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322" r:id="rId5"/>
    <p:sldId id="342" r:id="rId6"/>
    <p:sldId id="316" r:id="rId7"/>
    <p:sldId id="344" r:id="rId8"/>
    <p:sldId id="326" r:id="rId9"/>
    <p:sldId id="343" r:id="rId10"/>
    <p:sldId id="318" r:id="rId11"/>
    <p:sldId id="337" r:id="rId12"/>
    <p:sldId id="323" r:id="rId13"/>
    <p:sldId id="324" r:id="rId14"/>
    <p:sldId id="325" r:id="rId15"/>
    <p:sldId id="329" r:id="rId16"/>
    <p:sldId id="341" r:id="rId17"/>
    <p:sldId id="327" r:id="rId18"/>
    <p:sldId id="333" r:id="rId19"/>
    <p:sldId id="331" r:id="rId20"/>
    <p:sldId id="332" r:id="rId21"/>
    <p:sldId id="338" r:id="rId22"/>
    <p:sldId id="334" r:id="rId23"/>
    <p:sldId id="335" r:id="rId24"/>
    <p:sldId id="328" r:id="rId25"/>
    <p:sldId id="347" r:id="rId26"/>
    <p:sldId id="321" r:id="rId27"/>
    <p:sldId id="34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0C299E47-226A-DBA7-E6A1-50B3AC0851F7}" name="Sam Fineblit" initials="SF" userId="aec8ecaa757eda5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8BF"/>
    <a:srgbClr val="586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A2111B-3A1D-49B8-A3B0-46DDBD2591AA}" v="67" dt="2026-06-05T18:46:31.012"/>
  </p1510:revLst>
</p1510:revInfo>
</file>

<file path=ppt/tableStyles.xml><?xml version="1.0" encoding="utf-8"?>
<a:tblStyleLst xmlns:a="http://schemas.openxmlformats.org/drawingml/2006/main" def="{0E3FDE45-AF77-4B5C-9715-49D594BDF05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75787" autoAdjust="0"/>
  </p:normalViewPr>
  <p:slideViewPr>
    <p:cSldViewPr snapToGrid="0">
      <p:cViewPr varScale="1">
        <p:scale>
          <a:sx n="84" d="100"/>
          <a:sy n="84" d="100"/>
        </p:scale>
        <p:origin x="3258" y="78"/>
      </p:cViewPr>
      <p:guideLst/>
    </p:cSldViewPr>
  </p:slideViewPr>
  <p:outlineViewPr>
    <p:cViewPr>
      <p:scale>
        <a:sx n="33" d="100"/>
        <a:sy n="33" d="100"/>
      </p:scale>
      <p:origin x="0" y="-77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e Lee" userId="dec26e25af06f1a7" providerId="LiveId" clId="{DFA56C03-0A1B-4F73-8F6A-E80BA26EB0EE}"/>
    <pc:docChg chg="undo custSel addSld delSld modSld sldOrd">
      <pc:chgData name="Jae Lee" userId="dec26e25af06f1a7" providerId="LiveId" clId="{DFA56C03-0A1B-4F73-8F6A-E80BA26EB0EE}" dt="2026-06-06T01:04:10.149" v="829" actId="20577"/>
      <pc:docMkLst>
        <pc:docMk/>
      </pc:docMkLst>
      <pc:sldChg chg="modSp mod ord">
        <pc:chgData name="Jae Lee" userId="dec26e25af06f1a7" providerId="LiveId" clId="{DFA56C03-0A1B-4F73-8F6A-E80BA26EB0EE}" dt="2026-06-04T00:12:34.342" v="192"/>
        <pc:sldMkLst>
          <pc:docMk/>
          <pc:sldMk cId="554382460" sldId="316"/>
        </pc:sldMkLst>
        <pc:spChg chg="mod">
          <ac:chgData name="Jae Lee" userId="dec26e25af06f1a7" providerId="LiveId" clId="{DFA56C03-0A1B-4F73-8F6A-E80BA26EB0EE}" dt="2026-06-04T00:12:34.342" v="192"/>
          <ac:spMkLst>
            <pc:docMk/>
            <pc:sldMk cId="554382460" sldId="316"/>
            <ac:spMk id="10" creationId="{CC893817-166C-6672-1557-1477B007A983}"/>
          </ac:spMkLst>
        </pc:spChg>
        <pc:spChg chg="mod">
          <ac:chgData name="Jae Lee" userId="dec26e25af06f1a7" providerId="LiveId" clId="{DFA56C03-0A1B-4F73-8F6A-E80BA26EB0EE}" dt="2026-06-04T00:12:28.399" v="184" actId="21"/>
          <ac:spMkLst>
            <pc:docMk/>
            <pc:sldMk cId="554382460" sldId="316"/>
            <ac:spMk id="11" creationId="{DF66D361-585A-90A6-9FCA-A9DC1C6CC1B9}"/>
          </ac:spMkLst>
        </pc:spChg>
      </pc:sldChg>
      <pc:sldChg chg="modNotesTx">
        <pc:chgData name="Jae Lee" userId="dec26e25af06f1a7" providerId="LiveId" clId="{DFA56C03-0A1B-4F73-8F6A-E80BA26EB0EE}" dt="2026-06-06T01:01:32.103" v="812" actId="20577"/>
        <pc:sldMkLst>
          <pc:docMk/>
          <pc:sldMk cId="2906152353" sldId="318"/>
        </pc:sldMkLst>
      </pc:sldChg>
      <pc:sldChg chg="ord">
        <pc:chgData name="Jae Lee" userId="dec26e25af06f1a7" providerId="LiveId" clId="{DFA56C03-0A1B-4F73-8F6A-E80BA26EB0EE}" dt="2026-06-04T04:19:30.063" v="526"/>
        <pc:sldMkLst>
          <pc:docMk/>
          <pc:sldMk cId="1607455252" sldId="321"/>
        </pc:sldMkLst>
      </pc:sldChg>
      <pc:sldChg chg="modSp mod">
        <pc:chgData name="Jae Lee" userId="dec26e25af06f1a7" providerId="LiveId" clId="{DFA56C03-0A1B-4F73-8F6A-E80BA26EB0EE}" dt="2026-06-04T04:19:13.222" v="524" actId="20577"/>
        <pc:sldMkLst>
          <pc:docMk/>
          <pc:sldMk cId="3378822495" sldId="322"/>
        </pc:sldMkLst>
        <pc:spChg chg="mod">
          <ac:chgData name="Jae Lee" userId="dec26e25af06f1a7" providerId="LiveId" clId="{DFA56C03-0A1B-4F73-8F6A-E80BA26EB0EE}" dt="2026-06-04T04:19:13.222" v="524" actId="20577"/>
          <ac:spMkLst>
            <pc:docMk/>
            <pc:sldMk cId="3378822495" sldId="322"/>
            <ac:spMk id="2" creationId="{75454C9E-20FB-B999-9303-C71D1334BAD7}"/>
          </ac:spMkLst>
        </pc:spChg>
        <pc:spChg chg="mod">
          <ac:chgData name="Jae Lee" userId="dec26e25af06f1a7" providerId="LiveId" clId="{DFA56C03-0A1B-4F73-8F6A-E80BA26EB0EE}" dt="2026-06-04T04:19:08.637" v="520" actId="20577"/>
          <ac:spMkLst>
            <pc:docMk/>
            <pc:sldMk cId="3378822495" sldId="322"/>
            <ac:spMk id="6" creationId="{D87B48D3-8CA6-72D7-93B1-02405C270A5C}"/>
          </ac:spMkLst>
        </pc:spChg>
      </pc:sldChg>
      <pc:sldChg chg="modSp mod">
        <pc:chgData name="Jae Lee" userId="dec26e25af06f1a7" providerId="LiveId" clId="{DFA56C03-0A1B-4F73-8F6A-E80BA26EB0EE}" dt="2026-06-04T03:49:56.714" v="200" actId="14100"/>
        <pc:sldMkLst>
          <pc:docMk/>
          <pc:sldMk cId="3066203205" sldId="323"/>
        </pc:sldMkLst>
        <pc:picChg chg="mod">
          <ac:chgData name="Jae Lee" userId="dec26e25af06f1a7" providerId="LiveId" clId="{DFA56C03-0A1B-4F73-8F6A-E80BA26EB0EE}" dt="2026-06-04T03:49:56.714" v="200" actId="14100"/>
          <ac:picMkLst>
            <pc:docMk/>
            <pc:sldMk cId="3066203205" sldId="323"/>
            <ac:picMk id="9" creationId="{2CA8AD5C-62A2-26CA-E475-315DC7BE9754}"/>
          </ac:picMkLst>
        </pc:picChg>
      </pc:sldChg>
      <pc:sldChg chg="modSp mod modAnim">
        <pc:chgData name="Jae Lee" userId="dec26e25af06f1a7" providerId="LiveId" clId="{DFA56C03-0A1B-4F73-8F6A-E80BA26EB0EE}" dt="2026-06-06T01:02:11.468" v="826" actId="1076"/>
        <pc:sldMkLst>
          <pc:docMk/>
          <pc:sldMk cId="3568502184" sldId="324"/>
        </pc:sldMkLst>
        <pc:spChg chg="mod">
          <ac:chgData name="Jae Lee" userId="dec26e25af06f1a7" providerId="LiveId" clId="{DFA56C03-0A1B-4F73-8F6A-E80BA26EB0EE}" dt="2026-06-06T01:02:11.468" v="826" actId="1076"/>
          <ac:spMkLst>
            <pc:docMk/>
            <pc:sldMk cId="3568502184" sldId="324"/>
            <ac:spMk id="6" creationId="{DB633449-B2D6-D3BE-1011-82F670A3FD49}"/>
          </ac:spMkLst>
        </pc:spChg>
        <pc:picChg chg="mod">
          <ac:chgData name="Jae Lee" userId="dec26e25af06f1a7" providerId="LiveId" clId="{DFA56C03-0A1B-4F73-8F6A-E80BA26EB0EE}" dt="2026-06-05T03:57:28.711" v="628" actId="14100"/>
          <ac:picMkLst>
            <pc:docMk/>
            <pc:sldMk cId="3568502184" sldId="324"/>
            <ac:picMk id="1026" creationId="{53824EC5-028D-031B-2473-199D33B2480D}"/>
          </ac:picMkLst>
        </pc:picChg>
      </pc:sldChg>
      <pc:sldChg chg="addSp modSp mod modNotesTx">
        <pc:chgData name="Jae Lee" userId="dec26e25af06f1a7" providerId="LiveId" clId="{DFA56C03-0A1B-4F73-8F6A-E80BA26EB0EE}" dt="2026-06-06T01:02:20.541" v="828" actId="20577"/>
        <pc:sldMkLst>
          <pc:docMk/>
          <pc:sldMk cId="561214692" sldId="325"/>
        </pc:sldMkLst>
        <pc:picChg chg="add mod modCrop">
          <ac:chgData name="Jae Lee" userId="dec26e25af06f1a7" providerId="LiveId" clId="{DFA56C03-0A1B-4F73-8F6A-E80BA26EB0EE}" dt="2026-06-05T14:09:39.198" v="707" actId="1076"/>
          <ac:picMkLst>
            <pc:docMk/>
            <pc:sldMk cId="561214692" sldId="325"/>
            <ac:picMk id="5" creationId="{D4C7D602-E39C-3553-CB8E-8ECE871065E3}"/>
          </ac:picMkLst>
        </pc:picChg>
        <pc:picChg chg="mod">
          <ac:chgData name="Jae Lee" userId="dec26e25af06f1a7" providerId="LiveId" clId="{DFA56C03-0A1B-4F73-8F6A-E80BA26EB0EE}" dt="2026-06-05T14:09:31.956" v="705" actId="1076"/>
          <ac:picMkLst>
            <pc:docMk/>
            <pc:sldMk cId="561214692" sldId="325"/>
            <ac:picMk id="6" creationId="{82427453-E788-33AA-0F9B-294ACF46D8DD}"/>
          </ac:picMkLst>
        </pc:picChg>
      </pc:sldChg>
      <pc:sldChg chg="addSp modSp mod ord modAnim">
        <pc:chgData name="Jae Lee" userId="dec26e25af06f1a7" providerId="LiveId" clId="{DFA56C03-0A1B-4F73-8F6A-E80BA26EB0EE}" dt="2026-06-05T03:45:57.662" v="568" actId="20577"/>
        <pc:sldMkLst>
          <pc:docMk/>
          <pc:sldMk cId="3853779600" sldId="326"/>
        </pc:sldMkLst>
        <pc:spChg chg="mod">
          <ac:chgData name="Jae Lee" userId="dec26e25af06f1a7" providerId="LiveId" clId="{DFA56C03-0A1B-4F73-8F6A-E80BA26EB0EE}" dt="2026-06-05T03:45:57.662" v="568" actId="20577"/>
          <ac:spMkLst>
            <pc:docMk/>
            <pc:sldMk cId="3853779600" sldId="326"/>
            <ac:spMk id="2" creationId="{5FAC8DC0-9068-7DF8-9ECE-EE6D3F9D7DBC}"/>
          </ac:spMkLst>
        </pc:spChg>
        <pc:spChg chg="mod">
          <ac:chgData name="Jae Lee" userId="dec26e25af06f1a7" providerId="LiveId" clId="{DFA56C03-0A1B-4F73-8F6A-E80BA26EB0EE}" dt="2026-06-04T04:20:07.146" v="535" actId="14100"/>
          <ac:spMkLst>
            <pc:docMk/>
            <pc:sldMk cId="3853779600" sldId="326"/>
            <ac:spMk id="10" creationId="{B120A0EA-0F62-9BFE-F702-D5664A86C34F}"/>
          </ac:spMkLst>
        </pc:spChg>
      </pc:sldChg>
      <pc:sldChg chg="modSp mod">
        <pc:chgData name="Jae Lee" userId="dec26e25af06f1a7" providerId="LiveId" clId="{DFA56C03-0A1B-4F73-8F6A-E80BA26EB0EE}" dt="2026-06-04T04:18:27.580" v="478" actId="403"/>
        <pc:sldMkLst>
          <pc:docMk/>
          <pc:sldMk cId="2860564065" sldId="328"/>
        </pc:sldMkLst>
        <pc:spChg chg="mod">
          <ac:chgData name="Jae Lee" userId="dec26e25af06f1a7" providerId="LiveId" clId="{DFA56C03-0A1B-4F73-8F6A-E80BA26EB0EE}" dt="2026-06-04T04:18:27.580" v="478" actId="403"/>
          <ac:spMkLst>
            <pc:docMk/>
            <pc:sldMk cId="2860564065" sldId="328"/>
            <ac:spMk id="10" creationId="{EE470FF4-EEA7-74B1-7ED7-604189F5FCCB}"/>
          </ac:spMkLst>
        </pc:spChg>
      </pc:sldChg>
      <pc:sldChg chg="addSp modSp mod modAnim modNotesTx">
        <pc:chgData name="Jae Lee" userId="dec26e25af06f1a7" providerId="LiveId" clId="{DFA56C03-0A1B-4F73-8F6A-E80BA26EB0EE}" dt="2026-06-05T04:27:34.257" v="661"/>
        <pc:sldMkLst>
          <pc:docMk/>
          <pc:sldMk cId="1593965678" sldId="329"/>
        </pc:sldMkLst>
        <pc:spChg chg="add mod">
          <ac:chgData name="Jae Lee" userId="dec26e25af06f1a7" providerId="LiveId" clId="{DFA56C03-0A1B-4F73-8F6A-E80BA26EB0EE}" dt="2026-06-05T04:26:23.931" v="652"/>
          <ac:spMkLst>
            <pc:docMk/>
            <pc:sldMk cId="1593965678" sldId="329"/>
            <ac:spMk id="7" creationId="{BFFFE585-3008-1AC6-99A6-49B222328DF1}"/>
          </ac:spMkLst>
        </pc:spChg>
        <pc:picChg chg="add mod modCrop">
          <ac:chgData name="Jae Lee" userId="dec26e25af06f1a7" providerId="LiveId" clId="{DFA56C03-0A1B-4F73-8F6A-E80BA26EB0EE}" dt="2026-06-05T04:26:04.202" v="648" actId="1035"/>
          <ac:picMkLst>
            <pc:docMk/>
            <pc:sldMk cId="1593965678" sldId="329"/>
            <ac:picMk id="5" creationId="{72F7F0A8-7C8D-F31E-90A3-A07BE156126D}"/>
          </ac:picMkLst>
        </pc:picChg>
        <pc:picChg chg="mod modCrop">
          <ac:chgData name="Jae Lee" userId="dec26e25af06f1a7" providerId="LiveId" clId="{DFA56C03-0A1B-4F73-8F6A-E80BA26EB0EE}" dt="2026-06-05T04:25:50.761" v="634" actId="732"/>
          <ac:picMkLst>
            <pc:docMk/>
            <pc:sldMk cId="1593965678" sldId="329"/>
            <ac:picMk id="6" creationId="{9DD28FB6-E334-AAB5-B17C-603161A68CA3}"/>
          </ac:picMkLst>
        </pc:picChg>
      </pc:sldChg>
      <pc:sldChg chg="modSp mod modAnim modNotesTx">
        <pc:chgData name="Jae Lee" userId="dec26e25af06f1a7" providerId="LiveId" clId="{DFA56C03-0A1B-4F73-8F6A-E80BA26EB0EE}" dt="2026-06-05T04:32:22.906" v="694"/>
        <pc:sldMkLst>
          <pc:docMk/>
          <pc:sldMk cId="2460416683" sldId="332"/>
        </pc:sldMkLst>
        <pc:spChg chg="mod">
          <ac:chgData name="Jae Lee" userId="dec26e25af06f1a7" providerId="LiveId" clId="{DFA56C03-0A1B-4F73-8F6A-E80BA26EB0EE}" dt="2026-06-04T04:13:14.254" v="417" actId="27636"/>
          <ac:spMkLst>
            <pc:docMk/>
            <pc:sldMk cId="2460416683" sldId="332"/>
            <ac:spMk id="3" creationId="{DAC73975-22AB-7DD2-CA6E-1D2EAB47E907}"/>
          </ac:spMkLst>
        </pc:spChg>
      </pc:sldChg>
      <pc:sldChg chg="modSp mod">
        <pc:chgData name="Jae Lee" userId="dec26e25af06f1a7" providerId="LiveId" clId="{DFA56C03-0A1B-4F73-8F6A-E80BA26EB0EE}" dt="2026-06-05T04:32:04.470" v="693" actId="403"/>
        <pc:sldMkLst>
          <pc:docMk/>
          <pc:sldMk cId="1902130189" sldId="333"/>
        </pc:sldMkLst>
        <pc:spChg chg="mod">
          <ac:chgData name="Jae Lee" userId="dec26e25af06f1a7" providerId="LiveId" clId="{DFA56C03-0A1B-4F73-8F6A-E80BA26EB0EE}" dt="2026-06-05T04:32:04.470" v="693" actId="403"/>
          <ac:spMkLst>
            <pc:docMk/>
            <pc:sldMk cId="1902130189" sldId="333"/>
            <ac:spMk id="3" creationId="{E31C4B5D-8D25-134A-403F-5CC522936800}"/>
          </ac:spMkLst>
        </pc:spChg>
        <pc:graphicFrameChg chg="modGraphic">
          <ac:chgData name="Jae Lee" userId="dec26e25af06f1a7" providerId="LiveId" clId="{DFA56C03-0A1B-4F73-8F6A-E80BA26EB0EE}" dt="2026-06-05T04:31:47.534" v="692" actId="20577"/>
          <ac:graphicFrameMkLst>
            <pc:docMk/>
            <pc:sldMk cId="1902130189" sldId="333"/>
            <ac:graphicFrameMk id="7" creationId="{78E43ACA-9CD8-3EE2-AE72-4CD32917FFEB}"/>
          </ac:graphicFrameMkLst>
        </pc:graphicFrameChg>
      </pc:sldChg>
      <pc:sldChg chg="modSp mod modAnim modNotesTx">
        <pc:chgData name="Jae Lee" userId="dec26e25af06f1a7" providerId="LiveId" clId="{DFA56C03-0A1B-4F73-8F6A-E80BA26EB0EE}" dt="2026-06-06T01:04:10.149" v="829" actId="20577"/>
        <pc:sldMkLst>
          <pc:docMk/>
          <pc:sldMk cId="1550570982" sldId="334"/>
        </pc:sldMkLst>
        <pc:spChg chg="mod">
          <ac:chgData name="Jae Lee" userId="dec26e25af06f1a7" providerId="LiveId" clId="{DFA56C03-0A1B-4F73-8F6A-E80BA26EB0EE}" dt="2026-06-04T04:16:44.232" v="442" actId="403"/>
          <ac:spMkLst>
            <pc:docMk/>
            <pc:sldMk cId="1550570982" sldId="334"/>
            <ac:spMk id="10" creationId="{B9D2AC97-B96C-88FF-5EAF-D5C51749F838}"/>
          </ac:spMkLst>
        </pc:spChg>
      </pc:sldChg>
      <pc:sldChg chg="modSp mod modAnim modNotesTx">
        <pc:chgData name="Jae Lee" userId="dec26e25af06f1a7" providerId="LiveId" clId="{DFA56C03-0A1B-4F73-8F6A-E80BA26EB0EE}" dt="2026-06-06T01:01:11.078" v="810" actId="20577"/>
        <pc:sldMkLst>
          <pc:docMk/>
          <pc:sldMk cId="1238723598" sldId="335"/>
        </pc:sldMkLst>
        <pc:spChg chg="mod">
          <ac:chgData name="Jae Lee" userId="dec26e25af06f1a7" providerId="LiveId" clId="{DFA56C03-0A1B-4F73-8F6A-E80BA26EB0EE}" dt="2026-06-05T04:33:37.254" v="697" actId="1076"/>
          <ac:spMkLst>
            <pc:docMk/>
            <pc:sldMk cId="1238723598" sldId="335"/>
            <ac:spMk id="3" creationId="{AF9312B7-08FB-94C7-8EB9-A612FFDDD380}"/>
          </ac:spMkLst>
        </pc:spChg>
      </pc:sldChg>
      <pc:sldChg chg="modSp mod modNotesTx">
        <pc:chgData name="Jae Lee" userId="dec26e25af06f1a7" providerId="LiveId" clId="{DFA56C03-0A1B-4F73-8F6A-E80BA26EB0EE}" dt="2026-06-06T01:01:45.650" v="823" actId="20577"/>
        <pc:sldMkLst>
          <pc:docMk/>
          <pc:sldMk cId="2467100724" sldId="337"/>
        </pc:sldMkLst>
        <pc:spChg chg="mod">
          <ac:chgData name="Jae Lee" userId="dec26e25af06f1a7" providerId="LiveId" clId="{DFA56C03-0A1B-4F73-8F6A-E80BA26EB0EE}" dt="2026-06-04T04:21:17.785" v="537" actId="20577"/>
          <ac:spMkLst>
            <pc:docMk/>
            <pc:sldMk cId="2467100724" sldId="337"/>
            <ac:spMk id="2" creationId="{3DE501F6-1E07-4A45-B83D-A1C816D6BCB4}"/>
          </ac:spMkLst>
        </pc:spChg>
        <pc:picChg chg="mod">
          <ac:chgData name="Jae Lee" userId="dec26e25af06f1a7" providerId="LiveId" clId="{DFA56C03-0A1B-4F73-8F6A-E80BA26EB0EE}" dt="2026-06-04T03:49:07.915" v="195" actId="14100"/>
          <ac:picMkLst>
            <pc:docMk/>
            <pc:sldMk cId="2467100724" sldId="337"/>
            <ac:picMk id="6" creationId="{ED9E31B1-DF58-A77F-2A87-BA05494D9D9F}"/>
          </ac:picMkLst>
        </pc:picChg>
      </pc:sldChg>
      <pc:sldChg chg="modSp mod">
        <pc:chgData name="Jae Lee" userId="dec26e25af06f1a7" providerId="LiveId" clId="{DFA56C03-0A1B-4F73-8F6A-E80BA26EB0EE}" dt="2026-06-04T04:14:43.846" v="441" actId="1076"/>
        <pc:sldMkLst>
          <pc:docMk/>
          <pc:sldMk cId="1163427811" sldId="338"/>
        </pc:sldMkLst>
        <pc:spChg chg="mod">
          <ac:chgData name="Jae Lee" userId="dec26e25af06f1a7" providerId="LiveId" clId="{DFA56C03-0A1B-4F73-8F6A-E80BA26EB0EE}" dt="2026-06-04T04:14:35.510" v="439" actId="1036"/>
          <ac:spMkLst>
            <pc:docMk/>
            <pc:sldMk cId="1163427811" sldId="338"/>
            <ac:spMk id="3" creationId="{873B767F-6C07-6D9F-DAAA-D6B7ED046BDB}"/>
          </ac:spMkLst>
        </pc:spChg>
        <pc:picChg chg="mod">
          <ac:chgData name="Jae Lee" userId="dec26e25af06f1a7" providerId="LiveId" clId="{DFA56C03-0A1B-4F73-8F6A-E80BA26EB0EE}" dt="2026-06-04T04:14:43.846" v="441" actId="1076"/>
          <ac:picMkLst>
            <pc:docMk/>
            <pc:sldMk cId="1163427811" sldId="338"/>
            <ac:picMk id="7" creationId="{9C124771-73F6-F576-450A-2E6BD4FE90CD}"/>
          </ac:picMkLst>
        </pc:picChg>
      </pc:sldChg>
      <pc:sldChg chg="addSp modSp mod modAnim modNotesTx">
        <pc:chgData name="Jae Lee" userId="dec26e25af06f1a7" providerId="LiveId" clId="{DFA56C03-0A1B-4F73-8F6A-E80BA26EB0EE}" dt="2026-06-05T04:30:17.972" v="684"/>
        <pc:sldMkLst>
          <pc:docMk/>
          <pc:sldMk cId="4000309245" sldId="341"/>
        </pc:sldMkLst>
        <pc:spChg chg="mod">
          <ac:chgData name="Jae Lee" userId="dec26e25af06f1a7" providerId="LiveId" clId="{DFA56C03-0A1B-4F73-8F6A-E80BA26EB0EE}" dt="2026-06-04T04:09:39.174" v="309" actId="14100"/>
          <ac:spMkLst>
            <pc:docMk/>
            <pc:sldMk cId="4000309245" sldId="341"/>
            <ac:spMk id="3" creationId="{45ABE20A-7350-68A2-C448-1641D8DC28F4}"/>
          </ac:spMkLst>
        </pc:spChg>
        <pc:spChg chg="add mod">
          <ac:chgData name="Jae Lee" userId="dec26e25af06f1a7" providerId="LiveId" clId="{DFA56C03-0A1B-4F73-8F6A-E80BA26EB0EE}" dt="2026-06-05T04:29:04.129" v="667" actId="14100"/>
          <ac:spMkLst>
            <pc:docMk/>
            <pc:sldMk cId="4000309245" sldId="341"/>
            <ac:spMk id="5" creationId="{8F8CD7AB-FA76-D0D5-85F3-43D7AD3D30D3}"/>
          </ac:spMkLst>
        </pc:spChg>
        <pc:spChg chg="add mod">
          <ac:chgData name="Jae Lee" userId="dec26e25af06f1a7" providerId="LiveId" clId="{DFA56C03-0A1B-4F73-8F6A-E80BA26EB0EE}" dt="2026-06-05T04:29:09.756" v="669" actId="1076"/>
          <ac:spMkLst>
            <pc:docMk/>
            <pc:sldMk cId="4000309245" sldId="341"/>
            <ac:spMk id="6" creationId="{5AB67D1F-4906-B8F3-3400-5301C0EE0441}"/>
          </ac:spMkLst>
        </pc:spChg>
        <pc:spChg chg="add mod">
          <ac:chgData name="Jae Lee" userId="dec26e25af06f1a7" providerId="LiveId" clId="{DFA56C03-0A1B-4F73-8F6A-E80BA26EB0EE}" dt="2026-06-05T04:29:16.297" v="672" actId="14100"/>
          <ac:spMkLst>
            <pc:docMk/>
            <pc:sldMk cId="4000309245" sldId="341"/>
            <ac:spMk id="8" creationId="{844A40DB-6DDC-EFA5-5233-989202C23B15}"/>
          </ac:spMkLst>
        </pc:spChg>
        <pc:graphicFrameChg chg="modGraphic">
          <ac:chgData name="Jae Lee" userId="dec26e25af06f1a7" providerId="LiveId" clId="{DFA56C03-0A1B-4F73-8F6A-E80BA26EB0EE}" dt="2026-06-04T04:10:21.426" v="343" actId="20577"/>
          <ac:graphicFrameMkLst>
            <pc:docMk/>
            <pc:sldMk cId="4000309245" sldId="341"/>
            <ac:graphicFrameMk id="7" creationId="{ED452587-71D9-5CF5-6322-F729B970C583}"/>
          </ac:graphicFrameMkLst>
        </pc:graphicFrameChg>
      </pc:sldChg>
      <pc:sldChg chg="modSp add mod ord">
        <pc:chgData name="Jae Lee" userId="dec26e25af06f1a7" providerId="LiveId" clId="{DFA56C03-0A1B-4F73-8F6A-E80BA26EB0EE}" dt="2026-06-04T00:00:02.837" v="91" actId="403"/>
        <pc:sldMkLst>
          <pc:docMk/>
          <pc:sldMk cId="134776973" sldId="342"/>
        </pc:sldMkLst>
        <pc:spChg chg="mod">
          <ac:chgData name="Jae Lee" userId="dec26e25af06f1a7" providerId="LiveId" clId="{DFA56C03-0A1B-4F73-8F6A-E80BA26EB0EE}" dt="2026-06-04T00:00:02.837" v="91" actId="403"/>
          <ac:spMkLst>
            <pc:docMk/>
            <pc:sldMk cId="134776973" sldId="342"/>
            <ac:spMk id="10" creationId="{73ABBD6F-DDD7-8488-FAAC-505A0B1D6734}"/>
          </ac:spMkLst>
        </pc:spChg>
        <pc:spChg chg="mod">
          <ac:chgData name="Jae Lee" userId="dec26e25af06f1a7" providerId="LiveId" clId="{DFA56C03-0A1B-4F73-8F6A-E80BA26EB0EE}" dt="2026-06-03T23:58:44.090" v="8" actId="20577"/>
          <ac:spMkLst>
            <pc:docMk/>
            <pc:sldMk cId="134776973" sldId="342"/>
            <ac:spMk id="11" creationId="{403E26D8-2DEE-AC15-22A0-5EB0344008A8}"/>
          </ac:spMkLst>
        </pc:spChg>
      </pc:sldChg>
      <pc:sldChg chg="addSp delSp modSp add mod modAnim">
        <pc:chgData name="Jae Lee" userId="dec26e25af06f1a7" providerId="LiveId" clId="{DFA56C03-0A1B-4F73-8F6A-E80BA26EB0EE}" dt="2026-06-05T03:48:20.596" v="624"/>
        <pc:sldMkLst>
          <pc:docMk/>
          <pc:sldMk cId="666200711" sldId="343"/>
        </pc:sldMkLst>
        <pc:spChg chg="mod">
          <ac:chgData name="Jae Lee" userId="dec26e25af06f1a7" providerId="LiveId" clId="{DFA56C03-0A1B-4F73-8F6A-E80BA26EB0EE}" dt="2026-06-04T00:04:17.222" v="173" actId="5793"/>
          <ac:spMkLst>
            <pc:docMk/>
            <pc:sldMk cId="666200711" sldId="343"/>
            <ac:spMk id="2" creationId="{BAA42FF9-CE28-1955-4FF2-E0E031D955C1}"/>
          </ac:spMkLst>
        </pc:spChg>
        <pc:spChg chg="add mod">
          <ac:chgData name="Jae Lee" userId="dec26e25af06f1a7" providerId="LiveId" clId="{DFA56C03-0A1B-4F73-8F6A-E80BA26EB0EE}" dt="2026-06-05T03:48:16.702" v="623" actId="113"/>
          <ac:spMkLst>
            <pc:docMk/>
            <pc:sldMk cId="666200711" sldId="343"/>
            <ac:spMk id="4" creationId="{C3FF74B2-0A52-E63B-CEA3-47B58515D123}"/>
          </ac:spMkLst>
        </pc:spChg>
      </pc:sldChg>
      <pc:sldChg chg="modSp add mod ord">
        <pc:chgData name="Jae Lee" userId="dec26e25af06f1a7" providerId="LiveId" clId="{DFA56C03-0A1B-4F73-8F6A-E80BA26EB0EE}" dt="2026-06-04T00:02:08.002" v="147" actId="20577"/>
        <pc:sldMkLst>
          <pc:docMk/>
          <pc:sldMk cId="2994717603" sldId="344"/>
        </pc:sldMkLst>
        <pc:spChg chg="mod">
          <ac:chgData name="Jae Lee" userId="dec26e25af06f1a7" providerId="LiveId" clId="{DFA56C03-0A1B-4F73-8F6A-E80BA26EB0EE}" dt="2026-06-04T00:02:08.002" v="147" actId="20577"/>
          <ac:spMkLst>
            <pc:docMk/>
            <pc:sldMk cId="2994717603" sldId="344"/>
            <ac:spMk id="10" creationId="{C2F67595-279B-51F4-8CDF-F0FE14B579D9}"/>
          </ac:spMkLst>
        </pc:spChg>
      </pc:sldChg>
      <pc:sldChg chg="modSp add mod">
        <pc:chgData name="Jae Lee" userId="dec26e25af06f1a7" providerId="LiveId" clId="{DFA56C03-0A1B-4F73-8F6A-E80BA26EB0EE}" dt="2026-06-04T04:26:27.397" v="566" actId="20577"/>
        <pc:sldMkLst>
          <pc:docMk/>
          <pc:sldMk cId="2415611018" sldId="345"/>
        </pc:sldMkLst>
        <pc:spChg chg="mod">
          <ac:chgData name="Jae Lee" userId="dec26e25af06f1a7" providerId="LiveId" clId="{DFA56C03-0A1B-4F73-8F6A-E80BA26EB0EE}" dt="2026-06-04T04:18:47.682" v="494" actId="20577"/>
          <ac:spMkLst>
            <pc:docMk/>
            <pc:sldMk cId="2415611018" sldId="345"/>
            <ac:spMk id="3" creationId="{51D8876B-7615-83C3-B8E7-0217A30DE8B5}"/>
          </ac:spMkLst>
        </pc:spChg>
        <pc:spChg chg="mod">
          <ac:chgData name="Jae Lee" userId="dec26e25af06f1a7" providerId="LiveId" clId="{DFA56C03-0A1B-4F73-8F6A-E80BA26EB0EE}" dt="2026-06-04T04:26:27.397" v="566" actId="20577"/>
          <ac:spMkLst>
            <pc:docMk/>
            <pc:sldMk cId="2415611018" sldId="345"/>
            <ac:spMk id="10" creationId="{191ECFEE-B56E-9A3A-44F8-14AA74DD50B2}"/>
          </ac:spMkLst>
        </pc:spChg>
      </pc:sldChg>
      <pc:sldChg chg="addSp modSp new del mod modShow">
        <pc:chgData name="Jae Lee" userId="dec26e25af06f1a7" providerId="LiveId" clId="{DFA56C03-0A1B-4F73-8F6A-E80BA26EB0EE}" dt="2026-06-06T01:01:55.700" v="824" actId="2696"/>
        <pc:sldMkLst>
          <pc:docMk/>
          <pc:sldMk cId="1105904147" sldId="346"/>
        </pc:sldMkLst>
        <pc:picChg chg="add mod">
          <ac:chgData name="Jae Lee" userId="dec26e25af06f1a7" providerId="LiveId" clId="{DFA56C03-0A1B-4F73-8F6A-E80BA26EB0EE}" dt="2026-06-05T18:45:25.218" v="711" actId="1076"/>
          <ac:picMkLst>
            <pc:docMk/>
            <pc:sldMk cId="1105904147" sldId="346"/>
            <ac:picMk id="1026" creationId="{7C48C2E9-86A4-1301-239E-37D2C16198A2}"/>
          </ac:picMkLst>
        </pc:picChg>
      </pc:sldChg>
      <pc:sldChg chg="modSp add mod">
        <pc:chgData name="Jae Lee" userId="dec26e25af06f1a7" providerId="LiveId" clId="{DFA56C03-0A1B-4F73-8F6A-E80BA26EB0EE}" dt="2026-06-05T18:46:57.136" v="808" actId="20577"/>
        <pc:sldMkLst>
          <pc:docMk/>
          <pc:sldMk cId="1742173126" sldId="347"/>
        </pc:sldMkLst>
        <pc:spChg chg="mod">
          <ac:chgData name="Jae Lee" userId="dec26e25af06f1a7" providerId="LiveId" clId="{DFA56C03-0A1B-4F73-8F6A-E80BA26EB0EE}" dt="2026-06-05T18:46:57.136" v="808" actId="20577"/>
          <ac:spMkLst>
            <pc:docMk/>
            <pc:sldMk cId="1742173126" sldId="347"/>
            <ac:spMk id="10" creationId="{A28ED9B4-C0BD-2726-FB5E-7093462894C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A50702-3C68-4B14-B819-72B57D27F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F4880-E690-44D0-8356-A9E7BDBAB0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6205E-B305-4B90-9534-3C5E99A0275E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4ACF6-39FD-4B08-A7D5-5BFDC37B46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C9FD2-2C57-4DE7-8EA4-86DEE80B98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C623C-86E0-4A85-83FB-F4A716956F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55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722F1-E430-42A1-A473-1759336AECCE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D7554-D10C-4E29-B8E6-BB7111FA6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23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4C1C0-5B1B-E5DE-C4C7-CB0119367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2DE483-848B-5B6F-A2C9-734192C3B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B64661-5605-6C0A-8724-8BF69981FA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2BDC2-0388-D086-C895-4585AA5F70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560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601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74102-4C66-984F-5538-7A678DAD2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1EB443-AA5C-CE9D-4301-B2885E35B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09BE0-B876-C989-A3F6-173376DC0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7025E-000D-0C7B-2D4A-5F6CBA4468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277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289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2F9BF-AFAA-95F7-5493-177403B95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545EB1-2086-3AA7-F78C-67B662A62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6DF715-D4E6-1F85-BA5C-B0DF6BA8A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25377-CFED-A549-EAF2-084F0DACB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038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Cortisol, commonly called a “stress hormone”, has many functions (including but not limited to):</a:t>
            </a:r>
          </a:p>
          <a:p>
            <a:pPr marL="171450" indent="-171450">
              <a:buFontTx/>
              <a:buChar char="-"/>
            </a:pPr>
            <a:r>
              <a:rPr lang="en-US" dirty="0"/>
              <a:t>Anti-inflammatory</a:t>
            </a:r>
          </a:p>
          <a:p>
            <a:pPr marL="171450" indent="-171450">
              <a:buFontTx/>
              <a:buChar char="-"/>
            </a:pPr>
            <a:r>
              <a:rPr lang="en-US" dirty="0"/>
              <a:t>Catabolic effects: lipolysis, proteolysis (protein breakdown), gluconeogenesis</a:t>
            </a:r>
          </a:p>
          <a:p>
            <a:pPr marL="171450" indent="-171450">
              <a:buFontTx/>
              <a:buChar char="-"/>
            </a:pPr>
            <a:r>
              <a:rPr lang="en-US" dirty="0"/>
              <a:t>Maintains blood pressure through upregulation of a1 adrenergic receptors that cause vasoconstriction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Promotes mental alertness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172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A6309-B519-7BE8-345A-91DEA13D3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CE85E2-A67D-EF42-461E-00D1E31EA7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C8EF2B-0402-8894-921A-4E1902F04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/>
              <a:t>HPA Axis</a:t>
            </a:r>
          </a:p>
          <a:p>
            <a:pPr marL="171450" indent="-171450">
              <a:buFontTx/>
              <a:buChar char="-"/>
            </a:pPr>
            <a:r>
              <a:rPr lang="en-US" dirty="0"/>
              <a:t>Light or physiologic stressors stimulate the hypothalamus to release CRH</a:t>
            </a:r>
          </a:p>
          <a:p>
            <a:pPr marL="171450" indent="-171450">
              <a:buFontTx/>
              <a:buChar char="-"/>
            </a:pPr>
            <a:r>
              <a:rPr lang="en-US" dirty="0"/>
              <a:t>CRH acts on anterior pituitary to release adrenocorticotrophic hormone (ACTH), which then stimulates the adrenal cortex (zona fasciculata) to produce cortisol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Adrenal insufficiency</a:t>
            </a:r>
          </a:p>
          <a:p>
            <a:pPr marL="171450" indent="-171450">
              <a:buFontTx/>
              <a:buChar char="-"/>
            </a:pPr>
            <a:r>
              <a:rPr lang="en-US" dirty="0"/>
              <a:t>Problems in any of these steps of the HPA axis can cause adrenal insufficiency</a:t>
            </a:r>
          </a:p>
          <a:p>
            <a:pPr marL="171450" indent="-171450">
              <a:buFontTx/>
              <a:buChar char="-"/>
            </a:pPr>
            <a:r>
              <a:rPr lang="en-US" dirty="0"/>
              <a:t>Primary: at the level of the adrenal cortex</a:t>
            </a:r>
          </a:p>
          <a:p>
            <a:pPr marL="171450" indent="-171450">
              <a:buFontTx/>
              <a:buChar char="-"/>
            </a:pPr>
            <a:r>
              <a:rPr lang="en-US" dirty="0"/>
              <a:t>Secondary: at the level of the anterior pituitary</a:t>
            </a:r>
          </a:p>
          <a:p>
            <a:pPr marL="171450" indent="-171450">
              <a:buFontTx/>
              <a:buChar char="-"/>
            </a:pPr>
            <a:r>
              <a:rPr lang="en-US" dirty="0"/>
              <a:t>Tertiary: HPA axis suppression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Image: https://jamanetwork.com/journals/jama/article-abstract/2835391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8AD51-423D-FCE6-FF5B-479728AF95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955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Primary:</a:t>
            </a:r>
          </a:p>
          <a:p>
            <a:pPr marL="171450" indent="-171450">
              <a:buFontTx/>
              <a:buChar char="-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Addison's (autoimmune adrenalitis) is the most common cause of primary AI (typically earlier onset, age 20-50)</a:t>
            </a:r>
          </a:p>
          <a:p>
            <a:pPr marL="171450" indent="-171450">
              <a:buFontTx/>
              <a:buChar char="-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CAH, most commonly secondary to 21-hydroxylase deficiency</a:t>
            </a:r>
          </a:p>
          <a:p>
            <a:pPr marL="171450" indent="-171450">
              <a:buFontTx/>
              <a:buChar char="-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TB-endemic countries, TB should be higher on the differential</a:t>
            </a:r>
          </a:p>
          <a:p>
            <a:pPr marL="171450" indent="-171450">
              <a:buFontTx/>
              <a:buChar char="-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Medications, notably antifungals (-azoles). Note that with increase of checkpoint inhibitors, we are seeing a rise in adrenal insufficiency secondary to this</a:t>
            </a:r>
          </a:p>
          <a:p>
            <a:pPr marL="0" indent="0">
              <a:buFontTx/>
              <a:buNone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Secondary:</a:t>
            </a:r>
          </a:p>
          <a:p>
            <a:pPr marL="0" indent="0">
              <a:buFontTx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  Tumors causing mass effect</a:t>
            </a:r>
          </a:p>
          <a:p>
            <a:pPr marL="171450" indent="-171450">
              <a:buFontTx/>
              <a:buChar char="-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ICI-induced hypophysitis causing AI also increasing, typically 2-8 months after initiation of treatment</a:t>
            </a:r>
          </a:p>
          <a:p>
            <a:pPr marL="171450" indent="-171450">
              <a:buFontTx/>
              <a:buChar char="-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Opioids are also a major consideration in secondary adrenal insufficiency, though the likelihood HPA axis suppression is less predictable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Tertiary: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Most common cause of AI is glucocorticoid-induced (1-3% of adult population prescribed glucocorticoid therapy)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Daily dose of 5mg or greater of prednisone (or equivalent) for &gt;3 weeks can induce AI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410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Most patients present with months to years of non-specific symptoms, therefore often goes undiagnosed. </a:t>
            </a:r>
          </a:p>
          <a:p>
            <a:pPr marL="171450" indent="-171450">
              <a:buFontTx/>
              <a:buChar char="-"/>
            </a:pPr>
            <a:r>
              <a:rPr lang="en-US" dirty="0"/>
              <a:t>Symptoms more suggestive of primary AI: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Salt craving (mineralocorticoid deficiency)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Hyperpigmentation (ACTH is co-secreted with melanocyte stimulating hormones)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Orthostatic hypotension may be more pronounced in primary AI (also due to mineralocorticoid deficiency) than secondary/tertiary</a:t>
            </a:r>
          </a:p>
          <a:p>
            <a:endParaRPr lang="en-CA" dirty="0"/>
          </a:p>
          <a:p>
            <a:pPr marL="171450" indent="-171450">
              <a:buFontTx/>
              <a:buChar char="-"/>
            </a:pPr>
            <a:r>
              <a:rPr lang="en-CA" dirty="0"/>
              <a:t>Examine for cushingoid features that may suggest chronic exposure to exogenous steroids</a:t>
            </a:r>
          </a:p>
          <a:p>
            <a:pPr marL="171450" indent="-171450">
              <a:buFontTx/>
              <a:buChar char="-"/>
            </a:pPr>
            <a:endParaRPr lang="en-CA" dirty="0"/>
          </a:p>
          <a:p>
            <a:pPr marL="171450" indent="-171450">
              <a:buFontTx/>
              <a:buChar char="-"/>
            </a:pPr>
            <a:r>
              <a:rPr lang="en-CA" dirty="0"/>
              <a:t>Image: UpToDate “Hyperpigmentation in Addison’s Disease” https://www.uptodate.com/contents/image?imageKey=ENDO%2F74922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510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When under stress, cortisol is produced and this typically decreases eosinophil and lymphocyte count; therefore, in adrenal insufficiency you may note increased lymphocytes and eosinophils disproportionately to neutrophils (which don’t demarginate as much in absence of cortisol)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Caveat: not always present, and more likely absent if steroid-induced AI</a:t>
            </a:r>
          </a:p>
          <a:p>
            <a:pPr marL="171450" indent="-171450">
              <a:buFontTx/>
              <a:buChar char="-"/>
            </a:pPr>
            <a:r>
              <a:rPr lang="en-US" dirty="0"/>
              <a:t>Hyponatremia can be present in both primary and secondary adrenal insufficiency, but more pronounced/common in primary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In primary AI, this is due to mineralocorticoid deficiency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In secondary AI, mineralocorticoid is not affected but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cortisol normally decreases vasopressin synthesis and secretion from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vasopressinergic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neurons; therefore, absence of cortisol leads to increased vasopressin =&gt; inappropriate water retention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Hyperkalemia, metabolic acidosis suggests primary adrenal insufficiency, due to concurrent aldosterone deficiency</a:t>
            </a:r>
          </a:p>
          <a:p>
            <a:pPr marL="171450" indent="-171450">
              <a:buFontTx/>
              <a:buChar char="-"/>
            </a:pPr>
            <a:r>
              <a:rPr lang="en-US" dirty="0"/>
              <a:t>Rarely hypercalcemia (not mentioned in slide as it is uncommon)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480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if suspecting diagnosis is to complete a morning cortisol</a:t>
            </a:r>
          </a:p>
          <a:p>
            <a:pPr marL="171450" indent="-171450">
              <a:buFontTx/>
              <a:buChar char="-"/>
            </a:pPr>
            <a:r>
              <a:rPr lang="en-US" dirty="0"/>
              <a:t>&lt;80 nmol/L cutoff has 99.7% specificity for AI</a:t>
            </a:r>
          </a:p>
          <a:p>
            <a:pPr marL="171450" indent="-171450">
              <a:buFontTx/>
              <a:buChar char="-"/>
            </a:pPr>
            <a:r>
              <a:rPr lang="en-US" dirty="0"/>
              <a:t>&gt;275 nmol/L cutoff in newer assays have 98.8% sensitivity for detecting AI (100% in Calgary local data), though some centers may use a stricter cutoff of 500. Use local lab cutoff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https://onlinelibrary.wiley.com/doi/10.1111/cen.70102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AM cortisol assumes patient has normal sleep pattern and no major sleep disruptions recently</a:t>
            </a:r>
            <a:r>
              <a:rPr lang="en-US" b="0" dirty="0"/>
              <a:t>. If not, consider testing after normalization (ex. Night shift worker), or use dynamic testing</a:t>
            </a:r>
          </a:p>
          <a:p>
            <a:pPr marL="0" indent="0">
              <a:buFontTx/>
              <a:buNone/>
            </a:pPr>
            <a:endParaRPr lang="en-US" b="0" dirty="0"/>
          </a:p>
          <a:p>
            <a:pPr marL="0" indent="0">
              <a:buFontTx/>
              <a:buNone/>
            </a:pPr>
            <a:r>
              <a:rPr lang="en-US" b="0" dirty="0"/>
              <a:t>Step 2 cosyntropin (ACTH) stim test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If serum cortisol between 80 – 275 nmol/L, should do ACTH 250mcg stimulation test</a:t>
            </a:r>
          </a:p>
          <a:p>
            <a:pPr marL="628650" lvl="1" indent="-171450">
              <a:buFontTx/>
              <a:buChar char="-"/>
            </a:pPr>
            <a:r>
              <a:rPr lang="en-US" b="0" dirty="0"/>
              <a:t>Note that </a:t>
            </a:r>
            <a:r>
              <a:rPr lang="en-US" b="1" dirty="0"/>
              <a:t>Endo Society 2016 Primary AI guidelines recommend this as confirmatory test regardless to diagnose AI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dirty="0"/>
              <a:t>If stim test is &lt;500 nmol/L at 60 min, this is diagnostic for AI. But newer assays suggest that 350 should be the cutoff (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https://pubmed.ncbi.nlm.nih.gov/28192125/)</a:t>
            </a:r>
            <a:endParaRPr lang="en-US" b="0" dirty="0"/>
          </a:p>
          <a:p>
            <a:pPr marL="628650" lvl="1" indent="-171450">
              <a:buFontTx/>
              <a:buChar char="-"/>
            </a:pPr>
            <a:r>
              <a:rPr lang="en-US" b="0" dirty="0"/>
              <a:t>Note that this is sensitive in primary AI, but could miss patients with secondary AI of shorter duration (since adrenals have not yet atrophied, therefore stimulates appropriately)</a:t>
            </a:r>
          </a:p>
          <a:p>
            <a:pPr marL="0" indent="0">
              <a:buFontTx/>
              <a:buNone/>
            </a:pPr>
            <a:endParaRPr lang="en-US" b="0" dirty="0"/>
          </a:p>
          <a:p>
            <a:pPr marL="0" indent="0">
              <a:buFontTx/>
              <a:buNone/>
            </a:pPr>
            <a:r>
              <a:rPr lang="en-US" b="0" dirty="0"/>
              <a:t>ACTH helps determine the level of defect (more on next slide)</a:t>
            </a:r>
          </a:p>
          <a:p>
            <a:pPr marL="0" indent="0">
              <a:buFontTx/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531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B3E06-F52A-59F5-AE16-BB973589B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D2B601-FE6F-D020-0C7B-85970830E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6CEF4A-8B6B-3EA3-C712-60436E68C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="0" dirty="0"/>
              <a:t>For ACTH, typically much elevated (&gt;20 </a:t>
            </a:r>
            <a:r>
              <a:rPr lang="en-US" b="0" dirty="0" err="1"/>
              <a:t>pmol</a:t>
            </a:r>
            <a:r>
              <a:rPr lang="en-US" b="0" dirty="0"/>
              <a:t>/L, often in the hundreds) in primary AI </a:t>
            </a:r>
          </a:p>
          <a:p>
            <a:pPr marL="628650" lvl="1" indent="-171450">
              <a:buFontTx/>
              <a:buChar char="-"/>
            </a:pPr>
            <a:r>
              <a:rPr lang="en-US" b="0" dirty="0"/>
              <a:t>Endo Society 2016 guidelines mention &gt;2-fold increase to be consistent with primary AI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Often &lt;4 </a:t>
            </a:r>
            <a:r>
              <a:rPr lang="en-US" b="0" dirty="0" err="1"/>
              <a:t>pmol</a:t>
            </a:r>
            <a:r>
              <a:rPr lang="en-US" b="0" dirty="0"/>
              <a:t>/L in secondary or tertiary AI</a:t>
            </a:r>
          </a:p>
          <a:p>
            <a:pPr marL="0" indent="0">
              <a:buFontTx/>
              <a:buNone/>
            </a:pPr>
            <a:endParaRPr lang="en-US" b="0" dirty="0"/>
          </a:p>
          <a:p>
            <a:pPr marL="0" indent="0">
              <a:buFontTx/>
              <a:buNone/>
            </a:pPr>
            <a:endParaRPr lang="en-US" b="0" dirty="0"/>
          </a:p>
          <a:p>
            <a:pPr marL="0" indent="0">
              <a:buFontTx/>
              <a:buNone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9893A-4408-5EBF-ACF7-02EFA0C6BE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35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Testing in our patient was highly suggestive of primary adrenal insufficiency, even without anti-adrenal antibodies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095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Concurrent thyroid disease (Hashimoto’s) and new diagnosis of primary (later confirmed autoimmune) AI makes this diagnosis APS-2.</a:t>
            </a:r>
          </a:p>
          <a:p>
            <a:pPr rtl="0" fontAlgn="ctr"/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ctr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Regardless of APS, a part of management of primary AI is monitoring for other autoimmune conditions given increased risk:</a:t>
            </a:r>
          </a:p>
          <a:p>
            <a:pPr rtl="0" fontAlgn="ctr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Thyroid disease (TSH) - 50% of females, 25% males</a:t>
            </a:r>
          </a:p>
          <a:p>
            <a:pPr rtl="0" fontAlgn="ctr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Diabetes (A1C) – 10%</a:t>
            </a:r>
          </a:p>
          <a:p>
            <a:pPr rtl="0" fontAlgn="ctr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 - varies between 8-20%</a:t>
            </a:r>
          </a:p>
          <a:p>
            <a:pPr rtl="0" fontAlgn="ctr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Celiac disease (anti-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tTG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- 5%</a:t>
            </a:r>
          </a:p>
          <a:p>
            <a:pPr rtl="0" fontAlgn="ctr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Autoimmune gastritis (B12, CBC)</a:t>
            </a:r>
          </a:p>
          <a:p>
            <a:pPr rtl="0" fontAlgn="ctr"/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ctr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no clear evidence to support specific duration, but guidelines recommend annual.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828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AI:</a:t>
            </a:r>
          </a:p>
          <a:p>
            <a:pPr marL="171450" indent="-171450">
              <a:buFontTx/>
              <a:buChar char="-"/>
            </a:pPr>
            <a:r>
              <a:rPr lang="en-US" dirty="0"/>
              <a:t>21-OH antibody; can consider other lab tests in select cases (CAH, adrenoleukodystrophy) which we will not cover today</a:t>
            </a:r>
          </a:p>
          <a:p>
            <a:pPr marL="171450" indent="-171450">
              <a:buFontTx/>
              <a:buChar char="-"/>
            </a:pPr>
            <a:r>
              <a:rPr lang="en-US" dirty="0"/>
              <a:t>CT adrenals to assess infiltrative/hemorrhage/infectious causes if lab negative</a:t>
            </a:r>
          </a:p>
          <a:p>
            <a:endParaRPr lang="en-US" dirty="0"/>
          </a:p>
          <a:p>
            <a:r>
              <a:rPr lang="en-US" dirty="0"/>
              <a:t>Secondary AI:</a:t>
            </a:r>
          </a:p>
          <a:p>
            <a:pPr marL="171450" indent="-171450">
              <a:buFontTx/>
              <a:buChar char="-"/>
            </a:pPr>
            <a:r>
              <a:rPr lang="en-US" dirty="0"/>
              <a:t>MR Sella; test for other pituitary hormone deficiencies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531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Glucocorticoid replacement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Prednisone 3-5mg daily is also an alternative, especially if adherence is a concern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not mention: patients with underlying concurrent central DI may be unmasked once adrenal insufficiency treated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Cortisol decreases vasopressin synthesis and secretion from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vasopressinergic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neurons in the paraventricular nucleus, leading to increased free water clearance. (https://www.ncbi.nlm.nih.gov/books/NBK538239/)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6458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75033-3F4B-95B3-51D7-2211A925F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35ED9C-0AE3-9188-8764-6C875EF0F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97A02-FEFA-07D1-A2DA-4C1935644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taken from Endo Society 2016 Primary AI Guideline. Simple rule would be double dose for two days for mild illness, triple dose for three days for moderate illness.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unable to tolerate oral medications, should present to hospital (hydrocortisone IM can be a bridge in the meantime)</a:t>
            </a:r>
          </a:p>
          <a:p>
            <a:r>
              <a:rPr lang="en-CA" dirty="0"/>
              <a:t>Please provide patients with stress dosing education handout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3AF3A-CD5F-8E6B-C77E-A55F94AAC9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33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4371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that we also made in this case was waiting too long to give hydrocortisone</a:t>
            </a:r>
          </a:p>
          <a:p>
            <a:endParaRPr lang="en-US" dirty="0"/>
          </a:p>
          <a:p>
            <a:r>
              <a:rPr lang="en-US" dirty="0"/>
              <a:t>Up to 50% of patients with primary AI experience at least 1 adrenal crisis prior to diagnosis of AI, therefore again e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mphasize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importance of educating patients on sick day med management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2462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035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DB091-B828-E880-06F6-3BFB74DC3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3B2A74-F3E7-B567-BAB2-F3885F7EF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E860CE-3D8A-3237-269D-FB17A180BB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4C128-5F4F-D0AE-A9E5-F997E874F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4747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9D8D4-F299-010C-C425-304DFDE3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9FC9B8-EE92-B6A0-820C-6E7B7636F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07C541-840D-1FD7-C290-C28D38B5A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29C99-2DAD-4E99-191C-9BCEC57AEA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391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5" y="690511"/>
            <a:ext cx="518582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8455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5583" y="737115"/>
            <a:ext cx="4640418" cy="5407091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88461" y="737115"/>
            <a:ext cx="4449712" cy="5407091"/>
          </a:xfrm>
        </p:spPr>
        <p:txBody>
          <a:bodyPr lIns="0" tIns="0" rIns="0" bIns="0" anchor="ctr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4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1278294"/>
            <a:ext cx="5000318" cy="490414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2169" y="-1"/>
            <a:ext cx="4635426" cy="68579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0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3508311"/>
            <a:ext cx="9923770" cy="143876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600" y="0"/>
            <a:ext cx="10361995" cy="3429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3828" y="5228488"/>
            <a:ext cx="9923770" cy="13682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2722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5" y="503852"/>
            <a:ext cx="9150675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50153" y="2108722"/>
            <a:ext cx="8552264" cy="4119463"/>
          </a:xfr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59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031" y="1068169"/>
            <a:ext cx="10115939" cy="268154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914400"/>
            <a:ext cx="103632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8031" y="4027047"/>
            <a:ext cx="10115939" cy="176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06953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4" y="2057401"/>
            <a:ext cx="4627186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68185" y="2057401"/>
            <a:ext cx="4609399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72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5" y="2057401"/>
            <a:ext cx="3068678" cy="4119463"/>
          </a:xfrm>
        </p:spPr>
        <p:txBody>
          <a:bodyPr lIns="0"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457200" indent="-32004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9144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3716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1828800" indent="-320040">
              <a:spcBef>
                <a:spcPts val="100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91727" y="2057401"/>
            <a:ext cx="6085857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3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3363" y="2061969"/>
            <a:ext cx="4592637" cy="48053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787262" y="2052736"/>
            <a:ext cx="4490320" cy="480059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7145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1717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10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68814" y="2057400"/>
            <a:ext cx="3091027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7145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1717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97463" y="2051976"/>
            <a:ext cx="6180137" cy="38675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68814" y="2066731"/>
            <a:ext cx="6452876" cy="386753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2000"/>
            </a:lvl1pPr>
            <a:lvl2pPr>
              <a:lnSpc>
                <a:spcPct val="100000"/>
              </a:lnSpc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Aft>
                <a:spcPts val="1200"/>
              </a:spcAft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196" y="2066731"/>
            <a:ext cx="3108391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1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87488" y="2057400"/>
            <a:ext cx="9790112" cy="38862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357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4" y="690511"/>
            <a:ext cx="496467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2286" y="690465"/>
            <a:ext cx="4784372" cy="525308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374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  <p:sldLayoutId id="2147483682" r:id="rId12"/>
    <p:sldLayoutId id="214748368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4C9E-20FB-B999-9303-C71D1334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010" y="1538416"/>
            <a:ext cx="7573071" cy="3039762"/>
          </a:xfrm>
        </p:spPr>
        <p:txBody>
          <a:bodyPr>
            <a:normAutofit/>
          </a:bodyPr>
          <a:lstStyle/>
          <a:p>
            <a:r>
              <a:rPr lang="en-US" dirty="0"/>
              <a:t>VGH Noon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7B48D3-8CA6-72D7-93B1-02405C270A5C}"/>
              </a:ext>
            </a:extLst>
          </p:cNvPr>
          <p:cNvSpPr txBox="1"/>
          <p:nvPr/>
        </p:nvSpPr>
        <p:spPr>
          <a:xfrm>
            <a:off x="1262009" y="4578178"/>
            <a:ext cx="4107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June 5, 2026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Jae Lee, IM PGY-2</a:t>
            </a:r>
            <a:endParaRPr lang="en-C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22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BAE22-4C93-E884-AE47-B981ABCB2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11B2E8-A055-1E5A-4D29-FB029E029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ZA" dirty="0"/>
              <a:t>Case: Ms. HC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1964A-3CEE-6463-59FF-437F29ECCEC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ABBD6F-DDD7-8488-FAAC-505A0B1D673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3" y="1743566"/>
            <a:ext cx="9808773" cy="43809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You are a XC Junior on call, and you are asked to see a 19-year-old female who presents with 3 days of N/V in the background of chronic fatigue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03E26D8-2DEE-AC15-22A0-5EB0344008A8}"/>
              </a:ext>
            </a:extLst>
          </p:cNvPr>
          <p:cNvSpPr txBox="1">
            <a:spLocks/>
          </p:cNvSpPr>
          <p:nvPr/>
        </p:nvSpPr>
        <p:spPr>
          <a:xfrm>
            <a:off x="6589575" y="1743566"/>
            <a:ext cx="4782353" cy="474927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76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6F71E8-8D71-9405-3A01-01C3B8F86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ZA" dirty="0"/>
              <a:t>Case: Ms. HC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518A5-1C9D-79F3-349C-3E7AAFD989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C893817-166C-6672-1557-1477B007A98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4" y="1743566"/>
            <a:ext cx="4904386" cy="43809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PMHx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/>
              <a:t>Hypothyroidism (Hashimoto’s)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/>
              <a:t>Celiac disease (confirmed on biopsy)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Medications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/>
              <a:t>Synthroid 175mcg PO </a:t>
            </a:r>
            <a:r>
              <a:rPr lang="en-US" dirty="0" err="1"/>
              <a:t>qAM</a:t>
            </a:r>
            <a:endParaRPr lang="en-US" dirty="0"/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Allergies</a:t>
            </a:r>
            <a:r>
              <a:rPr lang="en-US" dirty="0"/>
              <a:t>: NKDA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Social History: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Entering university soon, living with family. No TB contacts.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No substance  use.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F66D361-585A-90A6-9FCA-A9DC1C6CC1B9}"/>
              </a:ext>
            </a:extLst>
          </p:cNvPr>
          <p:cNvSpPr txBox="1">
            <a:spLocks/>
          </p:cNvSpPr>
          <p:nvPr/>
        </p:nvSpPr>
        <p:spPr>
          <a:xfrm>
            <a:off x="6589575" y="1743566"/>
            <a:ext cx="4782353" cy="5114434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Family History: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Hashimoto’s thyroiditis in paternal grandfather, both maternal grandparents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Grave’s disease in paternal grandmother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Brother: vitiligo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Maternal uncle: Psoriasis, Crohn’s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82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DB82B-9C7C-16FE-A246-3516252A1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542823-6E0B-2159-9159-2BEAC5CBF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ZA" dirty="0"/>
              <a:t>Case: Ms. HC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D834B-DF59-7079-3BC3-CEFC180E33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2F67595-279B-51F4-8CDF-F0FE14B579D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3" y="1743566"/>
            <a:ext cx="9808773" cy="43809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What would you like to know on H&amp;P?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DB7FE46-539A-326C-CEB7-E715F3FAB8D9}"/>
              </a:ext>
            </a:extLst>
          </p:cNvPr>
          <p:cNvSpPr txBox="1">
            <a:spLocks/>
          </p:cNvSpPr>
          <p:nvPr/>
        </p:nvSpPr>
        <p:spPr>
          <a:xfrm>
            <a:off x="6589575" y="1743566"/>
            <a:ext cx="4782353" cy="474927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17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6365D-8B4E-74C5-03B3-7386BE108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3375E6-02BB-8DFB-4838-5508EB8C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ZA" dirty="0"/>
              <a:t>Case: Ms. HC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8C4F8-9E0B-42DA-CF7F-2E6AB69B695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20A0EA-0F62-9BFE-F702-D5664A86C34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4" y="2108722"/>
            <a:ext cx="5358706" cy="406043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History: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Acute nausea and vomiting x3 days, in the background of months of chronic fatigue attributed to her hypothyroidism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Positional dizziness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10lbs weight loss in the past year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Denies salt craving, but does wonder about hyperpigmentation and “easy tanning” lately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AC8DC0-9068-7DF8-9ECE-EE6D3F9D7DBC}"/>
              </a:ext>
            </a:extLst>
          </p:cNvPr>
          <p:cNvSpPr txBox="1">
            <a:spLocks/>
          </p:cNvSpPr>
          <p:nvPr/>
        </p:nvSpPr>
        <p:spPr>
          <a:xfrm>
            <a:off x="7224475" y="2108721"/>
            <a:ext cx="4737066" cy="371905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On exam: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Afebrile, HR 90, BP 130/80 mmHg, weight 54kg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No mucosal hyperpigmentation noted, but darker complexion than mother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377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0DA1B-2D4E-6C0F-25F5-C496A2E0F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7541D9-EC84-3E88-BF99-469DB9DBE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ZA" dirty="0"/>
              <a:t>Case: Ms. HC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D0CD8-3A9E-9622-CC60-77735ED5EDD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AA42FF9-CE28-1955-4FF2-E0E031D955C1}"/>
              </a:ext>
            </a:extLst>
          </p:cNvPr>
          <p:cNvSpPr txBox="1">
            <a:spLocks/>
          </p:cNvSpPr>
          <p:nvPr/>
        </p:nvSpPr>
        <p:spPr>
          <a:xfrm>
            <a:off x="1468814" y="1931437"/>
            <a:ext cx="4737066" cy="411946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Lab results on presentation: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WBC 12.0, Lymphocyte 3.9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Na 125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K 5.7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VBG 7.16/39/14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TSH 26.9 fT4 14.2 fT3 5.5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FF74B2-0A52-E63B-CEA3-47B58515D123}"/>
              </a:ext>
            </a:extLst>
          </p:cNvPr>
          <p:cNvSpPr txBox="1"/>
          <p:nvPr/>
        </p:nvSpPr>
        <p:spPr>
          <a:xfrm>
            <a:off x="7441324" y="3271864"/>
            <a:ext cx="2995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latin typeface="+mn-ea"/>
              </a:rPr>
              <a:t>What</a:t>
            </a:r>
            <a:r>
              <a:rPr lang="ko-KR" altLang="en-US" sz="2400" b="1" dirty="0">
                <a:latin typeface="+mn-ea"/>
              </a:rPr>
              <a:t> </a:t>
            </a:r>
            <a:r>
              <a:rPr lang="en-CA" altLang="ko-KR" sz="2400" b="1" dirty="0">
                <a:latin typeface="+mn-ea"/>
              </a:rPr>
              <a:t>test</a:t>
            </a:r>
            <a:r>
              <a:rPr lang="ko-KR" altLang="en-US" sz="2400" b="1" dirty="0">
                <a:latin typeface="+mn-ea"/>
              </a:rPr>
              <a:t> </a:t>
            </a:r>
            <a:r>
              <a:rPr lang="en-CA" altLang="ko-KR" sz="2400" b="1" dirty="0">
                <a:latin typeface="+mn-ea"/>
              </a:rPr>
              <a:t>would</a:t>
            </a:r>
            <a:r>
              <a:rPr lang="ko-KR" altLang="en-US" sz="2400" b="1" dirty="0">
                <a:latin typeface="+mn-ea"/>
              </a:rPr>
              <a:t> </a:t>
            </a:r>
            <a:r>
              <a:rPr lang="en-CA" altLang="ko-KR" sz="2400" b="1" dirty="0">
                <a:latin typeface="+mn-ea"/>
              </a:rPr>
              <a:t>you</a:t>
            </a:r>
            <a:r>
              <a:rPr lang="ko-KR" altLang="en-US" sz="2400" b="1" dirty="0">
                <a:latin typeface="+mn-ea"/>
              </a:rPr>
              <a:t> </a:t>
            </a:r>
            <a:r>
              <a:rPr lang="en-CA" altLang="ko-KR" sz="2400" b="1" dirty="0">
                <a:latin typeface="+mn-ea"/>
              </a:rPr>
              <a:t>like</a:t>
            </a:r>
            <a:r>
              <a:rPr lang="ko-KR" altLang="en-US" sz="2400" b="1" dirty="0">
                <a:latin typeface="+mn-ea"/>
              </a:rPr>
              <a:t> </a:t>
            </a:r>
            <a:r>
              <a:rPr lang="en-CA" altLang="ko-KR" sz="2400" b="1" dirty="0">
                <a:latin typeface="+mn-ea"/>
              </a:rPr>
              <a:t>to</a:t>
            </a:r>
            <a:r>
              <a:rPr lang="ko-KR" altLang="en-US" sz="2400" b="1" dirty="0">
                <a:latin typeface="+mn-ea"/>
              </a:rPr>
              <a:t> </a:t>
            </a:r>
            <a:r>
              <a:rPr lang="en-CA" altLang="ko-KR" sz="2400" b="1" dirty="0">
                <a:latin typeface="+mn-ea"/>
              </a:rPr>
              <a:t>order?</a:t>
            </a:r>
            <a:endParaRPr lang="en-CA" sz="24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6620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BC60-AA38-5DEF-3160-0CAA68F3D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4363573" cy="1427585"/>
          </a:xfrm>
        </p:spPr>
        <p:txBody>
          <a:bodyPr/>
          <a:lstStyle/>
          <a:p>
            <a:r>
              <a:rPr lang="en-ZA" dirty="0"/>
              <a:t>Cortisol Physiology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C964F-E2D5-D8E7-C513-C47A7E409DF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 descr="The diagram illustrates various physiological processes, including cortisol's role in metabolism, inflammation, blood pressure regulation, mental alertness, and glucose production.&#10;&#10;AI-generated content may be incorrect.">
            <a:extLst>
              <a:ext uri="{FF2B5EF4-FFF2-40B4-BE49-F238E27FC236}">
                <a16:creationId xmlns:a16="http://schemas.microsoft.com/office/drawing/2014/main" id="{E8B9CBB2-C967-9B14-E597-9C0FBBEDD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578" y="2031805"/>
            <a:ext cx="8012524" cy="356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52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228F4-99CB-9DAA-B6BF-DB4DE9C48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501F6-1E07-4A45-B83D-A1C816D6B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4363573" cy="1427585"/>
          </a:xfrm>
        </p:spPr>
        <p:txBody>
          <a:bodyPr/>
          <a:lstStyle/>
          <a:p>
            <a:r>
              <a:rPr lang="en-ZA" dirty="0"/>
              <a:t>Pathophysiology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1053-7629-A6BA-3431-1BD1E264BD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 descr="The image illustrates the pathophysiology of adrenal insufficiency, depicting various mechanisms leading to cortisol deficiency and potential manifestations, including nonspecific symptoms and the risk of adrenal crisis.&#10;&#10;AI-generated content may be incorrect.">
            <a:extLst>
              <a:ext uri="{FF2B5EF4-FFF2-40B4-BE49-F238E27FC236}">
                <a16:creationId xmlns:a16="http://schemas.microsoft.com/office/drawing/2014/main" id="{ED9E31B1-DF58-A77F-2A87-BA05494D9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488" y="-195226"/>
            <a:ext cx="6514125" cy="705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0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5D132-C195-4F88-5D12-C0BC148A1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936E5-9E02-C776-E145-EBF520113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ZA" dirty="0"/>
              <a:t>Etiology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87B38-3D5D-7A00-1270-B96790C833D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" name="Picture 8" descr="The image displays a diagram illustrating various causes of adrenal insufficiency, including primary, secondary, and tertiary causes, categorized by their nature such as autoimmune, tumors, trauma, infectious, and medications.&#10;&#10;AI-generated content may be incorrect.">
            <a:extLst>
              <a:ext uri="{FF2B5EF4-FFF2-40B4-BE49-F238E27FC236}">
                <a16:creationId xmlns:a16="http://schemas.microsoft.com/office/drawing/2014/main" id="{2CA8AD5C-62A2-26CA-E475-315DC7BE97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83" r="7725"/>
          <a:stretch>
            <a:fillRect/>
          </a:stretch>
        </p:blipFill>
        <p:spPr>
          <a:xfrm>
            <a:off x="3374966" y="-4851"/>
            <a:ext cx="8687531" cy="686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03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94CBF-C3B1-9825-EE3A-07FDBF06B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CCE5A-DF80-44D4-3704-522E6D4FE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ZA" dirty="0"/>
              <a:t>History &amp; Physical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54F02-939F-CD86-5519-6A2D9958FD7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1687237"/>
            <a:ext cx="5128447" cy="4119463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dirty="0"/>
              <a:t>Non-specific:</a:t>
            </a:r>
          </a:p>
          <a:p>
            <a:pPr>
              <a:spcAft>
                <a:spcPts val="0"/>
              </a:spcAft>
            </a:pPr>
            <a:r>
              <a:rPr lang="en-US" dirty="0"/>
              <a:t>Fatigue</a:t>
            </a:r>
          </a:p>
          <a:p>
            <a:pPr>
              <a:spcAft>
                <a:spcPts val="0"/>
              </a:spcAft>
            </a:pPr>
            <a:r>
              <a:rPr lang="en-US" dirty="0"/>
              <a:t>Nausea, vomiting, abdominal discomfort</a:t>
            </a:r>
          </a:p>
          <a:p>
            <a:pPr>
              <a:spcAft>
                <a:spcPts val="0"/>
              </a:spcAft>
            </a:pPr>
            <a:r>
              <a:rPr lang="en-US" dirty="0"/>
              <a:t>Anorexia, weight loss</a:t>
            </a:r>
          </a:p>
          <a:p>
            <a:pPr>
              <a:spcAft>
                <a:spcPts val="0"/>
              </a:spcAft>
            </a:pPr>
            <a:r>
              <a:rPr lang="en-US" dirty="0"/>
              <a:t>Arthralgia, myalgia</a:t>
            </a:r>
          </a:p>
          <a:p>
            <a:pPr>
              <a:spcAft>
                <a:spcPts val="0"/>
              </a:spcAft>
            </a:pPr>
            <a:r>
              <a:rPr lang="en-US" dirty="0"/>
              <a:t>Postural dizziness</a:t>
            </a:r>
          </a:p>
          <a:p>
            <a:pPr>
              <a:spcAft>
                <a:spcPts val="0"/>
              </a:spcAft>
            </a:pPr>
            <a:r>
              <a:rPr lang="en-US" dirty="0"/>
              <a:t>Personal/family autoimmune history</a:t>
            </a:r>
          </a:p>
          <a:p>
            <a:pPr>
              <a:spcAft>
                <a:spcPts val="0"/>
              </a:spcAft>
            </a:pPr>
            <a:endParaRPr lang="en-US" dirty="0"/>
          </a:p>
          <a:p>
            <a:pPr marL="0" indent="0">
              <a:spcAft>
                <a:spcPts val="0"/>
              </a:spcAft>
              <a:buNone/>
            </a:pPr>
            <a:r>
              <a:rPr lang="en-US" dirty="0"/>
              <a:t>Suggestive of primary AI:</a:t>
            </a:r>
          </a:p>
          <a:p>
            <a:pPr>
              <a:spcAft>
                <a:spcPts val="0"/>
              </a:spcAft>
            </a:pPr>
            <a:r>
              <a:rPr lang="en-US" b="1" u="sng" dirty="0"/>
              <a:t>Hyperpigmentation</a:t>
            </a:r>
            <a:r>
              <a:rPr lang="en-US" dirty="0"/>
              <a:t> (ACTH co-secreted with melanocyte stimulating hormones)</a:t>
            </a:r>
          </a:p>
          <a:p>
            <a:pPr>
              <a:spcAft>
                <a:spcPts val="0"/>
              </a:spcAft>
            </a:pPr>
            <a:r>
              <a:rPr lang="en-US" b="1" u="sng" dirty="0"/>
              <a:t>Salt craving </a:t>
            </a:r>
            <a:r>
              <a:rPr lang="en-US" dirty="0"/>
              <a:t>(mineralocorticoid deficiency)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E00E42-5714-A1A0-4754-59100DF603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78BAA86-3C8E-835D-2A1F-DAE982FB23DD}"/>
              </a:ext>
            </a:extLst>
          </p:cNvPr>
          <p:cNvSpPr txBox="1">
            <a:spLocks/>
          </p:cNvSpPr>
          <p:nvPr/>
        </p:nvSpPr>
        <p:spPr>
          <a:xfrm>
            <a:off x="6578600" y="1687237"/>
            <a:ext cx="5128447" cy="41194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dirty="0"/>
              <a:t>Physical exam:</a:t>
            </a:r>
          </a:p>
          <a:p>
            <a:pPr>
              <a:spcAft>
                <a:spcPts val="0"/>
              </a:spcAft>
            </a:pPr>
            <a:r>
              <a:rPr lang="en-US" dirty="0"/>
              <a:t>Orthostatic hypotension</a:t>
            </a:r>
          </a:p>
          <a:p>
            <a:pPr>
              <a:spcAft>
                <a:spcPts val="0"/>
              </a:spcAft>
            </a:pPr>
            <a:r>
              <a:rPr lang="en-US" dirty="0"/>
              <a:t>Hyperpigmentation </a:t>
            </a:r>
          </a:p>
          <a:p>
            <a:pPr lvl="1">
              <a:spcAft>
                <a:spcPts val="0"/>
              </a:spcAft>
            </a:pPr>
            <a:r>
              <a:rPr lang="en-US" dirty="0"/>
              <a:t>Gingival/buccal mucosa</a:t>
            </a:r>
          </a:p>
          <a:p>
            <a:pPr lvl="1">
              <a:spcAft>
                <a:spcPts val="0"/>
              </a:spcAft>
            </a:pPr>
            <a:r>
              <a:rPr lang="en-US" dirty="0"/>
              <a:t>Skin folds (Ex. Palmar creases)</a:t>
            </a:r>
          </a:p>
          <a:p>
            <a:pPr lvl="1">
              <a:spcAft>
                <a:spcPts val="0"/>
              </a:spcAft>
            </a:pPr>
            <a:r>
              <a:rPr lang="en-US" dirty="0"/>
              <a:t>Sun-exposed areas</a:t>
            </a:r>
          </a:p>
          <a:p>
            <a:pPr>
              <a:spcAft>
                <a:spcPts val="0"/>
              </a:spcAft>
            </a:pPr>
            <a:r>
              <a:rPr lang="en-US" dirty="0"/>
              <a:t>Cushingoid features </a:t>
            </a:r>
          </a:p>
        </p:txBody>
      </p:sp>
      <p:pic>
        <p:nvPicPr>
          <p:cNvPr id="1026" name="Picture 2" descr="This is a picture titled Hyperpigmentation in Addison disease. Legend: (A) A 57-year-old female presented with symptoms of primary adrenal insufficiency secondary to autoimmune Addison disease. Diffuse skin hyperpigmentation had developed during the last year, as illustrated by her facial appearance.&#10;(B) The hands demonstrate increased pigmentation of the palmar creases and wrists compared to a healthy female control (far right).&#10;(C) With long-term glucocorticoid and mineralocorticoid therapy, her hyperpigmentation resolved, as shown by the normal palmar skin pigmentation in the patient at age 83.&#10;Of note, she wears a medical bracelet indicating her requirement for glucocorticoids in case of severe illness.">
            <a:extLst>
              <a:ext uri="{FF2B5EF4-FFF2-40B4-BE49-F238E27FC236}">
                <a16:creationId xmlns:a16="http://schemas.microsoft.com/office/drawing/2014/main" id="{53824EC5-028D-031B-2473-199D33B24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984" y="3854095"/>
            <a:ext cx="3867122" cy="274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633449-B2D6-D3BE-1011-82F670A3FD49}"/>
              </a:ext>
            </a:extLst>
          </p:cNvPr>
          <p:cNvSpPr/>
          <p:nvPr/>
        </p:nvSpPr>
        <p:spPr>
          <a:xfrm>
            <a:off x="7843838" y="4814888"/>
            <a:ext cx="878681" cy="23574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850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6DA88-761D-E7E2-3811-8EA63D108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85E12-C94D-9453-B91B-A4153BAC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ZA" dirty="0"/>
              <a:t>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ED40A-DAE5-E252-46F9-69E7AD4AF5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8552264" cy="411946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/>
              <a:t>CBC:</a:t>
            </a:r>
          </a:p>
          <a:p>
            <a:pPr lvl="1">
              <a:spcAft>
                <a:spcPts val="0"/>
              </a:spcAft>
            </a:pPr>
            <a:r>
              <a:rPr lang="en-US" dirty="0"/>
              <a:t>Lymphocytosis</a:t>
            </a:r>
          </a:p>
          <a:p>
            <a:pPr lvl="1">
              <a:spcAft>
                <a:spcPts val="0"/>
              </a:spcAft>
            </a:pPr>
            <a:r>
              <a:rPr lang="en-US" dirty="0"/>
              <a:t>Eosinophilia</a:t>
            </a:r>
          </a:p>
          <a:p>
            <a:pPr marL="457200" lvl="1" indent="0">
              <a:spcAft>
                <a:spcPts val="0"/>
              </a:spcAft>
              <a:buNone/>
            </a:pPr>
            <a:endParaRPr lang="en-US" dirty="0"/>
          </a:p>
          <a:p>
            <a:pPr>
              <a:spcAft>
                <a:spcPts val="0"/>
              </a:spcAft>
            </a:pPr>
            <a:r>
              <a:rPr lang="en-US" dirty="0"/>
              <a:t>Basic metabolic panel/VBG: </a:t>
            </a:r>
          </a:p>
          <a:p>
            <a:pPr lvl="1">
              <a:spcAft>
                <a:spcPts val="0"/>
              </a:spcAft>
            </a:pPr>
            <a:r>
              <a:rPr lang="en-US" dirty="0"/>
              <a:t>Hyponatremia</a:t>
            </a:r>
          </a:p>
          <a:p>
            <a:pPr lvl="1">
              <a:spcAft>
                <a:spcPts val="0"/>
              </a:spcAft>
            </a:pPr>
            <a:r>
              <a:rPr lang="en-US" dirty="0"/>
              <a:t>Hyperkalemia (primary AI)</a:t>
            </a:r>
          </a:p>
          <a:p>
            <a:pPr lvl="1">
              <a:spcAft>
                <a:spcPts val="0"/>
              </a:spcAft>
            </a:pPr>
            <a:r>
              <a:rPr lang="en-US" dirty="0"/>
              <a:t>Metabolic acidosis (primary AI)</a:t>
            </a:r>
          </a:p>
          <a:p>
            <a:pPr lvl="1">
              <a:spcAft>
                <a:spcPts val="0"/>
              </a:spcAft>
            </a:pPr>
            <a:r>
              <a:rPr lang="en-US" dirty="0"/>
              <a:t>Hypoglycemia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A3855-0CB1-08CE-F8FF-0C14970242E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 descr="The diagram illustrates the hypothalamus releasing CRH, which stimulates the anterior pituitary to release ACTH, leading to cortisol production from the adrenal cortex, forming a feedback loop.&#10;&#10;AI-generated content may be incorrect.">
            <a:extLst>
              <a:ext uri="{FF2B5EF4-FFF2-40B4-BE49-F238E27FC236}">
                <a16:creationId xmlns:a16="http://schemas.microsoft.com/office/drawing/2014/main" id="{82427453-E788-33AA-0F9B-294ACF46D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971" y="105674"/>
            <a:ext cx="4177829" cy="2977163"/>
          </a:xfrm>
          <a:prstGeom prst="rect">
            <a:avLst/>
          </a:prstGeom>
        </p:spPr>
      </p:pic>
      <p:pic>
        <p:nvPicPr>
          <p:cNvPr id="5" name="Picture 4" descr="The image illustrates the pathophysiology of adrenal insufficiency, depicting various mechanisms leading to cortisol deficiency and potential manifestations, including nonspecific symptoms and the risk of adrenal crisis.&#10;&#10;AI-generated content may be incorrect.">
            <a:extLst>
              <a:ext uri="{FF2B5EF4-FFF2-40B4-BE49-F238E27FC236}">
                <a16:creationId xmlns:a16="http://schemas.microsoft.com/office/drawing/2014/main" id="{D4C7D602-E39C-3553-CB8E-8ECE871065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955" t="65969"/>
          <a:stretch>
            <a:fillRect/>
          </a:stretch>
        </p:blipFill>
        <p:spPr>
          <a:xfrm>
            <a:off x="6520651" y="3171138"/>
            <a:ext cx="4766642" cy="35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14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E8EBB-2333-004F-F6A4-D93BCC71C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5926-F1E2-D6A2-839C-92C5C2ECE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ZA" dirty="0"/>
              <a:t>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E4871-DDD3-F63B-9502-8277FFA816A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2" y="2108722"/>
            <a:ext cx="9852847" cy="4119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Step 1: 8AM cortisol, ACTH (confirming diagnosis and localizing etiology)</a:t>
            </a:r>
          </a:p>
          <a:p>
            <a:pPr marL="0" indent="0">
              <a:buNone/>
            </a:pPr>
            <a:r>
              <a:rPr lang="en-US" dirty="0"/>
              <a:t>Step 2: If indeterminate 8AM cortisol level, pursue ACTH (250 mcg) stimulation test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b="1" dirty="0"/>
              <a:t>Clinical pearl: </a:t>
            </a:r>
            <a:r>
              <a:rPr lang="en-US" dirty="0"/>
              <a:t>AM cortisol assumes normal sleep pattern with no major sleep disruption recently; consider dynamic testing or testing after normalization otherwise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48DBA-DE68-B070-1239-75B2F32EE02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 descr="The diagram illustrates a hormonal response to an ACTH stimulation test, showing cortisol levels peaking at 30 or 60 minutes, with levels above 500 nmol/L being notable.&#10;&#10;AI-generated content may be incorrect.">
            <a:extLst>
              <a:ext uri="{FF2B5EF4-FFF2-40B4-BE49-F238E27FC236}">
                <a16:creationId xmlns:a16="http://schemas.microsoft.com/office/drawing/2014/main" id="{9DD28FB6-E334-AAB5-B17C-603161A68C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897"/>
          <a:stretch>
            <a:fillRect/>
          </a:stretch>
        </p:blipFill>
        <p:spPr>
          <a:xfrm>
            <a:off x="1450153" y="2971753"/>
            <a:ext cx="3098987" cy="1828894"/>
          </a:xfrm>
          <a:prstGeom prst="rect">
            <a:avLst/>
          </a:prstGeom>
        </p:spPr>
      </p:pic>
      <p:pic>
        <p:nvPicPr>
          <p:cNvPr id="5" name="Picture 4" descr="The diagram illustrates a hormonal response to an ACTH stimulation test, showing cortisol levels peaking at 30 or 60 minutes, with levels above 500 nmol/L being notable.&#10;&#10;AI-generated content may be incorrect.">
            <a:extLst>
              <a:ext uri="{FF2B5EF4-FFF2-40B4-BE49-F238E27FC236}">
                <a16:creationId xmlns:a16="http://schemas.microsoft.com/office/drawing/2014/main" id="{72F7F0A8-7C8D-F31E-90A3-A07BE15612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103"/>
          <a:stretch>
            <a:fillRect/>
          </a:stretch>
        </p:blipFill>
        <p:spPr>
          <a:xfrm>
            <a:off x="4549140" y="2966158"/>
            <a:ext cx="4826218" cy="182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6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10C37-76CE-AA91-1188-001D8095A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433C-830C-D2F7-59D2-D70581B8C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ZA" dirty="0"/>
              <a:t>Investigations: 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BE20A-7350-68A2-C448-1641D8DC28F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9722152" cy="41194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Clinical pearl: </a:t>
            </a:r>
            <a:r>
              <a:rPr lang="en-US" dirty="0"/>
              <a:t>Some conditions may impact total cortisol (ex. OCP, cirrhosis), therefore, confound serum cortisol measurement </a:t>
            </a:r>
          </a:p>
          <a:p>
            <a:pPr lvl="1"/>
            <a:r>
              <a:rPr lang="en-US" dirty="0"/>
              <a:t>Consider salivary free cortisol or serum free cortisol in these cases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6F132-25D0-4B40-A9C7-3EB933D283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D452587-71D9-5CF5-6322-F729B970C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124370"/>
              </p:ext>
            </p:extLst>
          </p:nvPr>
        </p:nvGraphicFramePr>
        <p:xfrm>
          <a:off x="1381119" y="2120130"/>
          <a:ext cx="8128000" cy="18542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38371450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5263231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7900972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76061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Primary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Secondary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Glucocorticoid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64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AM cortisol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27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u="sng" dirty="0"/>
                        <a:t>High</a:t>
                      </a:r>
                      <a:endParaRPr lang="en-CA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Low/normal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Low/normal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37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Aldosterone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u="sng" dirty="0"/>
                        <a:t>Low</a:t>
                      </a:r>
                      <a:endParaRPr lang="en-CA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00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Renin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u="sng" dirty="0"/>
                        <a:t>High</a:t>
                      </a:r>
                      <a:endParaRPr lang="en-CA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74921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8F8CD7AB-FA76-D0D5-85F3-43D7AD3D30D3}"/>
              </a:ext>
            </a:extLst>
          </p:cNvPr>
          <p:cNvSpPr/>
          <p:nvPr/>
        </p:nvSpPr>
        <p:spPr>
          <a:xfrm>
            <a:off x="3257550" y="2120130"/>
            <a:ext cx="1600200" cy="1854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67D1F-4906-B8F3-3400-5301C0EE0441}"/>
              </a:ext>
            </a:extLst>
          </p:cNvPr>
          <p:cNvSpPr/>
          <p:nvPr/>
        </p:nvSpPr>
        <p:spPr>
          <a:xfrm>
            <a:off x="5295900" y="2108722"/>
            <a:ext cx="1600200" cy="1854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4A40DB-6DDC-EFA5-5233-989202C23B15}"/>
              </a:ext>
            </a:extLst>
          </p:cNvPr>
          <p:cNvSpPr/>
          <p:nvPr/>
        </p:nvSpPr>
        <p:spPr>
          <a:xfrm>
            <a:off x="7334250" y="2108722"/>
            <a:ext cx="1802130" cy="1854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030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27CCD-82AD-91CA-9694-AAE3E7065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54BB6B-CE63-5B69-FC1B-090AE3960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ZA" dirty="0"/>
              <a:t>Case: Ms. HC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A4149E-DE1F-7CCE-46B9-DE61921DF9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D9FE3CE-2B93-D717-73AD-57AEB5284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416953"/>
              </p:ext>
            </p:extLst>
          </p:nvPr>
        </p:nvGraphicFramePr>
        <p:xfrm>
          <a:off x="1468814" y="2047240"/>
          <a:ext cx="8128000" cy="13817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90855551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54150621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3504906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41343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Baseline (4PM)</a:t>
                      </a:r>
                      <a:endParaRPr lang="en-C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30 min</a:t>
                      </a:r>
                      <a:endParaRPr lang="en-C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60 min</a:t>
                      </a:r>
                      <a:endParaRPr lang="en-C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86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Cortisol</a:t>
                      </a:r>
                    </a:p>
                    <a:p>
                      <a:r>
                        <a:rPr lang="en-US" dirty="0"/>
                        <a:t>nmol/L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&lt;14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47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598538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109019-4280-7513-D0EC-336244B9477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7824476" cy="41194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Confirming diagnosis of </a:t>
            </a:r>
            <a:r>
              <a:rPr lang="en-US" b="1" u="sng" dirty="0"/>
              <a:t>primary</a:t>
            </a:r>
            <a:r>
              <a:rPr lang="en-US" dirty="0"/>
              <a:t> adrenal insufficiency!</a:t>
            </a:r>
          </a:p>
          <a:p>
            <a:endParaRPr lang="en-US" dirty="0"/>
          </a:p>
          <a:p>
            <a:r>
              <a:rPr lang="en-US" dirty="0"/>
              <a:t>In combination with her Hashimoto’s thyroiditis…</a:t>
            </a:r>
          </a:p>
        </p:txBody>
      </p:sp>
    </p:spTree>
    <p:extLst>
      <p:ext uri="{BB962C8B-B14F-4D97-AF65-F5344CB8AC3E}">
        <p14:creationId xmlns:p14="http://schemas.microsoft.com/office/powerpoint/2010/main" val="166250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3D6B0-050B-D1C1-C0CF-053EE6D0B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56DD-72F4-3794-4657-CC1318A3C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ZA" dirty="0"/>
              <a:t>Autoimmune Polyglandular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C4B5D-8D25-134A-403F-5CC52293680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4612437" cy="4119463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dirty="0"/>
              <a:t>A combination of </a:t>
            </a:r>
            <a:r>
              <a:rPr lang="en-US" b="1" u="sng" dirty="0"/>
              <a:t>autoimmune adrenal insufficiency</a:t>
            </a:r>
            <a:r>
              <a:rPr lang="en-US" dirty="0"/>
              <a:t> and other autoimmune endocrine disorders</a:t>
            </a:r>
          </a:p>
          <a:p>
            <a:pPr marL="0" indent="0">
              <a:spcAft>
                <a:spcPts val="0"/>
              </a:spcAft>
              <a:buNone/>
            </a:pPr>
            <a:endParaRPr lang="en-US" dirty="0"/>
          </a:p>
          <a:p>
            <a:pPr marL="0" indent="0">
              <a:spcAft>
                <a:spcPts val="0"/>
              </a:spcAft>
              <a:buNone/>
            </a:pPr>
            <a:r>
              <a:rPr lang="en-US" dirty="0"/>
              <a:t>In primary AI, patients are at higher risk and need annual screening for:</a:t>
            </a:r>
          </a:p>
          <a:p>
            <a:pPr>
              <a:spcAft>
                <a:spcPts val="0"/>
              </a:spcAft>
            </a:pPr>
            <a:r>
              <a:rPr lang="en-US" dirty="0"/>
              <a:t>Autoimmune thyroid disease (TSH)</a:t>
            </a:r>
          </a:p>
          <a:p>
            <a:pPr>
              <a:spcAft>
                <a:spcPts val="0"/>
              </a:spcAft>
            </a:pPr>
            <a:r>
              <a:rPr lang="en-US" dirty="0"/>
              <a:t>Type 1 diabetes (HbA1C)</a:t>
            </a:r>
          </a:p>
          <a:p>
            <a:pPr>
              <a:spcAft>
                <a:spcPts val="0"/>
              </a:spcAft>
            </a:pPr>
            <a:r>
              <a:rPr lang="en-US" dirty="0"/>
              <a:t>Premature ovarian insufficiency</a:t>
            </a:r>
          </a:p>
          <a:p>
            <a:pPr>
              <a:spcAft>
                <a:spcPts val="0"/>
              </a:spcAft>
            </a:pPr>
            <a:r>
              <a:rPr lang="en-US" dirty="0"/>
              <a:t>Celiac disease (anti-</a:t>
            </a:r>
            <a:r>
              <a:rPr lang="en-US" dirty="0" err="1"/>
              <a:t>tTG</a:t>
            </a:r>
            <a:r>
              <a:rPr lang="en-US" dirty="0"/>
              <a:t>)</a:t>
            </a:r>
          </a:p>
          <a:p>
            <a:pPr>
              <a:spcAft>
                <a:spcPts val="0"/>
              </a:spcAft>
            </a:pPr>
            <a:r>
              <a:rPr lang="en-US" dirty="0"/>
              <a:t>Autoimmune gastritis (CBC, vitamin B12)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CD56C-F30B-18ED-C638-072F5F8029A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8E43ACA-9CD8-3EE2-AE72-4CD32917F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102091"/>
              </p:ext>
            </p:extLst>
          </p:nvPr>
        </p:nvGraphicFramePr>
        <p:xfrm>
          <a:off x="6129412" y="2067150"/>
          <a:ext cx="5293331" cy="3281680"/>
        </p:xfrm>
        <a:graphic>
          <a:graphicData uri="http://schemas.openxmlformats.org/drawingml/2006/table">
            <a:tbl>
              <a:tblPr/>
              <a:tblGrid>
                <a:gridCol w="1084188">
                  <a:extLst>
                    <a:ext uri="{9D8B030D-6E8A-4147-A177-3AD203B41FA5}">
                      <a16:colId xmlns:a16="http://schemas.microsoft.com/office/drawing/2014/main" val="214140783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21402860"/>
                    </a:ext>
                  </a:extLst>
                </a:gridCol>
                <a:gridCol w="2151743">
                  <a:extLst>
                    <a:ext uri="{9D8B030D-6E8A-4147-A177-3AD203B41FA5}">
                      <a16:colId xmlns:a16="http://schemas.microsoft.com/office/drawing/2014/main" val="30564324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b="1" dirty="0">
                          <a:effectLst/>
                          <a:latin typeface="+mn-lt"/>
                        </a:rPr>
                        <a:t>Type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b="1" dirty="0">
                          <a:effectLst/>
                          <a:latin typeface="+mn-lt"/>
                        </a:rPr>
                        <a:t>APS-1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b="1" dirty="0">
                          <a:effectLst/>
                          <a:latin typeface="+mn-lt"/>
                        </a:rPr>
                        <a:t>APS-2 </a:t>
                      </a:r>
                    </a:p>
                    <a:p>
                      <a:pPr marL="0" marR="0" fontAlgn="t">
                        <a:buNone/>
                      </a:pPr>
                      <a:r>
                        <a:rPr lang="en-CA" sz="1400" b="1" dirty="0">
                          <a:effectLst/>
                          <a:latin typeface="+mn-lt"/>
                        </a:rPr>
                        <a:t>(aka. Schmidt Syndrome)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032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b="1" dirty="0">
                          <a:effectLst/>
                          <a:latin typeface="+mn-lt"/>
                        </a:rPr>
                        <a:t>Etiology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Monogenic (</a:t>
                      </a:r>
                      <a:r>
                        <a:rPr lang="en-CA" sz="1400" i="1" dirty="0">
                          <a:effectLst/>
                          <a:latin typeface="+mn-lt"/>
                        </a:rPr>
                        <a:t>AIRE</a:t>
                      </a:r>
                      <a:r>
                        <a:rPr lang="en-CA" sz="1400" dirty="0">
                          <a:effectLst/>
                          <a:latin typeface="+mn-lt"/>
                        </a:rPr>
                        <a:t> mutation)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Polygenic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8114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b="1" dirty="0">
                          <a:effectLst/>
                          <a:latin typeface="+mn-lt"/>
                        </a:rPr>
                        <a:t>Prevalence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Less common 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More common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9214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b="1" dirty="0">
                          <a:effectLst/>
                          <a:latin typeface="+mn-lt"/>
                        </a:rPr>
                        <a:t>Diagnostic criteria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2 or more of:</a:t>
                      </a:r>
                    </a:p>
                    <a:p>
                      <a:pPr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 Hypoparathyroidism</a:t>
                      </a:r>
                    </a:p>
                    <a:p>
                      <a:pPr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 Chronic mucocutaneous candidiasis</a:t>
                      </a:r>
                    </a:p>
                    <a:p>
                      <a:pPr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 Primary AI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2 or more of</a:t>
                      </a:r>
                    </a:p>
                    <a:p>
                      <a:pPr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 Autoimmune thyroid disease</a:t>
                      </a:r>
                    </a:p>
                    <a:p>
                      <a:pPr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 T1DM</a:t>
                      </a:r>
                    </a:p>
                    <a:p>
                      <a:pPr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 Primary AI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2801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b="1" dirty="0">
                          <a:effectLst/>
                          <a:latin typeface="+mn-lt"/>
                        </a:rPr>
                        <a:t>Other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CA" sz="1400" dirty="0">
                          <a:effectLst/>
                          <a:latin typeface="+mn-lt"/>
                        </a:rPr>
                        <a:t>More often </a:t>
                      </a:r>
                      <a:r>
                        <a:rPr lang="en-CA" sz="1400" dirty="0" err="1">
                          <a:effectLst/>
                          <a:latin typeface="+mn-lt"/>
                        </a:rPr>
                        <a:t>a/w</a:t>
                      </a:r>
                      <a:r>
                        <a:rPr lang="en-CA" sz="1400" dirty="0">
                          <a:effectLst/>
                          <a:latin typeface="+mn-lt"/>
                        </a:rPr>
                        <a:t> Celiac disease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7679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2130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52D70-E035-2BDC-9974-359ABF68B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0D8F9-228B-2514-7F28-71B857BC1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ZA" dirty="0"/>
              <a:t>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1B2B4-831C-1139-F4DE-F7967E7F94D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8552264" cy="4119463"/>
          </a:xfrm>
        </p:spPr>
        <p:txBody>
          <a:bodyPr>
            <a:normAutofit/>
          </a:bodyPr>
          <a:lstStyle/>
          <a:p>
            <a:r>
              <a:rPr lang="en-US" dirty="0"/>
              <a:t>Additional investigations to determine etiology: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78261-58A5-4C5A-7373-E581A0E57BF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094069-24BD-ED35-C9E3-68000AD7C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223079"/>
              </p:ext>
            </p:extLst>
          </p:nvPr>
        </p:nvGraphicFramePr>
        <p:xfrm>
          <a:off x="1662285" y="2662766"/>
          <a:ext cx="8998458" cy="19304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262344">
                  <a:extLst>
                    <a:ext uri="{9D8B030D-6E8A-4147-A177-3AD203B41FA5}">
                      <a16:colId xmlns:a16="http://schemas.microsoft.com/office/drawing/2014/main" val="1623251461"/>
                    </a:ext>
                  </a:extLst>
                </a:gridCol>
                <a:gridCol w="3381828">
                  <a:extLst>
                    <a:ext uri="{9D8B030D-6E8A-4147-A177-3AD203B41FA5}">
                      <a16:colId xmlns:a16="http://schemas.microsoft.com/office/drawing/2014/main" val="3104482017"/>
                    </a:ext>
                  </a:extLst>
                </a:gridCol>
                <a:gridCol w="2365829">
                  <a:extLst>
                    <a:ext uri="{9D8B030D-6E8A-4147-A177-3AD203B41FA5}">
                      <a16:colId xmlns:a16="http://schemas.microsoft.com/office/drawing/2014/main" val="149185082"/>
                    </a:ext>
                  </a:extLst>
                </a:gridCol>
                <a:gridCol w="1988457">
                  <a:extLst>
                    <a:ext uri="{9D8B030D-6E8A-4147-A177-3AD203B41FA5}">
                      <a16:colId xmlns:a16="http://schemas.microsoft.com/office/drawing/2014/main" val="323908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Etiology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Primary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Secondary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Glucocorticoid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32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Lab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21-hydroxylase antibodies (i.e. anti-adrenal antibodies)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17-OHP or very-long chain fatty acids in select cases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Test for other pituitary deficiencies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86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Imaging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If lab negative, CT adrenal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MR Sella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147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528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CE9F8-9FE7-2E1A-35D3-4CE910D03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49BD5-0C70-13A4-E7CC-7E40D0360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ZA" dirty="0"/>
              <a:t>Management: Pharmacological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73975-22AB-7DD2-CA6E-1D2EAB47E9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2" y="1584466"/>
            <a:ext cx="9370247" cy="4769682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sz="2400" dirty="0"/>
              <a:t>Glucocorticoid replacement</a:t>
            </a:r>
          </a:p>
          <a:p>
            <a:pPr lvl="1">
              <a:spcAft>
                <a:spcPts val="0"/>
              </a:spcAft>
            </a:pPr>
            <a:r>
              <a:rPr lang="en-US" sz="2400" b="1" u="sng" dirty="0"/>
              <a:t>Hydrocortisone</a:t>
            </a:r>
            <a:r>
              <a:rPr lang="en-US" sz="2400" dirty="0"/>
              <a:t> 15-25mg PO in 2 divided doses</a:t>
            </a:r>
          </a:p>
          <a:p>
            <a:pPr lvl="1">
              <a:spcAft>
                <a:spcPts val="0"/>
              </a:spcAft>
            </a:pPr>
            <a:r>
              <a:rPr lang="en-US" sz="2400" dirty="0"/>
              <a:t>2/3 dose in the morning, remaining in early afternoon (ex. 10mg at 0800h, 5mg at 1400h)</a:t>
            </a:r>
          </a:p>
          <a:p>
            <a:pPr lvl="1">
              <a:spcAft>
                <a:spcPts val="0"/>
              </a:spcAft>
            </a:pPr>
            <a:r>
              <a:rPr lang="en-US" sz="2400" dirty="0"/>
              <a:t>Monitor response via symptoms, weight, postural blood pressure, and clinical features of hypercortisolism</a:t>
            </a:r>
          </a:p>
          <a:p>
            <a:pPr marL="457200" lvl="1" indent="0">
              <a:spcAft>
                <a:spcPts val="0"/>
              </a:spcAft>
              <a:buNone/>
            </a:pPr>
            <a:endParaRPr lang="en-US" sz="2400" dirty="0"/>
          </a:p>
          <a:p>
            <a:pPr>
              <a:spcAft>
                <a:spcPts val="0"/>
              </a:spcAft>
            </a:pPr>
            <a:r>
              <a:rPr lang="en-US" sz="2400" dirty="0"/>
              <a:t>Specifically for primary AI</a:t>
            </a:r>
          </a:p>
          <a:p>
            <a:pPr lvl="1">
              <a:spcAft>
                <a:spcPts val="0"/>
              </a:spcAft>
            </a:pPr>
            <a:r>
              <a:rPr lang="en-US" sz="2400" b="1" u="sng" dirty="0"/>
              <a:t>Fludrocortisone</a:t>
            </a:r>
            <a:r>
              <a:rPr lang="en-US" sz="2400" dirty="0"/>
              <a:t> 0.05 – 0.1mg PO daily (starting dose)</a:t>
            </a:r>
          </a:p>
          <a:p>
            <a:pPr lvl="2">
              <a:spcAft>
                <a:spcPts val="0"/>
              </a:spcAft>
            </a:pPr>
            <a:r>
              <a:rPr lang="en-US" sz="2400" dirty="0"/>
              <a:t>Titrate based on electrolytes and exam (volume status, edema, weight, orthostatic hypotension)</a:t>
            </a:r>
          </a:p>
          <a:p>
            <a:pPr lvl="1">
              <a:spcAft>
                <a:spcPts val="0"/>
              </a:spcAft>
            </a:pPr>
            <a:r>
              <a:rPr lang="en-US" sz="2400" b="1" u="sng" dirty="0"/>
              <a:t>DHEA</a:t>
            </a:r>
            <a:r>
              <a:rPr lang="en-US" sz="2400" dirty="0"/>
              <a:t>: consider in women with low libido and/or depressive symptoms despite optimal glucocorticoid therapy</a:t>
            </a:r>
          </a:p>
          <a:p>
            <a:pPr lvl="2">
              <a:spcAft>
                <a:spcPts val="0"/>
              </a:spcAft>
            </a:pPr>
            <a:r>
              <a:rPr lang="en-US" sz="2400" dirty="0"/>
              <a:t>Discontinue if no response in 6 months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BDF36-A772-360A-829E-EFF4D7137AB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1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4E1BE-EDEE-45AA-E032-B0912D13C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4F6B-D8C7-199A-4105-C2F599713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ZA" dirty="0"/>
              <a:t>Management: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B767F-6C07-6D9F-DAAA-D6B7ED046BD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4" y="1657618"/>
            <a:ext cx="9457332" cy="2216535"/>
          </a:xfrm>
        </p:spPr>
        <p:txBody>
          <a:bodyPr>
            <a:normAutofit/>
          </a:bodyPr>
          <a:lstStyle/>
          <a:p>
            <a:r>
              <a:rPr lang="en-US" sz="2400" dirty="0"/>
              <a:t>Stress dosing education (see below)</a:t>
            </a:r>
          </a:p>
          <a:p>
            <a:r>
              <a:rPr lang="en-US" sz="2400" dirty="0"/>
              <a:t>Provide prescription for emergency injection kit (hydrocortisone 100mg IM/SC)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74A4B-1C96-509E-BD9B-89371B85236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 descr="The image depicts a table listing various medical conditions and the recommended actions for managing primary adrenal insufficiency (PAI) in different situations, including dosage instructions for hydrocortisone and other interventions.&#10;&#10;AI-generated content may be incorrect.">
            <a:extLst>
              <a:ext uri="{FF2B5EF4-FFF2-40B4-BE49-F238E27FC236}">
                <a16:creationId xmlns:a16="http://schemas.microsoft.com/office/drawing/2014/main" id="{9C124771-73F6-F576-450A-2E6BD4FE90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6543"/>
          <a:stretch>
            <a:fillRect/>
          </a:stretch>
        </p:blipFill>
        <p:spPr>
          <a:xfrm>
            <a:off x="1486988" y="3050791"/>
            <a:ext cx="9645070" cy="335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27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3F75D-0344-F17B-3817-FE6986001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7DCF85-B953-0B52-6C92-91C90B907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ZA" dirty="0"/>
              <a:t>Case: Ms. HC continued..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44E242-A24D-03AC-1438-68BB303206B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9D2AC97-B96C-88FF-5EAF-D5C51749F83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9159790" cy="41194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Feeling better with IV fluids (received empiric antibiotics and 1L of IVF thus far).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But..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Soon after your initial assessment, before starting steroids: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HR 120 BP 85/49 (MAP 63)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Feeling more drowsy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057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4A8B1-99CD-F7A7-D806-99F7C18BD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CF953-DAED-8514-627E-93D13758C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ZA" dirty="0"/>
              <a:t>Adrenal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312B7-08FB-94C7-8EB9-A612FFDDD38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5" y="1527291"/>
            <a:ext cx="8552264" cy="5182522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400" u="sng" dirty="0"/>
              <a:t>Life-threatening emergency </a:t>
            </a:r>
            <a:r>
              <a:rPr lang="en-US" sz="2400" dirty="0"/>
              <a:t>triggered by stressors, often with: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Hypotension/shock, often not responsive to fluids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Severe hyponatremia</a:t>
            </a:r>
          </a:p>
          <a:p>
            <a:pPr>
              <a:spcAft>
                <a:spcPts val="0"/>
              </a:spcAft>
            </a:pPr>
            <a:r>
              <a:rPr lang="en-US" sz="2400" dirty="0" err="1"/>
              <a:t>aLOC</a:t>
            </a:r>
            <a:r>
              <a:rPr lang="en-US" sz="2400" dirty="0"/>
              <a:t> </a:t>
            </a:r>
          </a:p>
          <a:p>
            <a:pPr marL="0" indent="0">
              <a:spcAft>
                <a:spcPts val="0"/>
              </a:spcAft>
              <a:buNone/>
            </a:pPr>
            <a:endParaRPr lang="en-US" sz="2400" dirty="0"/>
          </a:p>
          <a:p>
            <a:pPr marL="0" indent="0">
              <a:spcAft>
                <a:spcPts val="0"/>
              </a:spcAft>
              <a:buNone/>
            </a:pPr>
            <a:r>
              <a:rPr lang="en-US" sz="2400" dirty="0"/>
              <a:t>Management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Hydrocortisone 100mg IV STAT, then 50mg IV q6h</a:t>
            </a:r>
          </a:p>
          <a:p>
            <a:pPr lvl="1">
              <a:spcAft>
                <a:spcPts val="0"/>
              </a:spcAft>
            </a:pPr>
            <a:r>
              <a:rPr lang="en-US" sz="2400" b="1" u="sng" dirty="0"/>
              <a:t>Don’t wait for lab results to start treatment!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IV fluids (dextrose-containing if hypoglycemic)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Identify and treat precipitating cause</a:t>
            </a:r>
          </a:p>
          <a:p>
            <a:pPr>
              <a:spcAft>
                <a:spcPts val="0"/>
              </a:spcAft>
            </a:pPr>
            <a:endParaRPr lang="en-US" sz="2400" dirty="0"/>
          </a:p>
          <a:p>
            <a:pPr marL="0" indent="0">
              <a:spcAft>
                <a:spcPts val="0"/>
              </a:spcAft>
              <a:buNone/>
            </a:pPr>
            <a:r>
              <a:rPr lang="en-US" sz="2400" b="1" dirty="0"/>
              <a:t>Clinical pearl: </a:t>
            </a:r>
            <a:r>
              <a:rPr lang="en-US" sz="2400" dirty="0"/>
              <a:t>In patients presenting with overt hypothyroidism or myxedema coma, ensure no concurrent adrenal insufficiency before starting thyroid replacement to avoid precipitating adrenal crisis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5AB8F-C071-A1E7-4E0E-98E796BB45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72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35489-E75C-F86D-3018-31A73257B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9E894E-C414-66FB-DC4B-87A667E49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ZA" dirty="0"/>
              <a:t>Case 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C49B3-73EA-0F37-F215-5F4854E58E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E470FF4-EEA7-74B1-7ED7-604189F5FCC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8552264" cy="4119463"/>
          </a:xfrm>
        </p:spPr>
        <p:txBody>
          <a:bodyPr>
            <a:normAutofit/>
          </a:bodyPr>
          <a:lstStyle/>
          <a:p>
            <a:r>
              <a:rPr lang="en-US" sz="2400" dirty="0"/>
              <a:t>Discharged 2 days later, with hemodynamic stability and symptom improvement on:</a:t>
            </a:r>
          </a:p>
          <a:p>
            <a:pPr marL="571500" lvl="1" indent="-342900"/>
            <a:r>
              <a:rPr lang="en-US" sz="2400" dirty="0"/>
              <a:t>Hydrocortisone 10mg at 0800h and 5mg at 1400h</a:t>
            </a:r>
          </a:p>
          <a:p>
            <a:pPr marL="571500" lvl="1" indent="-342900"/>
            <a:r>
              <a:rPr lang="en-US" sz="2400" dirty="0"/>
              <a:t>Fludrocortisone 0.05mg daily</a:t>
            </a:r>
          </a:p>
          <a:p>
            <a:endParaRPr lang="en-US" sz="2400" dirty="0"/>
          </a:p>
          <a:p>
            <a:r>
              <a:rPr lang="en-US" sz="2400" dirty="0"/>
              <a:t>Several months later, presented with adrenal crisis thought to be secondary to stressors from university – reinforced sick day management</a:t>
            </a:r>
          </a:p>
        </p:txBody>
      </p:sp>
    </p:spTree>
    <p:extLst>
      <p:ext uri="{BB962C8B-B14F-4D97-AF65-F5344CB8AC3E}">
        <p14:creationId xmlns:p14="http://schemas.microsoft.com/office/powerpoint/2010/main" val="2860564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85E66-B1FB-478E-030C-8D6878177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37180D-7FC6-21E4-44D5-4C2598004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ZA" dirty="0"/>
              <a:t>Case 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09C12-5924-1FA2-E3C6-E8ED54AE203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28ED9B4-C0BD-2726-FB5E-7093462894C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8552264" cy="4119463"/>
          </a:xfrm>
        </p:spPr>
        <p:txBody>
          <a:bodyPr>
            <a:normAutofit/>
          </a:bodyPr>
          <a:lstStyle/>
          <a:p>
            <a:r>
              <a:rPr lang="en-US" sz="2400" dirty="0"/>
              <a:t>Anti-adrenal antibodies positive</a:t>
            </a:r>
          </a:p>
          <a:p>
            <a:r>
              <a:rPr lang="en-US" sz="2400" dirty="0"/>
              <a:t>Anti-GAD65 also positive on recent follow-up!</a:t>
            </a:r>
          </a:p>
        </p:txBody>
      </p:sp>
    </p:spTree>
    <p:extLst>
      <p:ext uri="{BB962C8B-B14F-4D97-AF65-F5344CB8AC3E}">
        <p14:creationId xmlns:p14="http://schemas.microsoft.com/office/powerpoint/2010/main" val="1742173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7761-0B88-A5E8-0B78-C39173D05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583" y="737115"/>
            <a:ext cx="3147309" cy="5407091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A04E6-CD61-B962-4287-DEC1993C32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213672" y="739003"/>
            <a:ext cx="6400782" cy="5407091"/>
          </a:xfrm>
        </p:spPr>
        <p:txBody>
          <a:bodyPr/>
          <a:lstStyle/>
          <a:p>
            <a:r>
              <a:rPr lang="en-US" dirty="0"/>
              <a:t>Review adrenal physiology and pathophysiology behind adrenal insufficiency</a:t>
            </a:r>
          </a:p>
          <a:p>
            <a:r>
              <a:rPr lang="en-US" dirty="0"/>
              <a:t>Discuss pertinent findings on H&amp;P for adrenal insufficiency</a:t>
            </a:r>
          </a:p>
          <a:p>
            <a:r>
              <a:rPr lang="en-US" dirty="0"/>
              <a:t>Understand the approach to diagnosis and work-up to determine etiology</a:t>
            </a:r>
          </a:p>
          <a:p>
            <a:r>
              <a:rPr lang="en-US" dirty="0"/>
              <a:t>Review the pharmacological and non-pharmacological management of adrenal insufficiency</a:t>
            </a:r>
          </a:p>
          <a:p>
            <a:r>
              <a:rPr lang="en-US" dirty="0"/>
              <a:t>Discuss an approach to identifying and managing adrenal crisis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4601E-33F5-5714-867D-A0B584DA7C1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455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D14AD-A5D6-4EF4-4D72-3E3076159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D8876B-7615-83C3-B8E7-0217A30DE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ZA" dirty="0"/>
              <a:t>References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47FF33-CA9A-DAA2-A42D-8B231E303A7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1ECFEE-B56E-9A3A-44F8-14AA74DD50B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8552264" cy="4119463"/>
          </a:xfrm>
        </p:spPr>
        <p:txBody>
          <a:bodyPr>
            <a:normAutofit/>
          </a:bodyPr>
          <a:lstStyle/>
          <a:p>
            <a:r>
              <a:rPr lang="en-US" sz="1600" dirty="0"/>
              <a:t>1. Bornstein SR, </a:t>
            </a:r>
            <a:r>
              <a:rPr lang="en-US" sz="1600" dirty="0" err="1"/>
              <a:t>Allolio</a:t>
            </a:r>
            <a:r>
              <a:rPr lang="en-US" sz="1600" dirty="0"/>
              <a:t> B, Arlt W, Barthel A, Don-Wauchope A, Hammer GD, et al. Diagnosis and Treatment of Primary Adrenal Insufficiency: An Endocrine Society Clinical Practice Guideline. J Clin Endocrinol </a:t>
            </a:r>
            <a:r>
              <a:rPr lang="en-US" sz="1600" dirty="0" err="1"/>
              <a:t>Metab</a:t>
            </a:r>
            <a:r>
              <a:rPr lang="en-US" sz="1600" dirty="0"/>
              <a:t>. 2016 Feb 1;101(2):364–89. doi:10.1210/JC.2015-1710 PubMed PMID: 26760044.</a:t>
            </a:r>
          </a:p>
          <a:p>
            <a:r>
              <a:rPr lang="en-US" sz="1600" dirty="0"/>
              <a:t>2. Vaidya A, Findling J, Bancos I. Adrenal Insufficiency in Adults: A Review. JAMA. 2025 Aug 26;334(8):714–25. doi:10.1001/JAMA.2025.5485 PubMed PMID: 40522647.</a:t>
            </a:r>
          </a:p>
          <a:p>
            <a:r>
              <a:rPr lang="en-US" sz="1600" dirty="0"/>
              <a:t>3. Kline GA, Buse J, Krause RD. Clinical implications for biochemical diagnostic thresholds of adrenal sufficiency using a highly specific cortisol immunoassay. Clin </a:t>
            </a:r>
            <a:r>
              <a:rPr lang="en-US" sz="1600" dirty="0" err="1"/>
              <a:t>Biochem</a:t>
            </a:r>
            <a:r>
              <a:rPr lang="en-US" sz="1600" dirty="0"/>
              <a:t>. 2017 Jun 1;50(9):475–80. doi:10.1016/j.clinbiochem.2017.02.008 PubMed PMID: 28192125.</a:t>
            </a:r>
          </a:p>
          <a:p>
            <a:r>
              <a:rPr lang="en-US" sz="1600" dirty="0"/>
              <a:t>4. Symonds CJ, Leung AA, Kline GA. ACTH Stimulation Testing Is Often Unnecessary After Appropriate Patient Preparation Prior to Screening Cortisol Measurement. Clin Endocrinol (</a:t>
            </a:r>
            <a:r>
              <a:rPr lang="en-US" sz="1600" dirty="0" err="1"/>
              <a:t>Oxf</a:t>
            </a:r>
            <a:r>
              <a:rPr lang="en-US" sz="1600" dirty="0"/>
              <a:t>). 2026 Jun 1;104(6):567–73. doi:10.1111/CEN.70102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1561101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44816_Win32_SL_V10" id="{8934A6D9-B969-498F-A646-4B502FD69C4E}" vid="{AA78C1C8-456D-41A9-83FC-BC8B9A8EE3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DE3707C-8CAB-4302-B7E1-D32E1543E0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9E9DE5-EFFE-4262-A023-32732F0B66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DB7358-0BCB-4DEB-B717-C1D7CC555F05}">
  <ds:schemaRefs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230e9df3-be65-4c73-a93b-d1236ebd677e"/>
    <ds:schemaRef ds:uri="16c05727-aa75-4e4a-9b5f-8a80a1165891"/>
    <ds:schemaRef ds:uri="71af3243-3dd4-4a8d-8c0d-dd76da1f02a5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892</TotalTime>
  <Words>2420</Words>
  <Application>Microsoft Office PowerPoint</Application>
  <PresentationFormat>Widescreen</PresentationFormat>
  <Paragraphs>377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Tisa Offc Serif Pro</vt:lpstr>
      <vt:lpstr>Univers Light</vt:lpstr>
      <vt:lpstr>Custom</vt:lpstr>
      <vt:lpstr>VGH Noon Report</vt:lpstr>
      <vt:lpstr>Case: Ms. HC</vt:lpstr>
      <vt:lpstr>Case: Ms. HC</vt:lpstr>
      <vt:lpstr>Case: Ms. HC</vt:lpstr>
      <vt:lpstr>Case: Ms. HC</vt:lpstr>
      <vt:lpstr>Case: Ms. HC</vt:lpstr>
      <vt:lpstr>Cortisol Physiology</vt:lpstr>
      <vt:lpstr>Pathophysiology</vt:lpstr>
      <vt:lpstr>Etiology</vt:lpstr>
      <vt:lpstr>History &amp; Physical</vt:lpstr>
      <vt:lpstr>Investigations</vt:lpstr>
      <vt:lpstr>Investigations</vt:lpstr>
      <vt:lpstr>Investigations: Interpretation</vt:lpstr>
      <vt:lpstr>Case: Ms. HC</vt:lpstr>
      <vt:lpstr>Autoimmune Polyglandular Syndrome</vt:lpstr>
      <vt:lpstr>Investigations</vt:lpstr>
      <vt:lpstr>Management: Pharmacological</vt:lpstr>
      <vt:lpstr>Management: Education</vt:lpstr>
      <vt:lpstr>Case: Ms. HC continued..</vt:lpstr>
      <vt:lpstr>Adrenal Crisis</vt:lpstr>
      <vt:lpstr>Case Conclusion</vt:lpstr>
      <vt:lpstr>Case Conclusion</vt:lpstr>
      <vt:lpstr>Learning Objectives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 Adrenal Insufficiency</dc:title>
  <dc:creator>Jae Lee</dc:creator>
  <cp:lastModifiedBy>Jae Lee</cp:lastModifiedBy>
  <cp:revision>3</cp:revision>
  <dcterms:created xsi:type="dcterms:W3CDTF">2026-05-16T23:25:32Z</dcterms:created>
  <dcterms:modified xsi:type="dcterms:W3CDTF">2026-06-06T01:04:19Z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