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256" r:id="rId5"/>
    <p:sldId id="257" r:id="rId6"/>
    <p:sldId id="258" r:id="rId7"/>
    <p:sldId id="259" r:id="rId8"/>
    <p:sldId id="260" r:id="rId9"/>
    <p:sldId id="261" r:id="rId10"/>
    <p:sldId id="280" r:id="rId11"/>
    <p:sldId id="279" r:id="rId12"/>
    <p:sldId id="262" r:id="rId13"/>
    <p:sldId id="263" r:id="rId14"/>
    <p:sldId id="264" r:id="rId15"/>
    <p:sldId id="270" r:id="rId16"/>
    <p:sldId id="265" r:id="rId17"/>
    <p:sldId id="283" r:id="rId18"/>
    <p:sldId id="284" r:id="rId19"/>
    <p:sldId id="266" r:id="rId20"/>
    <p:sldId id="267" r:id="rId21"/>
    <p:sldId id="268" r:id="rId22"/>
    <p:sldId id="282" r:id="rId23"/>
    <p:sldId id="269" r:id="rId24"/>
    <p:sldId id="271" r:id="rId25"/>
    <p:sldId id="28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8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FA3E94-0C33-45BE-810B-4957341F3C94}" v="64" dt="2026-03-12T21:28:43.437"/>
    <p1510:client id="{B97F3DAC-15E4-841E-3A86-36FDB02D3649}" v="41" dt="2026-03-13T17:19:59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B1280A-7EFA-4171-852D-E4CCEFC4785F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2517D0A-8002-47A0-A73B-FEACB931A0B7}">
      <dgm:prSet/>
      <dgm:spPr/>
      <dgm:t>
        <a:bodyPr/>
        <a:lstStyle/>
        <a:p>
          <a:r>
            <a:rPr lang="en-US"/>
            <a:t>Approx. 3% present with extramedullary disease</a:t>
          </a:r>
        </a:p>
      </dgm:t>
    </dgm:pt>
    <dgm:pt modelId="{9BDDEAD7-4B7A-46B0-8B25-C21A238FD33C}" type="parTrans" cxnId="{D16D975E-D6B7-457B-8C8B-78A5229F17E1}">
      <dgm:prSet/>
      <dgm:spPr/>
      <dgm:t>
        <a:bodyPr/>
        <a:lstStyle/>
        <a:p>
          <a:endParaRPr lang="en-US"/>
        </a:p>
      </dgm:t>
    </dgm:pt>
    <dgm:pt modelId="{EC49D503-6907-496B-BF39-C392537E7394}" type="sibTrans" cxnId="{D16D975E-D6B7-457B-8C8B-78A5229F17E1}">
      <dgm:prSet/>
      <dgm:spPr/>
      <dgm:t>
        <a:bodyPr/>
        <a:lstStyle/>
        <a:p>
          <a:endParaRPr lang="en-US"/>
        </a:p>
      </dgm:t>
    </dgm:pt>
    <dgm:pt modelId="{F972A0EC-0840-4EB8-9992-84BA8453A072}">
      <dgm:prSet/>
      <dgm:spPr/>
      <dgm:t>
        <a:bodyPr/>
        <a:lstStyle/>
        <a:p>
          <a:r>
            <a:rPr lang="en-US"/>
            <a:t>Definition: 1 or more extraosseous plasmacytomas on cross sectional imaging, CNS involvement or plasma cell leukemia </a:t>
          </a:r>
        </a:p>
      </dgm:t>
    </dgm:pt>
    <dgm:pt modelId="{FC002FCE-5713-4DA7-A39F-B97DDFC607AA}" type="parTrans" cxnId="{6F66D66F-0F25-44A1-A266-1332F1043AE5}">
      <dgm:prSet/>
      <dgm:spPr/>
      <dgm:t>
        <a:bodyPr/>
        <a:lstStyle/>
        <a:p>
          <a:endParaRPr lang="en-US"/>
        </a:p>
      </dgm:t>
    </dgm:pt>
    <dgm:pt modelId="{27FA9666-C13A-4212-AD13-2E63F90A62A8}" type="sibTrans" cxnId="{6F66D66F-0F25-44A1-A266-1332F1043AE5}">
      <dgm:prSet/>
      <dgm:spPr/>
      <dgm:t>
        <a:bodyPr/>
        <a:lstStyle/>
        <a:p>
          <a:endParaRPr lang="en-US"/>
        </a:p>
      </dgm:t>
    </dgm:pt>
    <dgm:pt modelId="{4F238D56-B05A-4F44-AC1D-8EE1FA8ECFA9}">
      <dgm:prSet/>
      <dgm:spPr/>
      <dgm:t>
        <a:bodyPr/>
        <a:lstStyle/>
        <a:p>
          <a:r>
            <a:rPr lang="en-US"/>
            <a:t>CNS involvement is generally leptomeningeal disease or cranial nerve involvement, very poor prognosis</a:t>
          </a:r>
        </a:p>
      </dgm:t>
    </dgm:pt>
    <dgm:pt modelId="{F84815C0-B940-4279-AF24-ECF7504668DD}" type="parTrans" cxnId="{E081E124-569F-404E-A0E3-94C84F73D50D}">
      <dgm:prSet/>
      <dgm:spPr/>
      <dgm:t>
        <a:bodyPr/>
        <a:lstStyle/>
        <a:p>
          <a:endParaRPr lang="en-US"/>
        </a:p>
      </dgm:t>
    </dgm:pt>
    <dgm:pt modelId="{0FE7E3A6-2595-4988-AF88-4BE52079BF43}" type="sibTrans" cxnId="{E081E124-569F-404E-A0E3-94C84F73D50D}">
      <dgm:prSet/>
      <dgm:spPr/>
      <dgm:t>
        <a:bodyPr/>
        <a:lstStyle/>
        <a:p>
          <a:endParaRPr lang="en-US"/>
        </a:p>
      </dgm:t>
    </dgm:pt>
    <dgm:pt modelId="{EBE493AC-0F9B-470A-9A92-004CA819617A}">
      <dgm:prSet/>
      <dgm:spPr/>
      <dgm:t>
        <a:bodyPr/>
        <a:lstStyle/>
        <a:p>
          <a:r>
            <a:rPr lang="en-US"/>
            <a:t>Plasma cell leukemia: 20% or more plasma cells in the peripheral blood</a:t>
          </a:r>
        </a:p>
      </dgm:t>
    </dgm:pt>
    <dgm:pt modelId="{E3C5D524-1682-4557-A4CA-E1A19C345D8E}" type="parTrans" cxnId="{AADAA5AA-0C90-4AF1-B678-45D1815BD642}">
      <dgm:prSet/>
      <dgm:spPr/>
      <dgm:t>
        <a:bodyPr/>
        <a:lstStyle/>
        <a:p>
          <a:endParaRPr lang="en-US"/>
        </a:p>
      </dgm:t>
    </dgm:pt>
    <dgm:pt modelId="{867B9A1E-0962-428F-B6A1-75DBDFBEB2F7}" type="sibTrans" cxnId="{AADAA5AA-0C90-4AF1-B678-45D1815BD642}">
      <dgm:prSet/>
      <dgm:spPr/>
      <dgm:t>
        <a:bodyPr/>
        <a:lstStyle/>
        <a:p>
          <a:endParaRPr lang="en-US"/>
        </a:p>
      </dgm:t>
    </dgm:pt>
    <dgm:pt modelId="{BBD31F7B-777D-43C9-980F-5D30D90F34EA}" type="pres">
      <dgm:prSet presAssocID="{E8B1280A-7EFA-4171-852D-E4CCEFC4785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9368157-B887-426D-9702-1C9AF0C443CE}" type="pres">
      <dgm:prSet presAssocID="{E2517D0A-8002-47A0-A73B-FEACB931A0B7}" presName="root1" presStyleCnt="0"/>
      <dgm:spPr/>
    </dgm:pt>
    <dgm:pt modelId="{F7D572B1-A061-4B4B-AC82-53D5D60EC712}" type="pres">
      <dgm:prSet presAssocID="{E2517D0A-8002-47A0-A73B-FEACB931A0B7}" presName="LevelOneTextNode" presStyleLbl="node0" presStyleIdx="0" presStyleCnt="2">
        <dgm:presLayoutVars>
          <dgm:chPref val="3"/>
        </dgm:presLayoutVars>
      </dgm:prSet>
      <dgm:spPr/>
    </dgm:pt>
    <dgm:pt modelId="{459A3701-7279-4B80-BF02-05EFA4A0A874}" type="pres">
      <dgm:prSet presAssocID="{E2517D0A-8002-47A0-A73B-FEACB931A0B7}" presName="level2hierChild" presStyleCnt="0"/>
      <dgm:spPr/>
    </dgm:pt>
    <dgm:pt modelId="{CF38B3D8-E8AB-47AB-B3F0-A2E04CEA1637}" type="pres">
      <dgm:prSet presAssocID="{F972A0EC-0840-4EB8-9992-84BA8453A072}" presName="root1" presStyleCnt="0"/>
      <dgm:spPr/>
    </dgm:pt>
    <dgm:pt modelId="{FECB1994-40CF-4EBC-9CD9-69528EDE7BB9}" type="pres">
      <dgm:prSet presAssocID="{F972A0EC-0840-4EB8-9992-84BA8453A072}" presName="LevelOneTextNode" presStyleLbl="node0" presStyleIdx="1" presStyleCnt="2">
        <dgm:presLayoutVars>
          <dgm:chPref val="3"/>
        </dgm:presLayoutVars>
      </dgm:prSet>
      <dgm:spPr/>
    </dgm:pt>
    <dgm:pt modelId="{5A649B53-A4D5-4B2F-AA89-FDE357767EB1}" type="pres">
      <dgm:prSet presAssocID="{F972A0EC-0840-4EB8-9992-84BA8453A072}" presName="level2hierChild" presStyleCnt="0"/>
      <dgm:spPr/>
    </dgm:pt>
    <dgm:pt modelId="{346F56CC-BE25-480E-AEE4-30DE4759988E}" type="pres">
      <dgm:prSet presAssocID="{F84815C0-B940-4279-AF24-ECF7504668DD}" presName="conn2-1" presStyleLbl="parChTrans1D2" presStyleIdx="0" presStyleCnt="2"/>
      <dgm:spPr/>
    </dgm:pt>
    <dgm:pt modelId="{B1B098F9-B468-41F7-9EDE-824E5F787FE9}" type="pres">
      <dgm:prSet presAssocID="{F84815C0-B940-4279-AF24-ECF7504668DD}" presName="connTx" presStyleLbl="parChTrans1D2" presStyleIdx="0" presStyleCnt="2"/>
      <dgm:spPr/>
    </dgm:pt>
    <dgm:pt modelId="{9E539C08-8744-4413-AC97-807894F1E2E8}" type="pres">
      <dgm:prSet presAssocID="{4F238D56-B05A-4F44-AC1D-8EE1FA8ECFA9}" presName="root2" presStyleCnt="0"/>
      <dgm:spPr/>
    </dgm:pt>
    <dgm:pt modelId="{D3809F07-A908-4863-9CBE-8DDDBC755C8B}" type="pres">
      <dgm:prSet presAssocID="{4F238D56-B05A-4F44-AC1D-8EE1FA8ECFA9}" presName="LevelTwoTextNode" presStyleLbl="node2" presStyleIdx="0" presStyleCnt="2">
        <dgm:presLayoutVars>
          <dgm:chPref val="3"/>
        </dgm:presLayoutVars>
      </dgm:prSet>
      <dgm:spPr/>
    </dgm:pt>
    <dgm:pt modelId="{AF52FB05-B1BD-45BD-B9FE-5810E0AD5A99}" type="pres">
      <dgm:prSet presAssocID="{4F238D56-B05A-4F44-AC1D-8EE1FA8ECFA9}" presName="level3hierChild" presStyleCnt="0"/>
      <dgm:spPr/>
    </dgm:pt>
    <dgm:pt modelId="{DD7C8289-4943-489F-9886-1B73B49D471D}" type="pres">
      <dgm:prSet presAssocID="{E3C5D524-1682-4557-A4CA-E1A19C345D8E}" presName="conn2-1" presStyleLbl="parChTrans1D2" presStyleIdx="1" presStyleCnt="2"/>
      <dgm:spPr/>
    </dgm:pt>
    <dgm:pt modelId="{1CF9CEDA-05DF-49D3-BD76-A20BF101199D}" type="pres">
      <dgm:prSet presAssocID="{E3C5D524-1682-4557-A4CA-E1A19C345D8E}" presName="connTx" presStyleLbl="parChTrans1D2" presStyleIdx="1" presStyleCnt="2"/>
      <dgm:spPr/>
    </dgm:pt>
    <dgm:pt modelId="{C4981DE7-CC96-42A5-9A30-C00EBFF63BCE}" type="pres">
      <dgm:prSet presAssocID="{EBE493AC-0F9B-470A-9A92-004CA819617A}" presName="root2" presStyleCnt="0"/>
      <dgm:spPr/>
    </dgm:pt>
    <dgm:pt modelId="{7F1FAB55-55E1-42A2-B452-3C77F4A61455}" type="pres">
      <dgm:prSet presAssocID="{EBE493AC-0F9B-470A-9A92-004CA819617A}" presName="LevelTwoTextNode" presStyleLbl="node2" presStyleIdx="1" presStyleCnt="2">
        <dgm:presLayoutVars>
          <dgm:chPref val="3"/>
        </dgm:presLayoutVars>
      </dgm:prSet>
      <dgm:spPr/>
    </dgm:pt>
    <dgm:pt modelId="{B7D42A9A-7B67-4DE1-A1AA-F3BE2AAAED1D}" type="pres">
      <dgm:prSet presAssocID="{EBE493AC-0F9B-470A-9A92-004CA819617A}" presName="level3hierChild" presStyleCnt="0"/>
      <dgm:spPr/>
    </dgm:pt>
  </dgm:ptLst>
  <dgm:cxnLst>
    <dgm:cxn modelId="{B84BE205-45F8-4B4E-A195-BC6BF74E6083}" type="presOf" srcId="{4F238D56-B05A-4F44-AC1D-8EE1FA8ECFA9}" destId="{D3809F07-A908-4863-9CBE-8DDDBC755C8B}" srcOrd="0" destOrd="0" presId="urn:microsoft.com/office/officeart/2005/8/layout/hierarchy2"/>
    <dgm:cxn modelId="{03C8B909-9A14-4C27-B7D5-2B976E0163FC}" type="presOf" srcId="{EBE493AC-0F9B-470A-9A92-004CA819617A}" destId="{7F1FAB55-55E1-42A2-B452-3C77F4A61455}" srcOrd="0" destOrd="0" presId="urn:microsoft.com/office/officeart/2005/8/layout/hierarchy2"/>
    <dgm:cxn modelId="{E081E124-569F-404E-A0E3-94C84F73D50D}" srcId="{F972A0EC-0840-4EB8-9992-84BA8453A072}" destId="{4F238D56-B05A-4F44-AC1D-8EE1FA8ECFA9}" srcOrd="0" destOrd="0" parTransId="{F84815C0-B940-4279-AF24-ECF7504668DD}" sibTransId="{0FE7E3A6-2595-4988-AF88-4BE52079BF43}"/>
    <dgm:cxn modelId="{D16D975E-D6B7-457B-8C8B-78A5229F17E1}" srcId="{E8B1280A-7EFA-4171-852D-E4CCEFC4785F}" destId="{E2517D0A-8002-47A0-A73B-FEACB931A0B7}" srcOrd="0" destOrd="0" parTransId="{9BDDEAD7-4B7A-46B0-8B25-C21A238FD33C}" sibTransId="{EC49D503-6907-496B-BF39-C392537E7394}"/>
    <dgm:cxn modelId="{38D9A96C-D771-4EE5-BC81-BB5AF602BAB6}" type="presOf" srcId="{F972A0EC-0840-4EB8-9992-84BA8453A072}" destId="{FECB1994-40CF-4EBC-9CD9-69528EDE7BB9}" srcOrd="0" destOrd="0" presId="urn:microsoft.com/office/officeart/2005/8/layout/hierarchy2"/>
    <dgm:cxn modelId="{6F66D66F-0F25-44A1-A266-1332F1043AE5}" srcId="{E8B1280A-7EFA-4171-852D-E4CCEFC4785F}" destId="{F972A0EC-0840-4EB8-9992-84BA8453A072}" srcOrd="1" destOrd="0" parTransId="{FC002FCE-5713-4DA7-A39F-B97DDFC607AA}" sibTransId="{27FA9666-C13A-4212-AD13-2E63F90A62A8}"/>
    <dgm:cxn modelId="{7D142154-3F7F-44C3-BA1B-04C323298845}" type="presOf" srcId="{F84815C0-B940-4279-AF24-ECF7504668DD}" destId="{B1B098F9-B468-41F7-9EDE-824E5F787FE9}" srcOrd="1" destOrd="0" presId="urn:microsoft.com/office/officeart/2005/8/layout/hierarchy2"/>
    <dgm:cxn modelId="{1763BBA5-AC12-4694-B507-04E9D2759287}" type="presOf" srcId="{E8B1280A-7EFA-4171-852D-E4CCEFC4785F}" destId="{BBD31F7B-777D-43C9-980F-5D30D90F34EA}" srcOrd="0" destOrd="0" presId="urn:microsoft.com/office/officeart/2005/8/layout/hierarchy2"/>
    <dgm:cxn modelId="{AADAA5AA-0C90-4AF1-B678-45D1815BD642}" srcId="{F972A0EC-0840-4EB8-9992-84BA8453A072}" destId="{EBE493AC-0F9B-470A-9A92-004CA819617A}" srcOrd="1" destOrd="0" parTransId="{E3C5D524-1682-4557-A4CA-E1A19C345D8E}" sibTransId="{867B9A1E-0962-428F-B6A1-75DBDFBEB2F7}"/>
    <dgm:cxn modelId="{79DE0ED3-B590-47EC-AF2E-E3967FDED561}" type="presOf" srcId="{E3C5D524-1682-4557-A4CA-E1A19C345D8E}" destId="{1CF9CEDA-05DF-49D3-BD76-A20BF101199D}" srcOrd="1" destOrd="0" presId="urn:microsoft.com/office/officeart/2005/8/layout/hierarchy2"/>
    <dgm:cxn modelId="{DDEB8AEB-90D5-44EB-AF2E-1C47CD0C4B60}" type="presOf" srcId="{F84815C0-B940-4279-AF24-ECF7504668DD}" destId="{346F56CC-BE25-480E-AEE4-30DE4759988E}" srcOrd="0" destOrd="0" presId="urn:microsoft.com/office/officeart/2005/8/layout/hierarchy2"/>
    <dgm:cxn modelId="{5D8545F4-7B58-4E1B-9890-0715C6DAD2B5}" type="presOf" srcId="{E2517D0A-8002-47A0-A73B-FEACB931A0B7}" destId="{F7D572B1-A061-4B4B-AC82-53D5D60EC712}" srcOrd="0" destOrd="0" presId="urn:microsoft.com/office/officeart/2005/8/layout/hierarchy2"/>
    <dgm:cxn modelId="{F2F568F6-DA3F-4DE5-8244-EE1AA53E554D}" type="presOf" srcId="{E3C5D524-1682-4557-A4CA-E1A19C345D8E}" destId="{DD7C8289-4943-489F-9886-1B73B49D471D}" srcOrd="0" destOrd="0" presId="urn:microsoft.com/office/officeart/2005/8/layout/hierarchy2"/>
    <dgm:cxn modelId="{CE5BE216-FCF5-4508-8779-D789E74FFB54}" type="presParOf" srcId="{BBD31F7B-777D-43C9-980F-5D30D90F34EA}" destId="{59368157-B887-426D-9702-1C9AF0C443CE}" srcOrd="0" destOrd="0" presId="urn:microsoft.com/office/officeart/2005/8/layout/hierarchy2"/>
    <dgm:cxn modelId="{F813CCCB-B83F-492D-A702-E3B22A5CC419}" type="presParOf" srcId="{59368157-B887-426D-9702-1C9AF0C443CE}" destId="{F7D572B1-A061-4B4B-AC82-53D5D60EC712}" srcOrd="0" destOrd="0" presId="urn:microsoft.com/office/officeart/2005/8/layout/hierarchy2"/>
    <dgm:cxn modelId="{C624708B-8826-4EC5-8176-E41FCA501960}" type="presParOf" srcId="{59368157-B887-426D-9702-1C9AF0C443CE}" destId="{459A3701-7279-4B80-BF02-05EFA4A0A874}" srcOrd="1" destOrd="0" presId="urn:microsoft.com/office/officeart/2005/8/layout/hierarchy2"/>
    <dgm:cxn modelId="{8A9D4CBF-05EB-4262-B20D-B8D35DF9406F}" type="presParOf" srcId="{BBD31F7B-777D-43C9-980F-5D30D90F34EA}" destId="{CF38B3D8-E8AB-47AB-B3F0-A2E04CEA1637}" srcOrd="1" destOrd="0" presId="urn:microsoft.com/office/officeart/2005/8/layout/hierarchy2"/>
    <dgm:cxn modelId="{B297FC02-FE64-443E-A49B-15CA71C65B2D}" type="presParOf" srcId="{CF38B3D8-E8AB-47AB-B3F0-A2E04CEA1637}" destId="{FECB1994-40CF-4EBC-9CD9-69528EDE7BB9}" srcOrd="0" destOrd="0" presId="urn:microsoft.com/office/officeart/2005/8/layout/hierarchy2"/>
    <dgm:cxn modelId="{4046CBC4-12D4-4E9C-AEF0-0A650BA3D129}" type="presParOf" srcId="{CF38B3D8-E8AB-47AB-B3F0-A2E04CEA1637}" destId="{5A649B53-A4D5-4B2F-AA89-FDE357767EB1}" srcOrd="1" destOrd="0" presId="urn:microsoft.com/office/officeart/2005/8/layout/hierarchy2"/>
    <dgm:cxn modelId="{7B53752C-C867-49B9-8902-16C055458BFF}" type="presParOf" srcId="{5A649B53-A4D5-4B2F-AA89-FDE357767EB1}" destId="{346F56CC-BE25-480E-AEE4-30DE4759988E}" srcOrd="0" destOrd="0" presId="urn:microsoft.com/office/officeart/2005/8/layout/hierarchy2"/>
    <dgm:cxn modelId="{9212B38B-8523-4DDF-9471-276B2DEF2E13}" type="presParOf" srcId="{346F56CC-BE25-480E-AEE4-30DE4759988E}" destId="{B1B098F9-B468-41F7-9EDE-824E5F787FE9}" srcOrd="0" destOrd="0" presId="urn:microsoft.com/office/officeart/2005/8/layout/hierarchy2"/>
    <dgm:cxn modelId="{90DE353C-5FA9-4137-8207-0F4F27CC1538}" type="presParOf" srcId="{5A649B53-A4D5-4B2F-AA89-FDE357767EB1}" destId="{9E539C08-8744-4413-AC97-807894F1E2E8}" srcOrd="1" destOrd="0" presId="urn:microsoft.com/office/officeart/2005/8/layout/hierarchy2"/>
    <dgm:cxn modelId="{D019830E-84B4-4B84-9051-C1B40682CCE5}" type="presParOf" srcId="{9E539C08-8744-4413-AC97-807894F1E2E8}" destId="{D3809F07-A908-4863-9CBE-8DDDBC755C8B}" srcOrd="0" destOrd="0" presId="urn:microsoft.com/office/officeart/2005/8/layout/hierarchy2"/>
    <dgm:cxn modelId="{4523C856-C485-47A2-8958-49D0D8D24E67}" type="presParOf" srcId="{9E539C08-8744-4413-AC97-807894F1E2E8}" destId="{AF52FB05-B1BD-45BD-B9FE-5810E0AD5A99}" srcOrd="1" destOrd="0" presId="urn:microsoft.com/office/officeart/2005/8/layout/hierarchy2"/>
    <dgm:cxn modelId="{6191CE3C-D355-4106-B917-1E7DFE53A0B7}" type="presParOf" srcId="{5A649B53-A4D5-4B2F-AA89-FDE357767EB1}" destId="{DD7C8289-4943-489F-9886-1B73B49D471D}" srcOrd="2" destOrd="0" presId="urn:microsoft.com/office/officeart/2005/8/layout/hierarchy2"/>
    <dgm:cxn modelId="{22EB4BA4-4D8D-40F2-9675-1F0F79347068}" type="presParOf" srcId="{DD7C8289-4943-489F-9886-1B73B49D471D}" destId="{1CF9CEDA-05DF-49D3-BD76-A20BF101199D}" srcOrd="0" destOrd="0" presId="urn:microsoft.com/office/officeart/2005/8/layout/hierarchy2"/>
    <dgm:cxn modelId="{668E5F6E-3D26-49EA-90B9-BF11F46047C2}" type="presParOf" srcId="{5A649B53-A4D5-4B2F-AA89-FDE357767EB1}" destId="{C4981DE7-CC96-42A5-9A30-C00EBFF63BCE}" srcOrd="3" destOrd="0" presId="urn:microsoft.com/office/officeart/2005/8/layout/hierarchy2"/>
    <dgm:cxn modelId="{116381F0-6C67-42DF-A45A-536CCAE1FAB7}" type="presParOf" srcId="{C4981DE7-CC96-42A5-9A30-C00EBFF63BCE}" destId="{7F1FAB55-55E1-42A2-B452-3C77F4A61455}" srcOrd="0" destOrd="0" presId="urn:microsoft.com/office/officeart/2005/8/layout/hierarchy2"/>
    <dgm:cxn modelId="{962A5AB6-0542-427E-9307-2C77EBFE96F7}" type="presParOf" srcId="{C4981DE7-CC96-42A5-9A30-C00EBFF63BCE}" destId="{B7D42A9A-7B67-4DE1-A1AA-F3BE2AAAED1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1DAF00-0CD1-4ACC-A42E-7C0AF6698DFB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3B9B5F4-2E1B-479B-8C9E-568F8B7E66EA}">
      <dgm:prSet/>
      <dgm:spPr/>
      <dgm:t>
        <a:bodyPr/>
        <a:lstStyle/>
        <a:p>
          <a:r>
            <a:rPr lang="en-US"/>
            <a:t>Most significant advancements include the following:</a:t>
          </a:r>
        </a:p>
      </dgm:t>
    </dgm:pt>
    <dgm:pt modelId="{BE345C79-9222-427D-A91A-409E05333BA7}" type="parTrans" cxnId="{DF414A8F-0B97-41C6-809E-88E0C7147B31}">
      <dgm:prSet/>
      <dgm:spPr/>
      <dgm:t>
        <a:bodyPr/>
        <a:lstStyle/>
        <a:p>
          <a:endParaRPr lang="en-US"/>
        </a:p>
      </dgm:t>
    </dgm:pt>
    <dgm:pt modelId="{B969065C-0F8B-4366-B151-7CF85DA90145}" type="sibTrans" cxnId="{DF414A8F-0B97-41C6-809E-88E0C7147B31}">
      <dgm:prSet/>
      <dgm:spPr/>
      <dgm:t>
        <a:bodyPr/>
        <a:lstStyle/>
        <a:p>
          <a:endParaRPr lang="en-US"/>
        </a:p>
      </dgm:t>
    </dgm:pt>
    <dgm:pt modelId="{FD9D1178-9218-4592-8B86-CC2179F39FBE}">
      <dgm:prSet/>
      <dgm:spPr/>
      <dgm:t>
        <a:bodyPr/>
        <a:lstStyle/>
        <a:p>
          <a:r>
            <a:rPr lang="en-US"/>
            <a:t>proteasome inhibitors (bortezomib etc)</a:t>
          </a:r>
        </a:p>
      </dgm:t>
    </dgm:pt>
    <dgm:pt modelId="{68980D6C-51CF-42A8-A8C8-262D605A9C37}" type="parTrans" cxnId="{7F724A1E-12E0-41B8-ACF1-3CFA5822C986}">
      <dgm:prSet/>
      <dgm:spPr/>
      <dgm:t>
        <a:bodyPr/>
        <a:lstStyle/>
        <a:p>
          <a:endParaRPr lang="en-US"/>
        </a:p>
      </dgm:t>
    </dgm:pt>
    <dgm:pt modelId="{3A1C9881-D9D2-4F74-B45D-B9E6176D5A4F}" type="sibTrans" cxnId="{7F724A1E-12E0-41B8-ACF1-3CFA5822C986}">
      <dgm:prSet/>
      <dgm:spPr/>
      <dgm:t>
        <a:bodyPr/>
        <a:lstStyle/>
        <a:p>
          <a:endParaRPr lang="en-US"/>
        </a:p>
      </dgm:t>
    </dgm:pt>
    <dgm:pt modelId="{C883ABB2-62E1-481D-AF40-924C42F5E2CC}">
      <dgm:prSet/>
      <dgm:spPr/>
      <dgm:t>
        <a:bodyPr/>
        <a:lstStyle/>
        <a:p>
          <a:r>
            <a:rPr lang="en-US"/>
            <a:t>Immunomodulatory agents (thalidomide, lenalidomide, etc)</a:t>
          </a:r>
        </a:p>
      </dgm:t>
    </dgm:pt>
    <dgm:pt modelId="{FE1A748B-B657-4D81-8F34-51A3EAF42B3A}" type="parTrans" cxnId="{09BD8428-0A5C-4BB5-9B86-38FDCA9C188E}">
      <dgm:prSet/>
      <dgm:spPr/>
      <dgm:t>
        <a:bodyPr/>
        <a:lstStyle/>
        <a:p>
          <a:endParaRPr lang="en-US"/>
        </a:p>
      </dgm:t>
    </dgm:pt>
    <dgm:pt modelId="{B71CED23-2A9A-4426-A539-6829C3A3056B}" type="sibTrans" cxnId="{09BD8428-0A5C-4BB5-9B86-38FDCA9C188E}">
      <dgm:prSet/>
      <dgm:spPr/>
      <dgm:t>
        <a:bodyPr/>
        <a:lstStyle/>
        <a:p>
          <a:endParaRPr lang="en-US"/>
        </a:p>
      </dgm:t>
    </dgm:pt>
    <dgm:pt modelId="{D6E9F33F-41EB-4553-ADEE-A78DB701C720}">
      <dgm:prSet/>
      <dgm:spPr/>
      <dgm:t>
        <a:bodyPr/>
        <a:lstStyle/>
        <a:p>
          <a:r>
            <a:rPr lang="en-US"/>
            <a:t>Monoclonal antibodies (daratumumab, elotuzumab)</a:t>
          </a:r>
        </a:p>
      </dgm:t>
    </dgm:pt>
    <dgm:pt modelId="{7993E441-04E5-4DA4-92D3-D3173B0F86DA}" type="parTrans" cxnId="{89761C8B-D0FC-4E73-A3DC-F56A7E533286}">
      <dgm:prSet/>
      <dgm:spPr/>
      <dgm:t>
        <a:bodyPr/>
        <a:lstStyle/>
        <a:p>
          <a:endParaRPr lang="en-US"/>
        </a:p>
      </dgm:t>
    </dgm:pt>
    <dgm:pt modelId="{481AE6C6-F68B-4C00-A0D9-497A2C407A21}" type="sibTrans" cxnId="{89761C8B-D0FC-4E73-A3DC-F56A7E533286}">
      <dgm:prSet/>
      <dgm:spPr/>
      <dgm:t>
        <a:bodyPr/>
        <a:lstStyle/>
        <a:p>
          <a:endParaRPr lang="en-US"/>
        </a:p>
      </dgm:t>
    </dgm:pt>
    <dgm:pt modelId="{9D740484-3034-452A-A40D-4E55F723F769}">
      <dgm:prSet/>
      <dgm:spPr/>
      <dgm:t>
        <a:bodyPr/>
        <a:lstStyle/>
        <a:p>
          <a:r>
            <a:rPr lang="en-US"/>
            <a:t>Autololgoous hematopoietic stem cell transplant </a:t>
          </a:r>
        </a:p>
      </dgm:t>
    </dgm:pt>
    <dgm:pt modelId="{0645D97F-AE77-437D-8699-219D95445D87}" type="parTrans" cxnId="{B18F9A1F-99A2-48C9-95A3-FC59287483BC}">
      <dgm:prSet/>
      <dgm:spPr/>
      <dgm:t>
        <a:bodyPr/>
        <a:lstStyle/>
        <a:p>
          <a:endParaRPr lang="en-US"/>
        </a:p>
      </dgm:t>
    </dgm:pt>
    <dgm:pt modelId="{E076C904-EF7F-4865-B5FF-F19BCAB35592}" type="sibTrans" cxnId="{B18F9A1F-99A2-48C9-95A3-FC59287483BC}">
      <dgm:prSet/>
      <dgm:spPr/>
      <dgm:t>
        <a:bodyPr/>
        <a:lstStyle/>
        <a:p>
          <a:endParaRPr lang="en-US"/>
        </a:p>
      </dgm:t>
    </dgm:pt>
    <dgm:pt modelId="{CCABA185-90CA-42B8-8618-0BC32C116170}">
      <dgm:prSet/>
      <dgm:spPr/>
      <dgm:t>
        <a:bodyPr/>
        <a:lstStyle/>
        <a:p>
          <a:r>
            <a:rPr lang="en-US" dirty="0"/>
            <a:t>First line in BC (not transplant eligible): Daratumumab, Lenalidomide and Dexamethasone</a:t>
          </a:r>
        </a:p>
      </dgm:t>
    </dgm:pt>
    <dgm:pt modelId="{2F72A5F9-65A1-4A7C-8B3A-E31106658D2A}" type="parTrans" cxnId="{30A5FC82-B19A-4410-96AC-12B586EAE54D}">
      <dgm:prSet/>
      <dgm:spPr/>
      <dgm:t>
        <a:bodyPr/>
        <a:lstStyle/>
        <a:p>
          <a:endParaRPr lang="en-US"/>
        </a:p>
      </dgm:t>
    </dgm:pt>
    <dgm:pt modelId="{C18A3D4E-B2DF-401C-BD8C-2EC494A1FF0D}" type="sibTrans" cxnId="{30A5FC82-B19A-4410-96AC-12B586EAE54D}">
      <dgm:prSet/>
      <dgm:spPr/>
      <dgm:t>
        <a:bodyPr/>
        <a:lstStyle/>
        <a:p>
          <a:endParaRPr lang="en-US"/>
        </a:p>
      </dgm:t>
    </dgm:pt>
    <dgm:pt modelId="{CED24C48-5711-41FD-B4B2-AEDA161AE427}" type="pres">
      <dgm:prSet presAssocID="{1D1DAF00-0CD1-4ACC-A42E-7C0AF6698DFB}" presName="Name0" presStyleCnt="0">
        <dgm:presLayoutVars>
          <dgm:dir/>
          <dgm:animLvl val="lvl"/>
          <dgm:resizeHandles val="exact"/>
        </dgm:presLayoutVars>
      </dgm:prSet>
      <dgm:spPr/>
    </dgm:pt>
    <dgm:pt modelId="{3F297A63-85BE-4887-AC17-B00E51B525AA}" type="pres">
      <dgm:prSet presAssocID="{CCABA185-90CA-42B8-8618-0BC32C116170}" presName="boxAndChildren" presStyleCnt="0"/>
      <dgm:spPr/>
    </dgm:pt>
    <dgm:pt modelId="{8F9C57DB-52C6-4ED3-B45D-F6AB3329699B}" type="pres">
      <dgm:prSet presAssocID="{CCABA185-90CA-42B8-8618-0BC32C116170}" presName="parentTextBox" presStyleLbl="node1" presStyleIdx="0" presStyleCnt="2"/>
      <dgm:spPr/>
    </dgm:pt>
    <dgm:pt modelId="{730610E1-241B-477F-B9B1-D608B123254A}" type="pres">
      <dgm:prSet presAssocID="{B969065C-0F8B-4366-B151-7CF85DA90145}" presName="sp" presStyleCnt="0"/>
      <dgm:spPr/>
    </dgm:pt>
    <dgm:pt modelId="{A3D1D01C-2950-4E30-9184-889068B12C35}" type="pres">
      <dgm:prSet presAssocID="{C3B9B5F4-2E1B-479B-8C9E-568F8B7E66EA}" presName="arrowAndChildren" presStyleCnt="0"/>
      <dgm:spPr/>
    </dgm:pt>
    <dgm:pt modelId="{33150569-AB51-459C-857F-E87C59DF3C84}" type="pres">
      <dgm:prSet presAssocID="{C3B9B5F4-2E1B-479B-8C9E-568F8B7E66EA}" presName="parentTextArrow" presStyleLbl="node1" presStyleIdx="0" presStyleCnt="2"/>
      <dgm:spPr/>
    </dgm:pt>
    <dgm:pt modelId="{0E37C2B0-8458-4207-B75E-E4AF13EE28C5}" type="pres">
      <dgm:prSet presAssocID="{C3B9B5F4-2E1B-479B-8C9E-568F8B7E66EA}" presName="arrow" presStyleLbl="node1" presStyleIdx="1" presStyleCnt="2"/>
      <dgm:spPr/>
    </dgm:pt>
    <dgm:pt modelId="{D602B3BB-9D12-4A3F-984B-531195E3C98F}" type="pres">
      <dgm:prSet presAssocID="{C3B9B5F4-2E1B-479B-8C9E-568F8B7E66EA}" presName="descendantArrow" presStyleCnt="0"/>
      <dgm:spPr/>
    </dgm:pt>
    <dgm:pt modelId="{5DA8E2C3-785A-49AE-866F-214692C34626}" type="pres">
      <dgm:prSet presAssocID="{FD9D1178-9218-4592-8B86-CC2179F39FBE}" presName="childTextArrow" presStyleLbl="fgAccFollowNode1" presStyleIdx="0" presStyleCnt="4">
        <dgm:presLayoutVars>
          <dgm:bulletEnabled val="1"/>
        </dgm:presLayoutVars>
      </dgm:prSet>
      <dgm:spPr/>
    </dgm:pt>
    <dgm:pt modelId="{BB4CC4B5-611D-4E34-B74E-ECA720403F16}" type="pres">
      <dgm:prSet presAssocID="{C883ABB2-62E1-481D-AF40-924C42F5E2CC}" presName="childTextArrow" presStyleLbl="fgAccFollowNode1" presStyleIdx="1" presStyleCnt="4">
        <dgm:presLayoutVars>
          <dgm:bulletEnabled val="1"/>
        </dgm:presLayoutVars>
      </dgm:prSet>
      <dgm:spPr/>
    </dgm:pt>
    <dgm:pt modelId="{060D1E75-0141-4DE3-9C52-9F255FA6A5CE}" type="pres">
      <dgm:prSet presAssocID="{D6E9F33F-41EB-4553-ADEE-A78DB701C720}" presName="childTextArrow" presStyleLbl="fgAccFollowNode1" presStyleIdx="2" presStyleCnt="4">
        <dgm:presLayoutVars>
          <dgm:bulletEnabled val="1"/>
        </dgm:presLayoutVars>
      </dgm:prSet>
      <dgm:spPr/>
    </dgm:pt>
    <dgm:pt modelId="{9ADA4376-4CE6-43FE-A1C7-FFBF61DC0B19}" type="pres">
      <dgm:prSet presAssocID="{9D740484-3034-452A-A40D-4E55F723F769}" presName="childTextArrow" presStyleLbl="fgAccFollowNode1" presStyleIdx="3" presStyleCnt="4">
        <dgm:presLayoutVars>
          <dgm:bulletEnabled val="1"/>
        </dgm:presLayoutVars>
      </dgm:prSet>
      <dgm:spPr/>
    </dgm:pt>
  </dgm:ptLst>
  <dgm:cxnLst>
    <dgm:cxn modelId="{AD99F001-A645-4337-95B2-7CBB3B9AB614}" type="presOf" srcId="{FD9D1178-9218-4592-8B86-CC2179F39FBE}" destId="{5DA8E2C3-785A-49AE-866F-214692C34626}" srcOrd="0" destOrd="0" presId="urn:microsoft.com/office/officeart/2005/8/layout/process4"/>
    <dgm:cxn modelId="{7F724A1E-12E0-41B8-ACF1-3CFA5822C986}" srcId="{C3B9B5F4-2E1B-479B-8C9E-568F8B7E66EA}" destId="{FD9D1178-9218-4592-8B86-CC2179F39FBE}" srcOrd="0" destOrd="0" parTransId="{68980D6C-51CF-42A8-A8C8-262D605A9C37}" sibTransId="{3A1C9881-D9D2-4F74-B45D-B9E6176D5A4F}"/>
    <dgm:cxn modelId="{2EF6891E-4D96-4484-8BC2-92A5F765327B}" type="presOf" srcId="{C3B9B5F4-2E1B-479B-8C9E-568F8B7E66EA}" destId="{0E37C2B0-8458-4207-B75E-E4AF13EE28C5}" srcOrd="1" destOrd="0" presId="urn:microsoft.com/office/officeart/2005/8/layout/process4"/>
    <dgm:cxn modelId="{B18F9A1F-99A2-48C9-95A3-FC59287483BC}" srcId="{C3B9B5F4-2E1B-479B-8C9E-568F8B7E66EA}" destId="{9D740484-3034-452A-A40D-4E55F723F769}" srcOrd="3" destOrd="0" parTransId="{0645D97F-AE77-437D-8699-219D95445D87}" sibTransId="{E076C904-EF7F-4865-B5FF-F19BCAB35592}"/>
    <dgm:cxn modelId="{09BD8428-0A5C-4BB5-9B86-38FDCA9C188E}" srcId="{C3B9B5F4-2E1B-479B-8C9E-568F8B7E66EA}" destId="{C883ABB2-62E1-481D-AF40-924C42F5E2CC}" srcOrd="1" destOrd="0" parTransId="{FE1A748B-B657-4D81-8F34-51A3EAF42B3A}" sibTransId="{B71CED23-2A9A-4426-A539-6829C3A3056B}"/>
    <dgm:cxn modelId="{75711052-A497-42B3-A7FB-FE81ABFA42B7}" type="presOf" srcId="{C883ABB2-62E1-481D-AF40-924C42F5E2CC}" destId="{BB4CC4B5-611D-4E34-B74E-ECA720403F16}" srcOrd="0" destOrd="0" presId="urn:microsoft.com/office/officeart/2005/8/layout/process4"/>
    <dgm:cxn modelId="{30A5FC82-B19A-4410-96AC-12B586EAE54D}" srcId="{1D1DAF00-0CD1-4ACC-A42E-7C0AF6698DFB}" destId="{CCABA185-90CA-42B8-8618-0BC32C116170}" srcOrd="1" destOrd="0" parTransId="{2F72A5F9-65A1-4A7C-8B3A-E31106658D2A}" sibTransId="{C18A3D4E-B2DF-401C-BD8C-2EC494A1FF0D}"/>
    <dgm:cxn modelId="{89761C8B-D0FC-4E73-A3DC-F56A7E533286}" srcId="{C3B9B5F4-2E1B-479B-8C9E-568F8B7E66EA}" destId="{D6E9F33F-41EB-4553-ADEE-A78DB701C720}" srcOrd="2" destOrd="0" parTransId="{7993E441-04E5-4DA4-92D3-D3173B0F86DA}" sibTransId="{481AE6C6-F68B-4C00-A0D9-497A2C407A21}"/>
    <dgm:cxn modelId="{DF414A8F-0B97-41C6-809E-88E0C7147B31}" srcId="{1D1DAF00-0CD1-4ACC-A42E-7C0AF6698DFB}" destId="{C3B9B5F4-2E1B-479B-8C9E-568F8B7E66EA}" srcOrd="0" destOrd="0" parTransId="{BE345C79-9222-427D-A91A-409E05333BA7}" sibTransId="{B969065C-0F8B-4366-B151-7CF85DA90145}"/>
    <dgm:cxn modelId="{F2970DC1-CF4A-4395-BDBA-4AC5802E675D}" type="presOf" srcId="{9D740484-3034-452A-A40D-4E55F723F769}" destId="{9ADA4376-4CE6-43FE-A1C7-FFBF61DC0B19}" srcOrd="0" destOrd="0" presId="urn:microsoft.com/office/officeart/2005/8/layout/process4"/>
    <dgm:cxn modelId="{1AB4BED0-8693-4824-AD25-CA0D3BB1DCDD}" type="presOf" srcId="{CCABA185-90CA-42B8-8618-0BC32C116170}" destId="{8F9C57DB-52C6-4ED3-B45D-F6AB3329699B}" srcOrd="0" destOrd="0" presId="urn:microsoft.com/office/officeart/2005/8/layout/process4"/>
    <dgm:cxn modelId="{40BBFED6-45D3-47AC-9D34-1FDF9328CCFA}" type="presOf" srcId="{D6E9F33F-41EB-4553-ADEE-A78DB701C720}" destId="{060D1E75-0141-4DE3-9C52-9F255FA6A5CE}" srcOrd="0" destOrd="0" presId="urn:microsoft.com/office/officeart/2005/8/layout/process4"/>
    <dgm:cxn modelId="{E26F6CDC-1297-474C-BB15-65097C035A6E}" type="presOf" srcId="{1D1DAF00-0CD1-4ACC-A42E-7C0AF6698DFB}" destId="{CED24C48-5711-41FD-B4B2-AEDA161AE427}" srcOrd="0" destOrd="0" presId="urn:microsoft.com/office/officeart/2005/8/layout/process4"/>
    <dgm:cxn modelId="{B2216BDD-08FE-4531-8235-2AD0C1625976}" type="presOf" srcId="{C3B9B5F4-2E1B-479B-8C9E-568F8B7E66EA}" destId="{33150569-AB51-459C-857F-E87C59DF3C84}" srcOrd="0" destOrd="0" presId="urn:microsoft.com/office/officeart/2005/8/layout/process4"/>
    <dgm:cxn modelId="{598FCB9D-5574-4E60-9DAD-B0C5B24A6928}" type="presParOf" srcId="{CED24C48-5711-41FD-B4B2-AEDA161AE427}" destId="{3F297A63-85BE-4887-AC17-B00E51B525AA}" srcOrd="0" destOrd="0" presId="urn:microsoft.com/office/officeart/2005/8/layout/process4"/>
    <dgm:cxn modelId="{478E5458-A095-458B-B2CA-02C11DE5A89E}" type="presParOf" srcId="{3F297A63-85BE-4887-AC17-B00E51B525AA}" destId="{8F9C57DB-52C6-4ED3-B45D-F6AB3329699B}" srcOrd="0" destOrd="0" presId="urn:microsoft.com/office/officeart/2005/8/layout/process4"/>
    <dgm:cxn modelId="{30E04CB1-0094-4AFB-8FAC-CF5AE65A9A7F}" type="presParOf" srcId="{CED24C48-5711-41FD-B4B2-AEDA161AE427}" destId="{730610E1-241B-477F-B9B1-D608B123254A}" srcOrd="1" destOrd="0" presId="urn:microsoft.com/office/officeart/2005/8/layout/process4"/>
    <dgm:cxn modelId="{7CE6B69A-4DD4-4BE7-8858-FBADAD485ED1}" type="presParOf" srcId="{CED24C48-5711-41FD-B4B2-AEDA161AE427}" destId="{A3D1D01C-2950-4E30-9184-889068B12C35}" srcOrd="2" destOrd="0" presId="urn:microsoft.com/office/officeart/2005/8/layout/process4"/>
    <dgm:cxn modelId="{492863C1-85E5-467A-9B80-3016A15B5323}" type="presParOf" srcId="{A3D1D01C-2950-4E30-9184-889068B12C35}" destId="{33150569-AB51-459C-857F-E87C59DF3C84}" srcOrd="0" destOrd="0" presId="urn:microsoft.com/office/officeart/2005/8/layout/process4"/>
    <dgm:cxn modelId="{1FFA73FF-C06D-46B0-B018-3F01E24D8D96}" type="presParOf" srcId="{A3D1D01C-2950-4E30-9184-889068B12C35}" destId="{0E37C2B0-8458-4207-B75E-E4AF13EE28C5}" srcOrd="1" destOrd="0" presId="urn:microsoft.com/office/officeart/2005/8/layout/process4"/>
    <dgm:cxn modelId="{36DD426F-D80E-4AAE-84A5-BC7DFD5709C0}" type="presParOf" srcId="{A3D1D01C-2950-4E30-9184-889068B12C35}" destId="{D602B3BB-9D12-4A3F-984B-531195E3C98F}" srcOrd="2" destOrd="0" presId="urn:microsoft.com/office/officeart/2005/8/layout/process4"/>
    <dgm:cxn modelId="{D5EBADF9-0DD8-43A5-A66F-3B8A2405E9EC}" type="presParOf" srcId="{D602B3BB-9D12-4A3F-984B-531195E3C98F}" destId="{5DA8E2C3-785A-49AE-866F-214692C34626}" srcOrd="0" destOrd="0" presId="urn:microsoft.com/office/officeart/2005/8/layout/process4"/>
    <dgm:cxn modelId="{5498F97F-9EA1-4AAD-89F2-40FB4B040904}" type="presParOf" srcId="{D602B3BB-9D12-4A3F-984B-531195E3C98F}" destId="{BB4CC4B5-611D-4E34-B74E-ECA720403F16}" srcOrd="1" destOrd="0" presId="urn:microsoft.com/office/officeart/2005/8/layout/process4"/>
    <dgm:cxn modelId="{A3C46F7F-5AA6-4641-A6BA-725D8A423AEC}" type="presParOf" srcId="{D602B3BB-9D12-4A3F-984B-531195E3C98F}" destId="{060D1E75-0141-4DE3-9C52-9F255FA6A5CE}" srcOrd="2" destOrd="0" presId="urn:microsoft.com/office/officeart/2005/8/layout/process4"/>
    <dgm:cxn modelId="{6E35AF2B-F363-4A0F-A04E-85633087B119}" type="presParOf" srcId="{D602B3BB-9D12-4A3F-984B-531195E3C98F}" destId="{9ADA4376-4CE6-43FE-A1C7-FFBF61DC0B19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D572B1-A061-4B4B-AC82-53D5D60EC712}">
      <dsp:nvSpPr>
        <dsp:cNvPr id="0" name=""/>
        <dsp:cNvSpPr/>
      </dsp:nvSpPr>
      <dsp:spPr>
        <a:xfrm>
          <a:off x="1428282" y="1620"/>
          <a:ext cx="3191264" cy="1595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Approx. 3% present with extramedullary disease</a:t>
          </a:r>
        </a:p>
      </dsp:txBody>
      <dsp:txXfrm>
        <a:off x="1475016" y="48354"/>
        <a:ext cx="3097796" cy="1502164"/>
      </dsp:txXfrm>
    </dsp:sp>
    <dsp:sp modelId="{FECB1994-40CF-4EBC-9CD9-69528EDE7BB9}">
      <dsp:nvSpPr>
        <dsp:cNvPr id="0" name=""/>
        <dsp:cNvSpPr/>
      </dsp:nvSpPr>
      <dsp:spPr>
        <a:xfrm>
          <a:off x="1428282" y="1836597"/>
          <a:ext cx="3191264" cy="1595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Definition: 1 or more extraosseous plasmacytomas on cross sectional imaging, CNS involvement or plasma cell leukemia </a:t>
          </a:r>
        </a:p>
      </dsp:txBody>
      <dsp:txXfrm>
        <a:off x="1475016" y="1883331"/>
        <a:ext cx="3097796" cy="1502164"/>
      </dsp:txXfrm>
    </dsp:sp>
    <dsp:sp modelId="{346F56CC-BE25-480E-AEE4-30DE4759988E}">
      <dsp:nvSpPr>
        <dsp:cNvPr id="0" name=""/>
        <dsp:cNvSpPr/>
      </dsp:nvSpPr>
      <dsp:spPr>
        <a:xfrm rot="19457599">
          <a:off x="4471789" y="2142666"/>
          <a:ext cx="1572021" cy="66005"/>
        </a:xfrm>
        <a:custGeom>
          <a:avLst/>
          <a:gdLst/>
          <a:ahLst/>
          <a:cxnLst/>
          <a:rect l="0" t="0" r="0" b="0"/>
          <a:pathLst>
            <a:path>
              <a:moveTo>
                <a:pt x="0" y="33002"/>
              </a:moveTo>
              <a:lnTo>
                <a:pt x="1572021" y="3300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18499" y="2136368"/>
        <a:ext cx="78601" cy="78601"/>
      </dsp:txXfrm>
    </dsp:sp>
    <dsp:sp modelId="{D3809F07-A908-4863-9CBE-8DDDBC755C8B}">
      <dsp:nvSpPr>
        <dsp:cNvPr id="0" name=""/>
        <dsp:cNvSpPr/>
      </dsp:nvSpPr>
      <dsp:spPr>
        <a:xfrm>
          <a:off x="5896052" y="919108"/>
          <a:ext cx="3191264" cy="15956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CNS involvement is generally leptomeningeal disease or cranial nerve involvement, very poor prognosis</a:t>
          </a:r>
        </a:p>
      </dsp:txBody>
      <dsp:txXfrm>
        <a:off x="5942786" y="965842"/>
        <a:ext cx="3097796" cy="1502164"/>
      </dsp:txXfrm>
    </dsp:sp>
    <dsp:sp modelId="{DD7C8289-4943-489F-9886-1B73B49D471D}">
      <dsp:nvSpPr>
        <dsp:cNvPr id="0" name=""/>
        <dsp:cNvSpPr/>
      </dsp:nvSpPr>
      <dsp:spPr>
        <a:xfrm rot="2142401">
          <a:off x="4471789" y="3060154"/>
          <a:ext cx="1572021" cy="66005"/>
        </a:xfrm>
        <a:custGeom>
          <a:avLst/>
          <a:gdLst/>
          <a:ahLst/>
          <a:cxnLst/>
          <a:rect l="0" t="0" r="0" b="0"/>
          <a:pathLst>
            <a:path>
              <a:moveTo>
                <a:pt x="0" y="33002"/>
              </a:moveTo>
              <a:lnTo>
                <a:pt x="1572021" y="3300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18499" y="3053856"/>
        <a:ext cx="78601" cy="78601"/>
      </dsp:txXfrm>
    </dsp:sp>
    <dsp:sp modelId="{7F1FAB55-55E1-42A2-B452-3C77F4A61455}">
      <dsp:nvSpPr>
        <dsp:cNvPr id="0" name=""/>
        <dsp:cNvSpPr/>
      </dsp:nvSpPr>
      <dsp:spPr>
        <a:xfrm>
          <a:off x="5896052" y="2754085"/>
          <a:ext cx="3191264" cy="15956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Plasma cell leukemia: 20% or more plasma cells in the peripheral blood</a:t>
          </a:r>
        </a:p>
      </dsp:txBody>
      <dsp:txXfrm>
        <a:off x="5942786" y="2800819"/>
        <a:ext cx="3097796" cy="15021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C57DB-52C6-4ED3-B45D-F6AB3329699B}">
      <dsp:nvSpPr>
        <dsp:cNvPr id="0" name=""/>
        <dsp:cNvSpPr/>
      </dsp:nvSpPr>
      <dsp:spPr>
        <a:xfrm>
          <a:off x="0" y="2626263"/>
          <a:ext cx="10515600" cy="172311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First line in BC (not transplant eligible): Daratumumab, Lenalidomide and Dexamethasone</a:t>
          </a:r>
        </a:p>
      </dsp:txBody>
      <dsp:txXfrm>
        <a:off x="0" y="2626263"/>
        <a:ext cx="10515600" cy="1723112"/>
      </dsp:txXfrm>
    </dsp:sp>
    <dsp:sp modelId="{0E37C2B0-8458-4207-B75E-E4AF13EE28C5}">
      <dsp:nvSpPr>
        <dsp:cNvPr id="0" name=""/>
        <dsp:cNvSpPr/>
      </dsp:nvSpPr>
      <dsp:spPr>
        <a:xfrm rot="10800000">
          <a:off x="0" y="1962"/>
          <a:ext cx="10515600" cy="265014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Most significant advancements include the following:</a:t>
          </a:r>
        </a:p>
      </dsp:txBody>
      <dsp:txXfrm rot="-10800000">
        <a:off x="0" y="1962"/>
        <a:ext cx="10515600" cy="930201"/>
      </dsp:txXfrm>
    </dsp:sp>
    <dsp:sp modelId="{5DA8E2C3-785A-49AE-866F-214692C34626}">
      <dsp:nvSpPr>
        <dsp:cNvPr id="0" name=""/>
        <dsp:cNvSpPr/>
      </dsp:nvSpPr>
      <dsp:spPr>
        <a:xfrm>
          <a:off x="0" y="932163"/>
          <a:ext cx="2628899" cy="79239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proteasome inhibitors (bortezomib etc)</a:t>
          </a:r>
        </a:p>
      </dsp:txBody>
      <dsp:txXfrm>
        <a:off x="0" y="932163"/>
        <a:ext cx="2628899" cy="792394"/>
      </dsp:txXfrm>
    </dsp:sp>
    <dsp:sp modelId="{BB4CC4B5-611D-4E34-B74E-ECA720403F16}">
      <dsp:nvSpPr>
        <dsp:cNvPr id="0" name=""/>
        <dsp:cNvSpPr/>
      </dsp:nvSpPr>
      <dsp:spPr>
        <a:xfrm>
          <a:off x="2628900" y="932163"/>
          <a:ext cx="2628899" cy="79239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Immunomodulatory agents (thalidomide, lenalidomide, etc)</a:t>
          </a:r>
        </a:p>
      </dsp:txBody>
      <dsp:txXfrm>
        <a:off x="2628900" y="932163"/>
        <a:ext cx="2628899" cy="792394"/>
      </dsp:txXfrm>
    </dsp:sp>
    <dsp:sp modelId="{060D1E75-0141-4DE3-9C52-9F255FA6A5CE}">
      <dsp:nvSpPr>
        <dsp:cNvPr id="0" name=""/>
        <dsp:cNvSpPr/>
      </dsp:nvSpPr>
      <dsp:spPr>
        <a:xfrm>
          <a:off x="5257800" y="932163"/>
          <a:ext cx="2628899" cy="79239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Monoclonal antibodies (daratumumab, elotuzumab)</a:t>
          </a:r>
        </a:p>
      </dsp:txBody>
      <dsp:txXfrm>
        <a:off x="5257800" y="932163"/>
        <a:ext cx="2628899" cy="792394"/>
      </dsp:txXfrm>
    </dsp:sp>
    <dsp:sp modelId="{9ADA4376-4CE6-43FE-A1C7-FFBF61DC0B19}">
      <dsp:nvSpPr>
        <dsp:cNvPr id="0" name=""/>
        <dsp:cNvSpPr/>
      </dsp:nvSpPr>
      <dsp:spPr>
        <a:xfrm>
          <a:off x="7886700" y="932163"/>
          <a:ext cx="2628899" cy="79239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Autololgoous hematopoietic stem cell transplant </a:t>
          </a:r>
        </a:p>
      </dsp:txBody>
      <dsp:txXfrm>
        <a:off x="7886700" y="932163"/>
        <a:ext cx="2628899" cy="792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919766-B32B-447C-9C12-BE257324E03E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AA5DF-4CC7-4D89-9F07-CD7299851D5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408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simpler terms there is an excess production of a single antibody and its associated light chain (kappa or lambda)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FAA5DF-4CC7-4D89-9F07-CD7299851D5E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5893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Fatigue, bone pain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FAA5DF-4CC7-4D89-9F07-CD7299851D5E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744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CNS is where we think about intrathecal chemotherapy</a:t>
            </a:r>
          </a:p>
          <a:p>
            <a:r>
              <a:rPr lang="en-US" dirty="0"/>
              <a:t>Survival may be only 7 months </a:t>
            </a:r>
          </a:p>
          <a:p>
            <a:r>
              <a:rPr lang="en-CA" dirty="0"/>
              <a:t>Plasma cell leukemia survival is </a:t>
            </a:r>
            <a:r>
              <a:rPr lang="en-CA" dirty="0" err="1"/>
              <a:t>generall</a:t>
            </a:r>
            <a:r>
              <a:rPr lang="en-CA" dirty="0"/>
              <a:t> around 30% in 4 years even with Autologous HSTC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FAA5DF-4CC7-4D89-9F07-CD7299851D5E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5082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 treatment is similar to myeloma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FAA5DF-4CC7-4D89-9F07-CD7299851D5E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2399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24 urine collection important for detecting secondary AL Amyloid and to get a baseline urine protein assessment </a:t>
            </a:r>
          </a:p>
          <a:p>
            <a:r>
              <a:rPr lang="en-US" dirty="0"/>
              <a:t>Only 1% have absence of measurable serum or urine marker “non secretory MM”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FAA5DF-4CC7-4D89-9F07-CD7299851D5E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8394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Increased RBC aggregation </a:t>
            </a:r>
          </a:p>
          <a:p>
            <a:r>
              <a:rPr lang="en-US" dirty="0"/>
              <a:t>Associated with disease progression</a:t>
            </a:r>
          </a:p>
          <a:p>
            <a:r>
              <a:rPr lang="en-US" dirty="0"/>
              <a:t>Found in 60% of new active MM cases and 90% of relapsed cases</a:t>
            </a:r>
          </a:p>
          <a:p>
            <a:r>
              <a:rPr lang="en-US" dirty="0"/>
              <a:t>Can be found in </a:t>
            </a:r>
            <a:r>
              <a:rPr lang="en-US" dirty="0" err="1"/>
              <a:t>Waldenstroms</a:t>
            </a:r>
            <a:r>
              <a:rPr lang="en-US" dirty="0"/>
              <a:t> </a:t>
            </a:r>
            <a:r>
              <a:rPr lang="en-US" dirty="0" err="1"/>
              <a:t>macrogloubulinemia</a:t>
            </a:r>
            <a:r>
              <a:rPr lang="en-US" dirty="0"/>
              <a:t>, chronic infections and inflammatory states like CTDs, CLD, can also be found in pregnancy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FAA5DF-4CC7-4D89-9F07-CD7299851D5E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3394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want to distinguish SM from MM start with CT, if negative go for MRI to detect more than one focal lesion in the bone marrow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FAA5DF-4CC7-4D89-9F07-CD7299851D5E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3184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25531-94ED-0FA5-49CF-5759966BA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D4B6BF-16C1-AD45-30B6-9A0C3C815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93867-6334-1796-2EF1-BA05948E6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47F8-0D2B-4034-A7BE-2355F5E1B691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4AE9E-9A1A-880C-27E7-450300B50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D2A26-03AF-29EE-AEC4-DAEEBD781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0765-04AE-47EA-A7B2-5AD7E09531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C4B61-BA05-4DC4-386E-34A1C0664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81699-9F47-0DE0-F8D6-24435AE73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2B2EB-3B22-D3BE-75DD-B7FCC25DC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47F8-0D2B-4034-A7BE-2355F5E1B691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49210-A7E7-B8AD-F002-4B633A33F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84B60-9600-9C0D-72C2-74DC268A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0765-04AE-47EA-A7B2-5AD7E09531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733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10006-5023-7D21-712C-CFFA5826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109A7-35B8-9E52-D882-2E5123476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2F9CA-17C1-CD75-710D-9DFABF0AE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47F8-0D2B-4034-A7BE-2355F5E1B691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16D39-00D5-C735-AE52-1C5B22AE5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E0EA1-584B-D1D8-ADD8-120FEFC54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0765-04AE-47EA-A7B2-5AD7E09531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9473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28E1C-650E-BCDC-2032-6BEF715F5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A20E1-5208-E84D-F94B-CE78EE173A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6FAB2-980A-F309-68D2-0E5BB7B2A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5EDACA-736D-9F8E-1F76-4BA97A688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47F8-0D2B-4034-A7BE-2355F5E1B691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D7D62-99EC-359D-B526-39C8DEBE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EDC0A6-CA79-7A27-3AC2-EE4D89604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0765-04AE-47EA-A7B2-5AD7E09531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419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C0545-8DB1-6347-F5CD-8759EF42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3A5860-5F3B-4FD4-56FC-17C3BBC7A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DC1A2-7EC7-2499-7781-A322DC3DA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1D2F0B-73C9-C470-F252-085D92B73C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4A7DF5-30DD-8100-3B2B-452861DE1D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6E1AD2-6ABF-D8C3-8A9C-79B1BEA62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47F8-0D2B-4034-A7BE-2355F5E1B691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CC87B9-D0DD-580B-10FA-28813719D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7D6B8C-D55D-E94D-1CAD-D56DE39FE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0765-04AE-47EA-A7B2-5AD7E09531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6347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903A4-32FC-0F0A-2482-37F9A8A29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317E59-7611-1619-8A99-74FA5E5BD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47F8-0D2B-4034-A7BE-2355F5E1B691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29B143-1153-8216-5925-8C6107D8E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081B8E-1BF7-B724-C7EB-DC7F32DC2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0765-04AE-47EA-A7B2-5AD7E09531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2369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3DCEB6-2642-1CB4-573A-BF5B4AE7E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47F8-0D2B-4034-A7BE-2355F5E1B691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53FA4D-E170-BAB2-4BBB-2B9BFC25F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0E5A34-038A-7823-82ED-51F0ED7AF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0765-04AE-47EA-A7B2-5AD7E09531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346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331A9-DA4B-8AF6-93FD-2CD0803E4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41A70-8659-6F2F-9D9F-F25FDEBC8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16DBD-B392-E27D-C54E-063640832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1BA9FB-E654-7881-147F-D3E9345EA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47F8-0D2B-4034-A7BE-2355F5E1B691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954CF3-FF83-EECB-7B92-0B7A1CFF0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A449E-0AF5-80E7-30D5-A801A7763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0765-04AE-47EA-A7B2-5AD7E09531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3715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1FACA-D81C-FFFB-C849-BCE6174CA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5CBE32-2EEF-7AAC-DEC0-BACD59288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A6DC7-D5A7-8E0C-EDAC-582D171C2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EA2A2-21CD-9BBC-2E3A-1E90D32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47F8-0D2B-4034-A7BE-2355F5E1B691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6148D-C894-9240-0523-F2B063C2E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9B320A-E3B2-4B6C-8149-4B71B461B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0765-04AE-47EA-A7B2-5AD7E09531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184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7CE1B-7ACA-220E-5CC6-9A3ABC2AB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5F6DF-CA09-3C9A-30FB-724FBCB24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65657-2290-D25A-22B4-73AA4682A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47F8-0D2B-4034-A7BE-2355F5E1B691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58530-A213-4DBC-A2D2-7E32E037B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17198-C8D3-B5E7-6CD9-0879BB0F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0765-04AE-47EA-A7B2-5AD7E09531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352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A18E11-83AC-DB87-0245-56FDE8F54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E2345E-2ADB-8C09-CE7D-7980D46A4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30313-7273-4186-205E-8C392C652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47F8-0D2B-4034-A7BE-2355F5E1B691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3DF1A-5D51-511C-674A-9372FEC49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59916-F264-AA26-CD28-975C81B56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0765-04AE-47EA-A7B2-5AD7E09531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3992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7982FA-8540-0E11-EA23-3559EB455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1BA9A-CA33-1DCD-57A3-9F7B864F7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6D94D-767D-B811-8A08-B4013C7576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F047F8-0D2B-4034-A7BE-2355F5E1B691}" type="datetimeFigureOut">
              <a:rPr lang="en-CA" smtClean="0"/>
              <a:t>2026-03-13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608D9-DE7F-A37C-82F4-AD9ED682EC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C59EB-F586-B3D1-B459-908FE103BB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040765-04AE-47EA-A7B2-5AD7E09531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6482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47CB27-7615-7E2E-61AF-A5A9F934FE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000"/>
              <a:t>VGH CTU High Yield Series:</a:t>
            </a:r>
            <a:br>
              <a:rPr lang="en-US" sz="5000"/>
            </a:br>
            <a:r>
              <a:rPr lang="en-US" sz="5000"/>
              <a:t>Multiple Myeloma</a:t>
            </a:r>
            <a:endParaRPr lang="en-CA" sz="5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5C1435-A631-C88E-D21E-F9C4D0315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Mo Alfadhalah </a:t>
            </a:r>
            <a:endParaRPr lang="en-US"/>
          </a:p>
          <a:p>
            <a:pPr algn="l"/>
            <a:r>
              <a:rPr lang="en-US" dirty="0"/>
              <a:t>VGH LMR</a:t>
            </a:r>
            <a:endParaRPr lang="en-CA"/>
          </a:p>
        </p:txBody>
      </p:sp>
      <p:sp>
        <p:nvSpPr>
          <p:cNvPr id="10249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MGUS to Multiple Myeloma Diagnostics and Counseling: 5 Pearls Segment –  Core IM Podcast">
            <a:extLst>
              <a:ext uri="{FF2B5EF4-FFF2-40B4-BE49-F238E27FC236}">
                <a16:creationId xmlns:a16="http://schemas.microsoft.com/office/drawing/2014/main" id="{DCE2F7B7-F650-0A16-D1D5-DD69CAC12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171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BF24-E170-41F7-0F3C-D97B96C41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61C04-CBBC-2065-DB59-B04904CD7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Heme </a:t>
            </a:r>
            <a:r>
              <a:rPr lang="en-US" dirty="0" err="1"/>
              <a:t>malignancy</a:t>
            </a:r>
            <a:r>
              <a:rPr lang="en-US" dirty="0" err="1">
                <a:sym typeface="Wingdings" panose="05000000000000000000" pitchFamily="2" charset="2"/>
              </a:rPr>
              <a:t>abnormal</a:t>
            </a:r>
            <a:r>
              <a:rPr lang="en-US" dirty="0">
                <a:sym typeface="Wingdings" panose="05000000000000000000" pitchFamily="2" charset="2"/>
              </a:rPr>
              <a:t> clonal plasma cells in the bone marrow </a:t>
            </a:r>
          </a:p>
          <a:p>
            <a:r>
              <a:rPr lang="en-US" dirty="0">
                <a:sym typeface="Wingdings" panose="05000000000000000000" pitchFamily="2" charset="2"/>
              </a:rPr>
              <a:t>Uncontrolled growth causes destructive osseous bone lesion, AKI, anemia and hypercalcemia </a:t>
            </a:r>
          </a:p>
          <a:p>
            <a:r>
              <a:rPr lang="en-US" dirty="0">
                <a:sym typeface="Wingdings" panose="05000000000000000000" pitchFamily="2" charset="2"/>
              </a:rPr>
              <a:t>Mean age at diagnosis is 69, &gt;63% are older than 65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09689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A05B4-5F18-61E3-1D67-4BE6B8377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19BC6-C23A-7C72-E7F1-92F2667E9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prevalent in those &gt;65</a:t>
            </a:r>
          </a:p>
          <a:p>
            <a:r>
              <a:rPr lang="en-US" dirty="0"/>
              <a:t>2017 surveillance study showed increasing incidence with age, from 8.2 per 100,000 persons aged 50-54, up to 50.6 per 100,000 persons aged 80-84 years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95900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F8DFF-9519-1AFF-7768-96C520995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Pathophysiology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CEBB-0E29-1A0F-EBAA-259D8CC8D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Clonal plasma cells responsible for MM are derived from </a:t>
            </a:r>
            <a:r>
              <a:rPr lang="en-US" dirty="0" err="1"/>
              <a:t>postgerminal</a:t>
            </a:r>
            <a:r>
              <a:rPr lang="en-US" dirty="0"/>
              <a:t> center B cells</a:t>
            </a:r>
          </a:p>
          <a:p>
            <a:r>
              <a:rPr lang="en-US" dirty="0"/>
              <a:t>In a healthy person, naïve B cells are produced following antigen exposure, give sustained antibody production and reside in the bone marrow comprising healthy humoral immunity </a:t>
            </a:r>
          </a:p>
          <a:p>
            <a:r>
              <a:rPr lang="en-US" dirty="0"/>
              <a:t>In MM patients, the abnormal B cells mimic the above but </a:t>
            </a:r>
            <a:r>
              <a:rPr lang="en-US" dirty="0" err="1"/>
              <a:t>prodice</a:t>
            </a:r>
            <a:r>
              <a:rPr lang="en-US" dirty="0"/>
              <a:t> excessive amounts of intact Ig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08279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E8A88-9B1E-21C2-6804-1D578173D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Pathophysiology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F9BA3-5520-DE61-1B5E-A2185E897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almost all patients, MM begins as a monoclonal gammopathy of undetermined significance (MGUS)</a:t>
            </a:r>
          </a:p>
          <a:p>
            <a:pPr lvl="1"/>
            <a:r>
              <a:rPr lang="en-US" dirty="0"/>
              <a:t>MGUS is present in 3-5% of people &gt;65, and 10% in those &gt;80</a:t>
            </a:r>
            <a:endParaRPr lang="en-CA" dirty="0"/>
          </a:p>
          <a:p>
            <a:r>
              <a:rPr lang="en-CA" dirty="0"/>
              <a:t>MGUS</a:t>
            </a:r>
            <a:r>
              <a:rPr lang="en-CA" dirty="0">
                <a:sym typeface="Wingdings" panose="05000000000000000000" pitchFamily="2" charset="2"/>
              </a:rPr>
              <a:t>MM at a rate of approximately 1-2% per year 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20 year risk of progression to MM approx. 18%</a:t>
            </a:r>
          </a:p>
          <a:p>
            <a:pPr marL="457200" lvl="1" indent="0">
              <a:buNone/>
            </a:pPr>
            <a:endParaRPr lang="en-CA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95098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ED5F75-1F0F-E7CB-832D-F1E6DD949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Definitions: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179B872-4949-802A-830B-A37DB4B6A4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8738" y="0"/>
            <a:ext cx="7970184" cy="686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298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ED8E7-E4DE-E2EF-166B-82C190AB1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11097"/>
            <a:ext cx="10515600" cy="2632520"/>
          </a:xfrm>
        </p:spPr>
        <p:txBody>
          <a:bodyPr>
            <a:normAutofit/>
          </a:bodyPr>
          <a:lstStyle/>
          <a:p>
            <a:r>
              <a:rPr lang="en-US" dirty="0"/>
              <a:t>Multiple Myeloma Criteria: BM plasma cells 10% or more + any </a:t>
            </a:r>
            <a:r>
              <a:rPr lang="en-US" dirty="0" err="1"/>
              <a:t>SLiM</a:t>
            </a:r>
            <a:r>
              <a:rPr lang="en-US" dirty="0"/>
              <a:t> CRAB =Myeloma</a:t>
            </a:r>
            <a:br>
              <a:rPr lang="en-CA" dirty="0"/>
            </a:b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8196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Multiple Myeloma with a Special Focus on Precision Medicine | Published in  healthbook TIMES Oncology Hematology">
            <a:extLst>
              <a:ext uri="{FF2B5EF4-FFF2-40B4-BE49-F238E27FC236}">
                <a16:creationId xmlns:a16="http://schemas.microsoft.com/office/drawing/2014/main" id="{9B5FC57D-6A3E-5304-3876-E969D22DE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8040" y="643467"/>
            <a:ext cx="801591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370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D8BA-19D0-483A-0F79-41E8A6AC8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B3EF4-6936-AC3C-26B9-60534D428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Majority present with anemia</a:t>
            </a:r>
          </a:p>
          <a:p>
            <a:r>
              <a:rPr lang="en-US" dirty="0"/>
              <a:t>Lytic lesions (79%)</a:t>
            </a:r>
          </a:p>
          <a:p>
            <a:r>
              <a:rPr lang="en-US" dirty="0"/>
              <a:t>High serum creatinine (20%)</a:t>
            </a:r>
          </a:p>
          <a:p>
            <a:r>
              <a:rPr lang="en-US" dirty="0"/>
              <a:t>Hypercalcemia</a:t>
            </a:r>
          </a:p>
          <a:p>
            <a:r>
              <a:rPr lang="en-US" dirty="0"/>
              <a:t>Lymphadenopathy</a:t>
            </a:r>
          </a:p>
          <a:p>
            <a:r>
              <a:rPr lang="en-US" dirty="0"/>
              <a:t>Leukopenia</a:t>
            </a:r>
          </a:p>
          <a:p>
            <a:r>
              <a:rPr lang="en-US" dirty="0"/>
              <a:t>Thrombocytopenia </a:t>
            </a:r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41780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30C3371-4B31-9DE2-9ADE-60588BE191B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9092" t="16884" r="-7" b="-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0A0D8-2AD3-2565-CB83-FB5C04B14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Presentation – Extramedullary Disease</a:t>
            </a:r>
            <a:endParaRPr lang="en-CA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A4EECE-0FF1-6616-597B-2835BB962D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685808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10211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56904-27B6-7790-460C-44DDE32B6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- Amyloid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1CE4B-97A4-7F28-2906-17F0BA0AE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/>
              <a:t>10-15% are diagnosed with concurrent AL Amyloid</a:t>
            </a:r>
          </a:p>
          <a:p>
            <a:r>
              <a:rPr lang="en-US" dirty="0"/>
              <a:t>Consider in those with the following:</a:t>
            </a:r>
          </a:p>
          <a:p>
            <a:pPr lvl="1"/>
            <a:r>
              <a:rPr lang="en-US" dirty="0"/>
              <a:t>Nephrotic range proteinuria (&gt;3.5g)</a:t>
            </a:r>
          </a:p>
          <a:p>
            <a:pPr lvl="1"/>
            <a:r>
              <a:rPr lang="en-US" dirty="0"/>
              <a:t>Macroglossia</a:t>
            </a:r>
          </a:p>
          <a:p>
            <a:pPr lvl="1"/>
            <a:r>
              <a:rPr lang="en-US" dirty="0"/>
              <a:t>Periorbital ecchymosis </a:t>
            </a:r>
          </a:p>
          <a:p>
            <a:pPr lvl="1"/>
            <a:r>
              <a:rPr lang="en-US" dirty="0"/>
              <a:t>Submandibular gland enlargement </a:t>
            </a:r>
          </a:p>
          <a:p>
            <a:pPr lvl="1"/>
            <a:r>
              <a:rPr lang="en-US" dirty="0"/>
              <a:t>Unexplained cardiomyopathy </a:t>
            </a:r>
          </a:p>
          <a:p>
            <a:pPr lvl="1"/>
            <a:r>
              <a:rPr lang="en-US" dirty="0"/>
              <a:t>Autonomic </a:t>
            </a:r>
            <a:r>
              <a:rPr lang="en-US"/>
              <a:t>Dysfunction</a:t>
            </a:r>
            <a:endParaRPr lang="en-US" dirty="0"/>
          </a:p>
          <a:p>
            <a:pPr lvl="1"/>
            <a:r>
              <a:rPr lang="en-US"/>
              <a:t>Peripheral neuropathies--&gt;</a:t>
            </a:r>
            <a:r>
              <a:rPr lang="en-US" b="1"/>
              <a:t>bilateral carpel tunnel </a:t>
            </a:r>
            <a:endParaRPr lang="en-US" b="1" dirty="0"/>
          </a:p>
          <a:p>
            <a:pPr lvl="1"/>
            <a:endParaRPr lang="en-US" dirty="0"/>
          </a:p>
          <a:p>
            <a:r>
              <a:rPr lang="en-US" dirty="0"/>
              <a:t>Once suspected </a:t>
            </a:r>
            <a:r>
              <a:rPr lang="en-US" dirty="0">
                <a:sym typeface="Wingdings" panose="05000000000000000000" pitchFamily="2" charset="2"/>
              </a:rPr>
              <a:t>bone marrow/fat pad biopsy stain with Congo red </a:t>
            </a:r>
            <a:endParaRPr lang="en-US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57482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Rectangle 41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4" name="Freeform: Shape 41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6" name="Rectangle 41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7" name="Rectangle 41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Freeform: Shape 4110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13" name="Isosceles Triangle 4112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548528C-6ACA-5555-8E82-CF527BC43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7" y="643467"/>
            <a:ext cx="5571065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5" name="Isosceles Triangle 4114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91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D55B2-7518-FEC2-314B-4742BE11C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A4683-CF42-90E7-7A08-E0760F889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Everyone gets the following: </a:t>
            </a:r>
          </a:p>
          <a:p>
            <a:r>
              <a:rPr lang="en-US" dirty="0"/>
              <a:t>CBC + differential, blood film</a:t>
            </a:r>
          </a:p>
          <a:p>
            <a:r>
              <a:rPr lang="en-US" dirty="0"/>
              <a:t>Serum creatinine </a:t>
            </a:r>
          </a:p>
          <a:p>
            <a:r>
              <a:rPr lang="en-US" dirty="0"/>
              <a:t>Serum calcium</a:t>
            </a:r>
          </a:p>
          <a:p>
            <a:r>
              <a:rPr lang="en-US" dirty="0"/>
              <a:t>Albumin</a:t>
            </a:r>
          </a:p>
          <a:p>
            <a:r>
              <a:rPr lang="en-US" dirty="0"/>
              <a:t>LDH</a:t>
            </a:r>
          </a:p>
          <a:p>
            <a:r>
              <a:rPr lang="en-US" dirty="0"/>
              <a:t>SPEP(Quantity of M protein)/UPEP with immunofixation (Qualitative, type of M protein)</a:t>
            </a:r>
          </a:p>
          <a:p>
            <a:pPr lvl="1"/>
            <a:r>
              <a:rPr lang="en-US" dirty="0"/>
              <a:t>86% will reveal a monoclonal spike, also used to get a baseline of FLC ratio and burden of disease and monitor response to therapy</a:t>
            </a:r>
          </a:p>
          <a:p>
            <a:r>
              <a:rPr lang="en-US" dirty="0"/>
              <a:t>B2-microglobulin levels (for prognostic purposes)</a:t>
            </a:r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39696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ematopathology">
            <a:extLst>
              <a:ext uri="{FF2B5EF4-FFF2-40B4-BE49-F238E27FC236}">
                <a16:creationId xmlns:a16="http://schemas.microsoft.com/office/drawing/2014/main" id="{DF0B99C5-A8D4-3CC0-C82D-C6FB3ED70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908" y="695325"/>
            <a:ext cx="8578718" cy="563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40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3" name="Rectangle 9242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44" name="Rectangle 9243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0" name="Picture 4" descr="What is a serum protein electrophoresis (SPEP)? • The Blood Project">
            <a:extLst>
              <a:ext uri="{FF2B5EF4-FFF2-40B4-BE49-F238E27FC236}">
                <a16:creationId xmlns:a16="http://schemas.microsoft.com/office/drawing/2014/main" id="{29121831-3317-291A-F451-66689AB74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962363"/>
            <a:ext cx="5294716" cy="2933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245" name="Straight Connector 9244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 descr="Serum protein electrophoresis: (a) Gel picture, showing two distinct... |  Download Scientific Diagram">
            <a:extLst>
              <a:ext uri="{FF2B5EF4-FFF2-40B4-BE49-F238E27FC236}">
                <a16:creationId xmlns:a16="http://schemas.microsoft.com/office/drawing/2014/main" id="{4C25F500-1093-9315-3847-A3A84753B0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3817" y="1233251"/>
            <a:ext cx="5294715" cy="439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332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93F7A-5BD3-45A2-FC1D-B1A9479B3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BM Bx: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990A5-3079-2F73-F59F-E8038AC08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all those suspected of having MM</a:t>
            </a:r>
          </a:p>
          <a:p>
            <a:r>
              <a:rPr lang="en-US" dirty="0"/>
              <a:t>Aspirate is analyzed for quantification of plasma cells by a number of techniques, including fluorescence in situ hybridization, and conventional cytogenetics </a:t>
            </a:r>
          </a:p>
        </p:txBody>
      </p:sp>
    </p:spTree>
    <p:extLst>
      <p:ext uri="{BB962C8B-B14F-4D97-AF65-F5344CB8AC3E}">
        <p14:creationId xmlns:p14="http://schemas.microsoft.com/office/powerpoint/2010/main" val="1841671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FC694-85C9-0486-3EA0-A358B6EF0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Imaging: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A9EFF-69A6-BD61-C621-B97BE3D0D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Imaging documents compression fractures, lytic lesions and pathologic fractures</a:t>
            </a:r>
          </a:p>
          <a:p>
            <a:r>
              <a:rPr lang="en-US" dirty="0"/>
              <a:t>Baseline whole body low dose CT</a:t>
            </a:r>
          </a:p>
          <a:p>
            <a:pPr lvl="1"/>
            <a:r>
              <a:rPr lang="en-US" dirty="0"/>
              <a:t>Detects lytic lesions specifically</a:t>
            </a:r>
          </a:p>
          <a:p>
            <a:r>
              <a:rPr lang="en-US" dirty="0"/>
              <a:t>Whole body PET CT</a:t>
            </a:r>
          </a:p>
          <a:p>
            <a:pPr lvl="1"/>
            <a:r>
              <a:rPr lang="en-US" dirty="0"/>
              <a:t>Presence, extent and metabolic activity of osseus and extra-osseus manifestations</a:t>
            </a:r>
          </a:p>
          <a:p>
            <a:r>
              <a:rPr lang="en-US" dirty="0"/>
              <a:t>Whole body MRI</a:t>
            </a:r>
          </a:p>
          <a:p>
            <a:pPr lvl="1"/>
            <a:r>
              <a:rPr lang="en-US" dirty="0"/>
              <a:t>This would include evaluation of the bone marrow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478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Whole-body low-dose CT recognizes two distinct patterns of lytic lesions in multiple  myeloma patients with different disease metabolism at PET/MRI | Annals of  Hematology | Springer Nature Link">
            <a:extLst>
              <a:ext uri="{FF2B5EF4-FFF2-40B4-BE49-F238E27FC236}">
                <a16:creationId xmlns:a16="http://schemas.microsoft.com/office/drawing/2014/main" id="{8375A43D-ADB4-5B0A-3DEB-8FB39B4D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7574" y="643467"/>
            <a:ext cx="4456852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977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9" name="Rectangle 7198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201" name="Group 7200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7202" name="Freeform: Shape 7201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3" name="Rectangle 7202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205" name="Rectangle 720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07" name="Isosceles Triangle 7206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B1571B0-D1FA-D417-89D4-13299F85D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3728" y="-37410"/>
            <a:ext cx="4418321" cy="685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280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63E4D-7A80-0EA6-9389-743720527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Prognosis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BD843-3456-EA33-131E-7EC750F72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Therapies have drastically advanced in the last 25 years</a:t>
            </a:r>
          </a:p>
          <a:p>
            <a:r>
              <a:rPr lang="en-US" dirty="0"/>
              <a:t>Life expectancy in those newly diagnosed and  on appropriate therapy is expected to be around 126 months</a:t>
            </a:r>
          </a:p>
          <a:p>
            <a:r>
              <a:rPr lang="en-US" dirty="0"/>
              <a:t>It used to be only 30 months </a:t>
            </a:r>
          </a:p>
          <a:p>
            <a:r>
              <a:rPr lang="en-US" dirty="0"/>
              <a:t>Despite these advances in therapy, approximately 20% of those newly diagnosed have substantially worse outcomes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08430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0BD3DE6-0361-C4AB-0390-FD790AB50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711450"/>
            <a:ext cx="10905066" cy="343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811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625CA-03CA-6AC3-28AB-A316A51F7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F6847-54B0-88AA-4E4A-7D455979B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cure, but therapies are significantly and rapidly advancing </a:t>
            </a:r>
          </a:p>
          <a:p>
            <a:r>
              <a:rPr lang="en-US" dirty="0"/>
              <a:t>Transplant (auto HSCT) eligible if they are less than 70 and fit:</a:t>
            </a:r>
          </a:p>
          <a:p>
            <a:pPr lvl="1"/>
            <a:r>
              <a:rPr lang="en-US" dirty="0" err="1"/>
              <a:t>Chemotherapy</a:t>
            </a:r>
            <a:r>
              <a:rPr lang="en-US" dirty="0" err="1">
                <a:sym typeface="Wingdings" panose="05000000000000000000" pitchFamily="2" charset="2"/>
              </a:rPr>
              <a:t>auto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HSCTmaintenence</a:t>
            </a:r>
            <a:r>
              <a:rPr lang="en-US" dirty="0">
                <a:sym typeface="Wingdings" panose="05000000000000000000" pitchFamily="2" charset="2"/>
              </a:rPr>
              <a:t> therapy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1143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B6B109-19ED-78AB-CC8B-EE3F9710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5200"/>
              <a:t>Treatment</a:t>
            </a:r>
            <a:endParaRPr lang="en-CA" sz="52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3BBBC62-9F32-48A5-5C17-6DA424AB91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609421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4637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8F702-234F-7E5F-C7B3-227E830E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856" y="2468245"/>
            <a:ext cx="10515600" cy="1325563"/>
          </a:xfrm>
        </p:spPr>
        <p:txBody>
          <a:bodyPr/>
          <a:lstStyle/>
          <a:p>
            <a:r>
              <a:rPr lang="en-US" dirty="0"/>
              <a:t>What do we watch out for when caring for these patients as Internists?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562268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E4856-CB0F-2583-9C4E-9B66A017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 Health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6AE46-8DE0-5662-6CBC-8BF56E9BD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40-50% risk of developing fractures or bone pain requiring palliation</a:t>
            </a:r>
          </a:p>
          <a:p>
            <a:r>
              <a:rPr lang="en-US" dirty="0"/>
              <a:t>RCTs have shown benefit in bisphosphonates and </a:t>
            </a:r>
            <a:r>
              <a:rPr lang="en-US" dirty="0" err="1"/>
              <a:t>RANKLi</a:t>
            </a:r>
            <a:r>
              <a:rPr lang="en-US" dirty="0"/>
              <a:t> (Denosumab) to reduce the risk of skeletal related events</a:t>
            </a:r>
          </a:p>
          <a:p>
            <a:pPr lvl="1"/>
            <a:r>
              <a:rPr lang="en-US" dirty="0"/>
              <a:t>Always watch for hypocalcemia, ON of the jaw, AVN and adjust for kidney function (see next slide)</a:t>
            </a:r>
          </a:p>
          <a:p>
            <a:pPr lvl="1"/>
            <a:endParaRPr lang="en-US" dirty="0"/>
          </a:p>
          <a:p>
            <a:r>
              <a:rPr lang="en-US" dirty="0"/>
              <a:t>For patients with pathological fractures, vertebroplasty, or intramedullary nail fixation may be necessary (improve pain and functional status)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32615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60F74F-075A-40E1-BE6E-B44A1EF51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277" y="643467"/>
            <a:ext cx="1051144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52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0F6F5-E4BF-C636-C15A-C202CEFF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Infections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F5EEE-622A-8C92-F993-B131329E4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Patients with MM have increased rate of infections</a:t>
            </a:r>
          </a:p>
          <a:p>
            <a:r>
              <a:rPr lang="en-US" dirty="0"/>
              <a:t>This is due to myeloma-related immunodeficiency (B and T cell), along with the use of immunosuppressing treatment </a:t>
            </a:r>
          </a:p>
          <a:p>
            <a:pPr lvl="1"/>
            <a:r>
              <a:rPr lang="en-US" dirty="0"/>
              <a:t>Those on proteasome inhibitors (bortezomib) or monoclonal antibody therapy (daratumumab) should be given acyclovir/valacyclovir to prevent reactivation of varicella zoster and shingles </a:t>
            </a:r>
          </a:p>
          <a:p>
            <a:pPr lvl="1"/>
            <a:r>
              <a:rPr lang="en-US" dirty="0"/>
              <a:t>In select, esp. with multiple comorbidities, </a:t>
            </a:r>
            <a:r>
              <a:rPr lang="en-US" dirty="0" err="1"/>
              <a:t>abx</a:t>
            </a:r>
            <a:r>
              <a:rPr lang="en-US" dirty="0"/>
              <a:t> prophylaxis with levofloxacin can be considered</a:t>
            </a:r>
          </a:p>
          <a:p>
            <a:pPr lvl="1"/>
            <a:endParaRPr lang="en-US" dirty="0"/>
          </a:p>
          <a:p>
            <a:r>
              <a:rPr lang="en-US" dirty="0"/>
              <a:t>Growth factors, filgrastim and EPO are used in therapy-related neutropenia and anemia 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11404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95A8E-B534-0B5A-1C6B-3B9837E76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VTE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0DA63-048A-AC7B-2C93-958B1EDD4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Patients with MM are at an increased risk of venous and arterial thromboembolism, especially in those receiving immunomodulatory drugs (Lenalidomide)</a:t>
            </a:r>
          </a:p>
          <a:p>
            <a:r>
              <a:rPr lang="en-US" dirty="0"/>
              <a:t>VTE </a:t>
            </a:r>
            <a:r>
              <a:rPr lang="en-US" dirty="0" err="1"/>
              <a:t>ppx</a:t>
            </a:r>
            <a:r>
              <a:rPr lang="en-US" dirty="0"/>
              <a:t> with ASA, LMWH or DOAC should be considered depending on risk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6661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A0F84-D307-0294-2FD7-979D5C1F5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Palliative Radiation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D4F12-F913-B50E-B0B9-8076ABAFA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admit a patient who comes in with pain, attributed to painful lytic or extramedullary lesions, consider involving </a:t>
            </a:r>
            <a:r>
              <a:rPr lang="en-US" dirty="0" err="1"/>
              <a:t>radonc</a:t>
            </a:r>
            <a:r>
              <a:rPr lang="en-US" dirty="0"/>
              <a:t> to provide radiation therapy to palliate symptoms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68727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6BDA4-654B-7B11-D6E6-69D370D4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352" y="2483072"/>
            <a:ext cx="11792712" cy="1891856"/>
          </a:xfrm>
        </p:spPr>
        <p:txBody>
          <a:bodyPr/>
          <a:lstStyle/>
          <a:p>
            <a:r>
              <a:rPr lang="en-US" dirty="0"/>
              <a:t>Thank You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1001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4D8A4ECE469245A403D115060455E5" ma:contentTypeVersion="4" ma:contentTypeDescription="Create a new document." ma:contentTypeScope="" ma:versionID="1bde36dab4b05b0aa607d2b42102c026">
  <xsd:schema xmlns:xsd="http://www.w3.org/2001/XMLSchema" xmlns:xs="http://www.w3.org/2001/XMLSchema" xmlns:p="http://schemas.microsoft.com/office/2006/metadata/properties" xmlns:ns3="b584c04c-1253-482c-a7fc-e3a15060549e" targetNamespace="http://schemas.microsoft.com/office/2006/metadata/properties" ma:root="true" ma:fieldsID="57fc510baa735aba7856f45fdbe9bfdc" ns3:_="">
    <xsd:import namespace="b584c04c-1253-482c-a7fc-e3a15060549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84c04c-1253-482c-a7fc-e3a1506054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3FFB8E0-8177-4E2C-8C5E-A91B1173E6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25AE77-6F10-47ED-8B9F-8573A814C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84c04c-1253-482c-a7fc-e3a1506054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A5ECBA-454A-4C20-9076-A7E21EF9D1F0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584c04c-1253-482c-a7fc-e3a15060549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2887</TotalTime>
  <Words>1053</Words>
  <Application>Microsoft Office PowerPoint</Application>
  <PresentationFormat>Widescreen</PresentationFormat>
  <Paragraphs>122</Paragraphs>
  <Slides>30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VGH CTU High Yield Series: Multiple Myeloma</vt:lpstr>
      <vt:lpstr>Introduction:</vt:lpstr>
      <vt:lpstr>Epidemiology</vt:lpstr>
      <vt:lpstr>Pathophysiology</vt:lpstr>
      <vt:lpstr>Pathophysiology</vt:lpstr>
      <vt:lpstr>Definitions: </vt:lpstr>
      <vt:lpstr>Multiple Myeloma Criteria: BM plasma cells 10% or more + any SLiM CRAB =Myeloma </vt:lpstr>
      <vt:lpstr>PowerPoint Presentation</vt:lpstr>
      <vt:lpstr>Presentation</vt:lpstr>
      <vt:lpstr>Presentation – Extramedullary Disease</vt:lpstr>
      <vt:lpstr>Presentation - Amyloid</vt:lpstr>
      <vt:lpstr>PowerPoint Presentation</vt:lpstr>
      <vt:lpstr>Diagnosis </vt:lpstr>
      <vt:lpstr>PowerPoint Presentation</vt:lpstr>
      <vt:lpstr>PowerPoint Presentation</vt:lpstr>
      <vt:lpstr>Diagnosis BM Bx:</vt:lpstr>
      <vt:lpstr>Imaging:</vt:lpstr>
      <vt:lpstr>PowerPoint Presentation</vt:lpstr>
      <vt:lpstr>PowerPoint Presentation</vt:lpstr>
      <vt:lpstr>Prognosis</vt:lpstr>
      <vt:lpstr>PowerPoint Presentation</vt:lpstr>
      <vt:lpstr>Treatment</vt:lpstr>
      <vt:lpstr>Treatment</vt:lpstr>
      <vt:lpstr>What do we watch out for when caring for these patients as Internists?</vt:lpstr>
      <vt:lpstr>Bone Health</vt:lpstr>
      <vt:lpstr>PowerPoint Presentation</vt:lpstr>
      <vt:lpstr>Infections</vt:lpstr>
      <vt:lpstr>VTE </vt:lpstr>
      <vt:lpstr>Palliative Radiation </vt:lpstr>
      <vt:lpstr>Thank You</vt:lpstr>
    </vt:vector>
  </TitlesOfParts>
  <Company>BC Healthcare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Alfadhalah, Mohammad [VCH]</dc:creator>
  <cp:lastModifiedBy>Alfadhalah, Mohammad [VCH]</cp:lastModifiedBy>
  <cp:revision>8</cp:revision>
  <dcterms:created xsi:type="dcterms:W3CDTF">2026-03-10T21:21:19Z</dcterms:created>
  <dcterms:modified xsi:type="dcterms:W3CDTF">2026-03-13T17:22:24Z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0x010100014D8A4ECE469245A403D115060455E5</vt:lpwstr>
  </property>
</Properties>
</file>