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9"/>
  </p:notesMasterIdLst>
  <p:sldIdLst>
    <p:sldId id="256" r:id="rId2"/>
    <p:sldId id="257" r:id="rId3"/>
    <p:sldId id="264" r:id="rId4"/>
    <p:sldId id="265" r:id="rId5"/>
    <p:sldId id="283" r:id="rId6"/>
    <p:sldId id="258" r:id="rId7"/>
    <p:sldId id="259" r:id="rId8"/>
    <p:sldId id="266" r:id="rId9"/>
    <p:sldId id="260" r:id="rId10"/>
    <p:sldId id="261"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79" r:id="rId25"/>
    <p:sldId id="282" r:id="rId26"/>
    <p:sldId id="281" r:id="rId27"/>
    <p:sldId id="284"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04"/>
    <p:restoredTop sz="96301"/>
  </p:normalViewPr>
  <p:slideViewPr>
    <p:cSldViewPr snapToGrid="0">
      <p:cViewPr>
        <p:scale>
          <a:sx n="115" d="100"/>
          <a:sy n="115" d="100"/>
        </p:scale>
        <p:origin x="1016" y="3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496FFB-4A3A-41F3-B0D5-859D4CF99F84}"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n-US"/>
        </a:p>
      </dgm:t>
    </dgm:pt>
    <dgm:pt modelId="{09AFD9EE-9919-4EDF-AC2F-CC8BE4C07AC9}">
      <dgm:prSet/>
      <dgm:spPr/>
      <dgm:t>
        <a:bodyPr/>
        <a:lstStyle/>
        <a:p>
          <a:r>
            <a:rPr lang="en-US" baseline="0"/>
            <a:t>Modifiable</a:t>
          </a:r>
          <a:endParaRPr lang="en-US"/>
        </a:p>
      </dgm:t>
    </dgm:pt>
    <dgm:pt modelId="{B1D5167F-DE31-4C38-A727-6EE0ABF9D864}" type="parTrans" cxnId="{5DBBB0DB-7275-4523-8A5D-C605594C94DB}">
      <dgm:prSet/>
      <dgm:spPr/>
      <dgm:t>
        <a:bodyPr/>
        <a:lstStyle/>
        <a:p>
          <a:endParaRPr lang="en-US"/>
        </a:p>
      </dgm:t>
    </dgm:pt>
    <dgm:pt modelId="{F99ABFF9-9B90-42CA-887A-7C29AB4D7CDE}" type="sibTrans" cxnId="{5DBBB0DB-7275-4523-8A5D-C605594C94DB}">
      <dgm:prSet/>
      <dgm:spPr/>
      <dgm:t>
        <a:bodyPr/>
        <a:lstStyle/>
        <a:p>
          <a:endParaRPr lang="en-US"/>
        </a:p>
      </dgm:t>
    </dgm:pt>
    <dgm:pt modelId="{2A71299C-0EFC-4FFD-8F0F-398B7F1599E6}">
      <dgm:prSet/>
      <dgm:spPr/>
      <dgm:t>
        <a:bodyPr/>
        <a:lstStyle/>
        <a:p>
          <a:r>
            <a:rPr lang="en-CA" i="0" baseline="0"/>
            <a:t>Immobilization (major trauma or surgery, recent long airplane or car trips), </a:t>
          </a:r>
          <a:endParaRPr lang="en-US"/>
        </a:p>
      </dgm:t>
    </dgm:pt>
    <dgm:pt modelId="{1CA6BF0F-9C3C-45C0-8DD5-8AB69833706C}" type="parTrans" cxnId="{3477FC9D-52D4-41E5-A7F7-9FF1B6AFED65}">
      <dgm:prSet/>
      <dgm:spPr/>
      <dgm:t>
        <a:bodyPr/>
        <a:lstStyle/>
        <a:p>
          <a:endParaRPr lang="en-US"/>
        </a:p>
      </dgm:t>
    </dgm:pt>
    <dgm:pt modelId="{BBBC126A-AB42-47C2-9A99-165F915EAE6A}" type="sibTrans" cxnId="{3477FC9D-52D4-41E5-A7F7-9FF1B6AFED65}">
      <dgm:prSet/>
      <dgm:spPr/>
      <dgm:t>
        <a:bodyPr/>
        <a:lstStyle/>
        <a:p>
          <a:endParaRPr lang="en-US"/>
        </a:p>
      </dgm:t>
    </dgm:pt>
    <dgm:pt modelId="{87F6C171-AD03-4104-8871-6278020031F5}">
      <dgm:prSet/>
      <dgm:spPr/>
      <dgm:t>
        <a:bodyPr/>
        <a:lstStyle/>
        <a:p>
          <a:r>
            <a:rPr lang="en-CA" i="0" baseline="0"/>
            <a:t>Malignancy </a:t>
          </a:r>
          <a:endParaRPr lang="en-US"/>
        </a:p>
      </dgm:t>
    </dgm:pt>
    <dgm:pt modelId="{21A03451-27C7-4EA8-96C6-89EF99883988}" type="parTrans" cxnId="{640AA860-1A82-46E7-9C6E-CC377C534AEB}">
      <dgm:prSet/>
      <dgm:spPr/>
      <dgm:t>
        <a:bodyPr/>
        <a:lstStyle/>
        <a:p>
          <a:endParaRPr lang="en-US"/>
        </a:p>
      </dgm:t>
    </dgm:pt>
    <dgm:pt modelId="{9840BD59-1506-4E38-B7FA-D48429C148CE}" type="sibTrans" cxnId="{640AA860-1A82-46E7-9C6E-CC377C534AEB}">
      <dgm:prSet/>
      <dgm:spPr/>
      <dgm:t>
        <a:bodyPr/>
        <a:lstStyle/>
        <a:p>
          <a:endParaRPr lang="en-US"/>
        </a:p>
      </dgm:t>
    </dgm:pt>
    <dgm:pt modelId="{6454FE27-5A8A-41F1-97EF-561CCCE5158B}">
      <dgm:prSet/>
      <dgm:spPr/>
      <dgm:t>
        <a:bodyPr/>
        <a:lstStyle/>
        <a:p>
          <a:r>
            <a:rPr lang="en-CA" i="0" baseline="0"/>
            <a:t>Estrogen-containing oral contraceptives</a:t>
          </a:r>
          <a:endParaRPr lang="en-US"/>
        </a:p>
      </dgm:t>
    </dgm:pt>
    <dgm:pt modelId="{369915B9-74BB-48BD-9476-4E7767550344}" type="parTrans" cxnId="{6A1EC764-CED3-4521-BCED-B49D2DEA088B}">
      <dgm:prSet/>
      <dgm:spPr/>
      <dgm:t>
        <a:bodyPr/>
        <a:lstStyle/>
        <a:p>
          <a:endParaRPr lang="en-US"/>
        </a:p>
      </dgm:t>
    </dgm:pt>
    <dgm:pt modelId="{E10FFDC1-8B99-496D-8A0A-C60ECD8234EB}" type="sibTrans" cxnId="{6A1EC764-CED3-4521-BCED-B49D2DEA088B}">
      <dgm:prSet/>
      <dgm:spPr/>
      <dgm:t>
        <a:bodyPr/>
        <a:lstStyle/>
        <a:p>
          <a:endParaRPr lang="en-US"/>
        </a:p>
      </dgm:t>
    </dgm:pt>
    <dgm:pt modelId="{6DE11C14-38EB-4318-8954-D07CFD891EF0}">
      <dgm:prSet/>
      <dgm:spPr/>
      <dgm:t>
        <a:bodyPr/>
        <a:lstStyle/>
        <a:p>
          <a:r>
            <a:rPr lang="en-CA" i="0" baseline="0" dirty="0"/>
            <a:t>Pregnancy, and postpartum status.</a:t>
          </a:r>
          <a:endParaRPr lang="en-US" dirty="0"/>
        </a:p>
      </dgm:t>
    </dgm:pt>
    <dgm:pt modelId="{A2979474-0B5F-4AED-987F-0304CA056D0C}" type="parTrans" cxnId="{E12C0487-DC0F-40CE-B589-EC7DDEE85357}">
      <dgm:prSet/>
      <dgm:spPr/>
      <dgm:t>
        <a:bodyPr/>
        <a:lstStyle/>
        <a:p>
          <a:endParaRPr lang="en-US"/>
        </a:p>
      </dgm:t>
    </dgm:pt>
    <dgm:pt modelId="{F69A29C9-9654-4CF9-8EC8-B6E1D1345B06}" type="sibTrans" cxnId="{E12C0487-DC0F-40CE-B589-EC7DDEE85357}">
      <dgm:prSet/>
      <dgm:spPr/>
      <dgm:t>
        <a:bodyPr/>
        <a:lstStyle/>
        <a:p>
          <a:endParaRPr lang="en-US"/>
        </a:p>
      </dgm:t>
    </dgm:pt>
    <dgm:pt modelId="{5A36DF7B-4D26-46C7-B855-20B1097B7FBF}">
      <dgm:prSet/>
      <dgm:spPr/>
      <dgm:t>
        <a:bodyPr/>
        <a:lstStyle/>
        <a:p>
          <a:r>
            <a:rPr lang="en-CA" baseline="0" dirty="0"/>
            <a:t>Non-Modifiable</a:t>
          </a:r>
          <a:endParaRPr lang="en-US" dirty="0"/>
        </a:p>
      </dgm:t>
    </dgm:pt>
    <dgm:pt modelId="{9605C0BF-6975-4B11-AE7C-1A4FFA509864}" type="parTrans" cxnId="{9C1667A7-1ACF-4682-847E-A29881D524A6}">
      <dgm:prSet/>
      <dgm:spPr/>
      <dgm:t>
        <a:bodyPr/>
        <a:lstStyle/>
        <a:p>
          <a:endParaRPr lang="en-US"/>
        </a:p>
      </dgm:t>
    </dgm:pt>
    <dgm:pt modelId="{D6789CE2-F2BC-4A86-98BC-749DE7892D45}" type="sibTrans" cxnId="{9C1667A7-1ACF-4682-847E-A29881D524A6}">
      <dgm:prSet/>
      <dgm:spPr/>
      <dgm:t>
        <a:bodyPr/>
        <a:lstStyle/>
        <a:p>
          <a:endParaRPr lang="en-US"/>
        </a:p>
      </dgm:t>
    </dgm:pt>
    <dgm:pt modelId="{303C9473-1654-40A8-850E-09994FB6E1D4}">
      <dgm:prSet/>
      <dgm:spPr/>
      <dgm:t>
        <a:bodyPr/>
        <a:lstStyle/>
        <a:p>
          <a:r>
            <a:rPr lang="en-CA" i="0" baseline="0"/>
            <a:t>Older age</a:t>
          </a:r>
          <a:endParaRPr lang="en-US"/>
        </a:p>
      </dgm:t>
    </dgm:pt>
    <dgm:pt modelId="{C6E22FE7-97A9-40DC-AE91-4A1E2ADC13E6}" type="parTrans" cxnId="{ADC7E23F-2CF8-44D8-8857-8D0303A550D4}">
      <dgm:prSet/>
      <dgm:spPr/>
      <dgm:t>
        <a:bodyPr/>
        <a:lstStyle/>
        <a:p>
          <a:endParaRPr lang="en-US"/>
        </a:p>
      </dgm:t>
    </dgm:pt>
    <dgm:pt modelId="{84DA12F8-6789-4A32-8AE4-7B18C8DCC74D}" type="sibTrans" cxnId="{ADC7E23F-2CF8-44D8-8857-8D0303A550D4}">
      <dgm:prSet/>
      <dgm:spPr/>
      <dgm:t>
        <a:bodyPr/>
        <a:lstStyle/>
        <a:p>
          <a:endParaRPr lang="en-US"/>
        </a:p>
      </dgm:t>
    </dgm:pt>
    <dgm:pt modelId="{83AD5B5C-7F74-430D-A127-5498017CD7F3}">
      <dgm:prSet/>
      <dgm:spPr/>
      <dgm:t>
        <a:bodyPr/>
        <a:lstStyle/>
        <a:p>
          <a:r>
            <a:rPr lang="en-CA" i="0" baseline="0"/>
            <a:t>Thrombophilias</a:t>
          </a:r>
          <a:endParaRPr lang="en-US"/>
        </a:p>
      </dgm:t>
    </dgm:pt>
    <dgm:pt modelId="{713D41D0-0826-4925-85D3-AEA6A2DC3259}" type="parTrans" cxnId="{F2A338C7-89BA-4E56-8DE3-2551B0D71621}">
      <dgm:prSet/>
      <dgm:spPr/>
      <dgm:t>
        <a:bodyPr/>
        <a:lstStyle/>
        <a:p>
          <a:endParaRPr lang="en-US"/>
        </a:p>
      </dgm:t>
    </dgm:pt>
    <dgm:pt modelId="{05CD4AD4-5EDF-47F4-8361-CD737CC0BF87}" type="sibTrans" cxnId="{F2A338C7-89BA-4E56-8DE3-2551B0D71621}">
      <dgm:prSet/>
      <dgm:spPr/>
      <dgm:t>
        <a:bodyPr/>
        <a:lstStyle/>
        <a:p>
          <a:endParaRPr lang="en-US"/>
        </a:p>
      </dgm:t>
    </dgm:pt>
    <dgm:pt modelId="{E35FFE8B-DE1B-4879-A34A-472BA6222BFC}">
      <dgm:prSet/>
      <dgm:spPr/>
      <dgm:t>
        <a:bodyPr/>
        <a:lstStyle/>
        <a:p>
          <a:r>
            <a:rPr lang="en-CA" i="0" baseline="0"/>
            <a:t>Familial history of VTE</a:t>
          </a:r>
          <a:endParaRPr lang="en-US"/>
        </a:p>
      </dgm:t>
    </dgm:pt>
    <dgm:pt modelId="{C78F4C9E-65FE-4673-9C8F-0B69D968A8B7}" type="parTrans" cxnId="{627D4D72-FF32-4629-B0DD-3FD24C19241F}">
      <dgm:prSet/>
      <dgm:spPr/>
      <dgm:t>
        <a:bodyPr/>
        <a:lstStyle/>
        <a:p>
          <a:endParaRPr lang="en-US"/>
        </a:p>
      </dgm:t>
    </dgm:pt>
    <dgm:pt modelId="{CFC95A9B-DCAE-4830-8F3C-8E9BF5774AB7}" type="sibTrans" cxnId="{627D4D72-FF32-4629-B0DD-3FD24C19241F}">
      <dgm:prSet/>
      <dgm:spPr/>
      <dgm:t>
        <a:bodyPr/>
        <a:lstStyle/>
        <a:p>
          <a:endParaRPr lang="en-US"/>
        </a:p>
      </dgm:t>
    </dgm:pt>
    <dgm:pt modelId="{731967EA-F8A6-8744-B9AF-FCB0EE432200}">
      <dgm:prSet/>
      <dgm:spPr/>
      <dgm:t>
        <a:bodyPr/>
        <a:lstStyle/>
        <a:p>
          <a:r>
            <a:rPr lang="en-US" dirty="0"/>
            <a:t>COPD and HF</a:t>
          </a:r>
        </a:p>
      </dgm:t>
    </dgm:pt>
    <dgm:pt modelId="{8645E6E9-0193-EA4A-892A-1BFF54815722}" type="parTrans" cxnId="{841BC023-181A-C446-9FEE-2F43A98A2DB0}">
      <dgm:prSet/>
      <dgm:spPr/>
      <dgm:t>
        <a:bodyPr/>
        <a:lstStyle/>
        <a:p>
          <a:endParaRPr lang="en-US"/>
        </a:p>
      </dgm:t>
    </dgm:pt>
    <dgm:pt modelId="{758072A5-7B91-404B-8355-033FA8E62D8E}" type="sibTrans" cxnId="{841BC023-181A-C446-9FEE-2F43A98A2DB0}">
      <dgm:prSet/>
      <dgm:spPr/>
      <dgm:t>
        <a:bodyPr/>
        <a:lstStyle/>
        <a:p>
          <a:endParaRPr lang="en-US"/>
        </a:p>
      </dgm:t>
    </dgm:pt>
    <dgm:pt modelId="{CA74C164-6602-704C-873C-8E4C0A4DCEB7}" type="pres">
      <dgm:prSet presAssocID="{C0496FFB-4A3A-41F3-B0D5-859D4CF99F84}" presName="linear" presStyleCnt="0">
        <dgm:presLayoutVars>
          <dgm:dir/>
          <dgm:animLvl val="lvl"/>
          <dgm:resizeHandles val="exact"/>
        </dgm:presLayoutVars>
      </dgm:prSet>
      <dgm:spPr/>
    </dgm:pt>
    <dgm:pt modelId="{D447C115-B52D-9945-9BE1-D7C16406FE4D}" type="pres">
      <dgm:prSet presAssocID="{09AFD9EE-9919-4EDF-AC2F-CC8BE4C07AC9}" presName="parentLin" presStyleCnt="0"/>
      <dgm:spPr/>
    </dgm:pt>
    <dgm:pt modelId="{B4E5EE24-FAB9-E74A-A5AD-C950F7B6BB9D}" type="pres">
      <dgm:prSet presAssocID="{09AFD9EE-9919-4EDF-AC2F-CC8BE4C07AC9}" presName="parentLeftMargin" presStyleLbl="node1" presStyleIdx="0" presStyleCnt="2"/>
      <dgm:spPr/>
    </dgm:pt>
    <dgm:pt modelId="{9D70B5A9-AAAB-144D-9DB3-CA1C89BCA33C}" type="pres">
      <dgm:prSet presAssocID="{09AFD9EE-9919-4EDF-AC2F-CC8BE4C07AC9}" presName="parentText" presStyleLbl="node1" presStyleIdx="0" presStyleCnt="2">
        <dgm:presLayoutVars>
          <dgm:chMax val="0"/>
          <dgm:bulletEnabled val="1"/>
        </dgm:presLayoutVars>
      </dgm:prSet>
      <dgm:spPr/>
    </dgm:pt>
    <dgm:pt modelId="{3843869F-FB0C-694D-8B97-0E807C6C75FA}" type="pres">
      <dgm:prSet presAssocID="{09AFD9EE-9919-4EDF-AC2F-CC8BE4C07AC9}" presName="negativeSpace" presStyleCnt="0"/>
      <dgm:spPr/>
    </dgm:pt>
    <dgm:pt modelId="{72858DE1-71F6-5043-B5AF-502A1197FCDC}" type="pres">
      <dgm:prSet presAssocID="{09AFD9EE-9919-4EDF-AC2F-CC8BE4C07AC9}" presName="childText" presStyleLbl="conFgAcc1" presStyleIdx="0" presStyleCnt="2">
        <dgm:presLayoutVars>
          <dgm:bulletEnabled val="1"/>
        </dgm:presLayoutVars>
      </dgm:prSet>
      <dgm:spPr/>
    </dgm:pt>
    <dgm:pt modelId="{A1AF556E-E466-DB46-BF33-F27BD7B051C7}" type="pres">
      <dgm:prSet presAssocID="{F99ABFF9-9B90-42CA-887A-7C29AB4D7CDE}" presName="spaceBetweenRectangles" presStyleCnt="0"/>
      <dgm:spPr/>
    </dgm:pt>
    <dgm:pt modelId="{CC509ECB-C347-2A48-A821-1318498EAFD0}" type="pres">
      <dgm:prSet presAssocID="{5A36DF7B-4D26-46C7-B855-20B1097B7FBF}" presName="parentLin" presStyleCnt="0"/>
      <dgm:spPr/>
    </dgm:pt>
    <dgm:pt modelId="{12A737ED-9B18-A741-B727-189EE72297F5}" type="pres">
      <dgm:prSet presAssocID="{5A36DF7B-4D26-46C7-B855-20B1097B7FBF}" presName="parentLeftMargin" presStyleLbl="node1" presStyleIdx="0" presStyleCnt="2"/>
      <dgm:spPr/>
    </dgm:pt>
    <dgm:pt modelId="{61B396FC-0AF9-FA44-BF54-2E0248E18926}" type="pres">
      <dgm:prSet presAssocID="{5A36DF7B-4D26-46C7-B855-20B1097B7FBF}" presName="parentText" presStyleLbl="node1" presStyleIdx="1" presStyleCnt="2">
        <dgm:presLayoutVars>
          <dgm:chMax val="0"/>
          <dgm:bulletEnabled val="1"/>
        </dgm:presLayoutVars>
      </dgm:prSet>
      <dgm:spPr/>
    </dgm:pt>
    <dgm:pt modelId="{AAFB35CA-8AB8-684A-90ED-2E93507B30AA}" type="pres">
      <dgm:prSet presAssocID="{5A36DF7B-4D26-46C7-B855-20B1097B7FBF}" presName="negativeSpace" presStyleCnt="0"/>
      <dgm:spPr/>
    </dgm:pt>
    <dgm:pt modelId="{B66FA8A1-1454-CF4F-A5C1-E2D84A0CB273}" type="pres">
      <dgm:prSet presAssocID="{5A36DF7B-4D26-46C7-B855-20B1097B7FBF}" presName="childText" presStyleLbl="conFgAcc1" presStyleIdx="1" presStyleCnt="2">
        <dgm:presLayoutVars>
          <dgm:bulletEnabled val="1"/>
        </dgm:presLayoutVars>
      </dgm:prSet>
      <dgm:spPr/>
    </dgm:pt>
  </dgm:ptLst>
  <dgm:cxnLst>
    <dgm:cxn modelId="{F9DBD902-E80F-A84B-BAB9-8EA236D43F8A}" type="presOf" srcId="{303C9473-1654-40A8-850E-09994FB6E1D4}" destId="{B66FA8A1-1454-CF4F-A5C1-E2D84A0CB273}" srcOrd="0" destOrd="0" presId="urn:microsoft.com/office/officeart/2005/8/layout/list1"/>
    <dgm:cxn modelId="{21740908-CADA-4847-98B3-9F3EB39C2C6F}" type="presOf" srcId="{C0496FFB-4A3A-41F3-B0D5-859D4CF99F84}" destId="{CA74C164-6602-704C-873C-8E4C0A4DCEB7}" srcOrd="0" destOrd="0" presId="urn:microsoft.com/office/officeart/2005/8/layout/list1"/>
    <dgm:cxn modelId="{6C390419-361A-AD44-B54E-4BD1146F882A}" type="presOf" srcId="{6454FE27-5A8A-41F1-97EF-561CCCE5158B}" destId="{72858DE1-71F6-5043-B5AF-502A1197FCDC}" srcOrd="0" destOrd="2" presId="urn:microsoft.com/office/officeart/2005/8/layout/list1"/>
    <dgm:cxn modelId="{841BC023-181A-C446-9FEE-2F43A98A2DB0}" srcId="{09AFD9EE-9919-4EDF-AC2F-CC8BE4C07AC9}" destId="{731967EA-F8A6-8744-B9AF-FCB0EE432200}" srcOrd="4" destOrd="0" parTransId="{8645E6E9-0193-EA4A-892A-1BFF54815722}" sibTransId="{758072A5-7B91-404B-8355-033FA8E62D8E}"/>
    <dgm:cxn modelId="{4DA9952C-D50B-D341-9B14-1AD90E68F0B8}" type="presOf" srcId="{E35FFE8B-DE1B-4879-A34A-472BA6222BFC}" destId="{B66FA8A1-1454-CF4F-A5C1-E2D84A0CB273}" srcOrd="0" destOrd="2" presId="urn:microsoft.com/office/officeart/2005/8/layout/list1"/>
    <dgm:cxn modelId="{1CA2202D-1BFE-164D-9C80-0052929DC1AD}" type="presOf" srcId="{5A36DF7B-4D26-46C7-B855-20B1097B7FBF}" destId="{61B396FC-0AF9-FA44-BF54-2E0248E18926}" srcOrd="1" destOrd="0" presId="urn:microsoft.com/office/officeart/2005/8/layout/list1"/>
    <dgm:cxn modelId="{ADC7E23F-2CF8-44D8-8857-8D0303A550D4}" srcId="{5A36DF7B-4D26-46C7-B855-20B1097B7FBF}" destId="{303C9473-1654-40A8-850E-09994FB6E1D4}" srcOrd="0" destOrd="0" parTransId="{C6E22FE7-97A9-40DC-AE91-4A1E2ADC13E6}" sibTransId="{84DA12F8-6789-4A32-8AE4-7B18C8DCC74D}"/>
    <dgm:cxn modelId="{A3497E59-0F88-C142-8857-81FFBF157D6A}" type="presOf" srcId="{731967EA-F8A6-8744-B9AF-FCB0EE432200}" destId="{72858DE1-71F6-5043-B5AF-502A1197FCDC}" srcOrd="0" destOrd="4" presId="urn:microsoft.com/office/officeart/2005/8/layout/list1"/>
    <dgm:cxn modelId="{4BC1B659-1138-094B-8A59-96A1A15117DA}" type="presOf" srcId="{6DE11C14-38EB-4318-8954-D07CFD891EF0}" destId="{72858DE1-71F6-5043-B5AF-502A1197FCDC}" srcOrd="0" destOrd="3" presId="urn:microsoft.com/office/officeart/2005/8/layout/list1"/>
    <dgm:cxn modelId="{640AA860-1A82-46E7-9C6E-CC377C534AEB}" srcId="{09AFD9EE-9919-4EDF-AC2F-CC8BE4C07AC9}" destId="{87F6C171-AD03-4104-8871-6278020031F5}" srcOrd="1" destOrd="0" parTransId="{21A03451-27C7-4EA8-96C6-89EF99883988}" sibTransId="{9840BD59-1506-4E38-B7FA-D48429C148CE}"/>
    <dgm:cxn modelId="{6A1EC764-CED3-4521-BCED-B49D2DEA088B}" srcId="{09AFD9EE-9919-4EDF-AC2F-CC8BE4C07AC9}" destId="{6454FE27-5A8A-41F1-97EF-561CCCE5158B}" srcOrd="2" destOrd="0" parTransId="{369915B9-74BB-48BD-9476-4E7767550344}" sibTransId="{E10FFDC1-8B99-496D-8A0A-C60ECD8234EB}"/>
    <dgm:cxn modelId="{627D4D72-FF32-4629-B0DD-3FD24C19241F}" srcId="{5A36DF7B-4D26-46C7-B855-20B1097B7FBF}" destId="{E35FFE8B-DE1B-4879-A34A-472BA6222BFC}" srcOrd="2" destOrd="0" parTransId="{C78F4C9E-65FE-4673-9C8F-0B69D968A8B7}" sibTransId="{CFC95A9B-DCAE-4830-8F3C-8E9BF5774AB7}"/>
    <dgm:cxn modelId="{A61D2973-E47F-FA48-8A65-0E3DA9CF3945}" type="presOf" srcId="{83AD5B5C-7F74-430D-A127-5498017CD7F3}" destId="{B66FA8A1-1454-CF4F-A5C1-E2D84A0CB273}" srcOrd="0" destOrd="1" presId="urn:microsoft.com/office/officeart/2005/8/layout/list1"/>
    <dgm:cxn modelId="{3827187E-87AF-7F49-9B44-BFB8EEA8F229}" type="presOf" srcId="{09AFD9EE-9919-4EDF-AC2F-CC8BE4C07AC9}" destId="{9D70B5A9-AAAB-144D-9DB3-CA1C89BCA33C}" srcOrd="1" destOrd="0" presId="urn:microsoft.com/office/officeart/2005/8/layout/list1"/>
    <dgm:cxn modelId="{E12C0487-DC0F-40CE-B589-EC7DDEE85357}" srcId="{09AFD9EE-9919-4EDF-AC2F-CC8BE4C07AC9}" destId="{6DE11C14-38EB-4318-8954-D07CFD891EF0}" srcOrd="3" destOrd="0" parTransId="{A2979474-0B5F-4AED-987F-0304CA056D0C}" sibTransId="{F69A29C9-9654-4CF9-8EC8-B6E1D1345B06}"/>
    <dgm:cxn modelId="{6717399A-040B-654E-9446-9C6A568D37AD}" type="presOf" srcId="{2A71299C-0EFC-4FFD-8F0F-398B7F1599E6}" destId="{72858DE1-71F6-5043-B5AF-502A1197FCDC}" srcOrd="0" destOrd="0" presId="urn:microsoft.com/office/officeart/2005/8/layout/list1"/>
    <dgm:cxn modelId="{3477FC9D-52D4-41E5-A7F7-9FF1B6AFED65}" srcId="{09AFD9EE-9919-4EDF-AC2F-CC8BE4C07AC9}" destId="{2A71299C-0EFC-4FFD-8F0F-398B7F1599E6}" srcOrd="0" destOrd="0" parTransId="{1CA6BF0F-9C3C-45C0-8DD5-8AB69833706C}" sibTransId="{BBBC126A-AB42-47C2-9A99-165F915EAE6A}"/>
    <dgm:cxn modelId="{9C1667A7-1ACF-4682-847E-A29881D524A6}" srcId="{C0496FFB-4A3A-41F3-B0D5-859D4CF99F84}" destId="{5A36DF7B-4D26-46C7-B855-20B1097B7FBF}" srcOrd="1" destOrd="0" parTransId="{9605C0BF-6975-4B11-AE7C-1A4FFA509864}" sibTransId="{D6789CE2-F2BC-4A86-98BC-749DE7892D45}"/>
    <dgm:cxn modelId="{F2A338C7-89BA-4E56-8DE3-2551B0D71621}" srcId="{5A36DF7B-4D26-46C7-B855-20B1097B7FBF}" destId="{83AD5B5C-7F74-430D-A127-5498017CD7F3}" srcOrd="1" destOrd="0" parTransId="{713D41D0-0826-4925-85D3-AEA6A2DC3259}" sibTransId="{05CD4AD4-5EDF-47F4-8361-CD737CC0BF87}"/>
    <dgm:cxn modelId="{6A9FB4D9-E92A-C244-B676-3EF075B3D462}" type="presOf" srcId="{09AFD9EE-9919-4EDF-AC2F-CC8BE4C07AC9}" destId="{B4E5EE24-FAB9-E74A-A5AD-C950F7B6BB9D}" srcOrd="0" destOrd="0" presId="urn:microsoft.com/office/officeart/2005/8/layout/list1"/>
    <dgm:cxn modelId="{5DBBB0DB-7275-4523-8A5D-C605594C94DB}" srcId="{C0496FFB-4A3A-41F3-B0D5-859D4CF99F84}" destId="{09AFD9EE-9919-4EDF-AC2F-CC8BE4C07AC9}" srcOrd="0" destOrd="0" parTransId="{B1D5167F-DE31-4C38-A727-6EE0ABF9D864}" sibTransId="{F99ABFF9-9B90-42CA-887A-7C29AB4D7CDE}"/>
    <dgm:cxn modelId="{641C4BE7-5CF7-394A-90CD-BA7AC2A851F5}" type="presOf" srcId="{5A36DF7B-4D26-46C7-B855-20B1097B7FBF}" destId="{12A737ED-9B18-A741-B727-189EE72297F5}" srcOrd="0" destOrd="0" presId="urn:microsoft.com/office/officeart/2005/8/layout/list1"/>
    <dgm:cxn modelId="{245DC5EA-B1BE-2541-AA10-43CD08B02820}" type="presOf" srcId="{87F6C171-AD03-4104-8871-6278020031F5}" destId="{72858DE1-71F6-5043-B5AF-502A1197FCDC}" srcOrd="0" destOrd="1" presId="urn:microsoft.com/office/officeart/2005/8/layout/list1"/>
    <dgm:cxn modelId="{114700B6-DE1A-E741-AE82-E56359147ED5}" type="presParOf" srcId="{CA74C164-6602-704C-873C-8E4C0A4DCEB7}" destId="{D447C115-B52D-9945-9BE1-D7C16406FE4D}" srcOrd="0" destOrd="0" presId="urn:microsoft.com/office/officeart/2005/8/layout/list1"/>
    <dgm:cxn modelId="{C3219373-DB38-1A40-AF2F-70FC4BA6B4CD}" type="presParOf" srcId="{D447C115-B52D-9945-9BE1-D7C16406FE4D}" destId="{B4E5EE24-FAB9-E74A-A5AD-C950F7B6BB9D}" srcOrd="0" destOrd="0" presId="urn:microsoft.com/office/officeart/2005/8/layout/list1"/>
    <dgm:cxn modelId="{A8D7BB7E-4A2E-0541-A477-968D1BD09777}" type="presParOf" srcId="{D447C115-B52D-9945-9BE1-D7C16406FE4D}" destId="{9D70B5A9-AAAB-144D-9DB3-CA1C89BCA33C}" srcOrd="1" destOrd="0" presId="urn:microsoft.com/office/officeart/2005/8/layout/list1"/>
    <dgm:cxn modelId="{66B2A821-051F-1A4D-9E63-593028D861BE}" type="presParOf" srcId="{CA74C164-6602-704C-873C-8E4C0A4DCEB7}" destId="{3843869F-FB0C-694D-8B97-0E807C6C75FA}" srcOrd="1" destOrd="0" presId="urn:microsoft.com/office/officeart/2005/8/layout/list1"/>
    <dgm:cxn modelId="{F596B27F-3602-A548-8B66-6B61F5A53CBD}" type="presParOf" srcId="{CA74C164-6602-704C-873C-8E4C0A4DCEB7}" destId="{72858DE1-71F6-5043-B5AF-502A1197FCDC}" srcOrd="2" destOrd="0" presId="urn:microsoft.com/office/officeart/2005/8/layout/list1"/>
    <dgm:cxn modelId="{159D34C6-9A38-404A-B9AB-EB7B9BEEEE91}" type="presParOf" srcId="{CA74C164-6602-704C-873C-8E4C0A4DCEB7}" destId="{A1AF556E-E466-DB46-BF33-F27BD7B051C7}" srcOrd="3" destOrd="0" presId="urn:microsoft.com/office/officeart/2005/8/layout/list1"/>
    <dgm:cxn modelId="{8FC40396-B63D-B342-8129-30653B855B5D}" type="presParOf" srcId="{CA74C164-6602-704C-873C-8E4C0A4DCEB7}" destId="{CC509ECB-C347-2A48-A821-1318498EAFD0}" srcOrd="4" destOrd="0" presId="urn:microsoft.com/office/officeart/2005/8/layout/list1"/>
    <dgm:cxn modelId="{1B197724-D38A-3445-A1E6-094E2D1302E3}" type="presParOf" srcId="{CC509ECB-C347-2A48-A821-1318498EAFD0}" destId="{12A737ED-9B18-A741-B727-189EE72297F5}" srcOrd="0" destOrd="0" presId="urn:microsoft.com/office/officeart/2005/8/layout/list1"/>
    <dgm:cxn modelId="{EF30235B-FBF7-FB4A-AF06-5F0B68DC46BB}" type="presParOf" srcId="{CC509ECB-C347-2A48-A821-1318498EAFD0}" destId="{61B396FC-0AF9-FA44-BF54-2E0248E18926}" srcOrd="1" destOrd="0" presId="urn:microsoft.com/office/officeart/2005/8/layout/list1"/>
    <dgm:cxn modelId="{379AD0A8-1FF9-E74F-83AA-076B719568D9}" type="presParOf" srcId="{CA74C164-6602-704C-873C-8E4C0A4DCEB7}" destId="{AAFB35CA-8AB8-684A-90ED-2E93507B30AA}" srcOrd="5" destOrd="0" presId="urn:microsoft.com/office/officeart/2005/8/layout/list1"/>
    <dgm:cxn modelId="{8F936139-5911-1044-8C9D-461AC518C76B}" type="presParOf" srcId="{CA74C164-6602-704C-873C-8E4C0A4DCEB7}" destId="{B66FA8A1-1454-CF4F-A5C1-E2D84A0CB273}"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858DE1-71F6-5043-B5AF-502A1197FCDC}">
      <dsp:nvSpPr>
        <dsp:cNvPr id="0" name=""/>
        <dsp:cNvSpPr/>
      </dsp:nvSpPr>
      <dsp:spPr>
        <a:xfrm>
          <a:off x="0" y="456120"/>
          <a:ext cx="6506304" cy="2797200"/>
        </a:xfrm>
        <a:prstGeom prst="rect">
          <a:avLst/>
        </a:prstGeom>
        <a:solidFill>
          <a:schemeClr val="lt2">
            <a:alpha val="90000"/>
            <a:hueOff val="0"/>
            <a:satOff val="0"/>
            <a:lumOff val="0"/>
            <a:alphaOff val="0"/>
          </a:schemeClr>
        </a:solidFill>
        <a:ln w="34925" cap="flat" cmpd="sng" algn="in">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4961" tIns="499872" rIns="504961" bIns="170688" numCol="1" spcCol="1270" anchor="t" anchorCtr="0">
          <a:noAutofit/>
        </a:bodyPr>
        <a:lstStyle/>
        <a:p>
          <a:pPr marL="228600" lvl="1" indent="-228600" algn="l" defTabSz="1066800">
            <a:lnSpc>
              <a:spcPct val="90000"/>
            </a:lnSpc>
            <a:spcBef>
              <a:spcPct val="0"/>
            </a:spcBef>
            <a:spcAft>
              <a:spcPct val="15000"/>
            </a:spcAft>
            <a:buChar char="•"/>
          </a:pPr>
          <a:r>
            <a:rPr lang="en-CA" sz="2400" i="0" kern="1200" baseline="0"/>
            <a:t>Immobilization (major trauma or surgery, recent long airplane or car trips), </a:t>
          </a:r>
          <a:endParaRPr lang="en-US" sz="2400" kern="1200"/>
        </a:p>
        <a:p>
          <a:pPr marL="228600" lvl="1" indent="-228600" algn="l" defTabSz="1066800">
            <a:lnSpc>
              <a:spcPct val="90000"/>
            </a:lnSpc>
            <a:spcBef>
              <a:spcPct val="0"/>
            </a:spcBef>
            <a:spcAft>
              <a:spcPct val="15000"/>
            </a:spcAft>
            <a:buChar char="•"/>
          </a:pPr>
          <a:r>
            <a:rPr lang="en-CA" sz="2400" i="0" kern="1200" baseline="0"/>
            <a:t>Malignancy </a:t>
          </a:r>
          <a:endParaRPr lang="en-US" sz="2400" kern="1200"/>
        </a:p>
        <a:p>
          <a:pPr marL="228600" lvl="1" indent="-228600" algn="l" defTabSz="1066800">
            <a:lnSpc>
              <a:spcPct val="90000"/>
            </a:lnSpc>
            <a:spcBef>
              <a:spcPct val="0"/>
            </a:spcBef>
            <a:spcAft>
              <a:spcPct val="15000"/>
            </a:spcAft>
            <a:buChar char="•"/>
          </a:pPr>
          <a:r>
            <a:rPr lang="en-CA" sz="2400" i="0" kern="1200" baseline="0"/>
            <a:t>Estrogen-containing oral contraceptives</a:t>
          </a:r>
          <a:endParaRPr lang="en-US" sz="2400" kern="1200"/>
        </a:p>
        <a:p>
          <a:pPr marL="228600" lvl="1" indent="-228600" algn="l" defTabSz="1066800">
            <a:lnSpc>
              <a:spcPct val="90000"/>
            </a:lnSpc>
            <a:spcBef>
              <a:spcPct val="0"/>
            </a:spcBef>
            <a:spcAft>
              <a:spcPct val="15000"/>
            </a:spcAft>
            <a:buChar char="•"/>
          </a:pPr>
          <a:r>
            <a:rPr lang="en-CA" sz="2400" i="0" kern="1200" baseline="0" dirty="0"/>
            <a:t>Pregnancy, and postpartum status.</a:t>
          </a:r>
          <a:endParaRPr lang="en-US" sz="2400" kern="1200" dirty="0"/>
        </a:p>
        <a:p>
          <a:pPr marL="228600" lvl="1" indent="-228600" algn="l" defTabSz="1066800">
            <a:lnSpc>
              <a:spcPct val="90000"/>
            </a:lnSpc>
            <a:spcBef>
              <a:spcPct val="0"/>
            </a:spcBef>
            <a:spcAft>
              <a:spcPct val="15000"/>
            </a:spcAft>
            <a:buChar char="•"/>
          </a:pPr>
          <a:r>
            <a:rPr lang="en-US" sz="2400" kern="1200" dirty="0"/>
            <a:t>COPD and HF</a:t>
          </a:r>
        </a:p>
      </dsp:txBody>
      <dsp:txXfrm>
        <a:off x="0" y="456120"/>
        <a:ext cx="6506304" cy="2797200"/>
      </dsp:txXfrm>
    </dsp:sp>
    <dsp:sp modelId="{9D70B5A9-AAAB-144D-9DB3-CA1C89BCA33C}">
      <dsp:nvSpPr>
        <dsp:cNvPr id="0" name=""/>
        <dsp:cNvSpPr/>
      </dsp:nvSpPr>
      <dsp:spPr>
        <a:xfrm>
          <a:off x="325315" y="101880"/>
          <a:ext cx="4554412" cy="708480"/>
        </a:xfrm>
        <a:prstGeom prst="roundRect">
          <a:avLst/>
        </a:prstGeom>
        <a:solidFill>
          <a:schemeClr val="dk2">
            <a:hueOff val="0"/>
            <a:satOff val="0"/>
            <a:lumOff val="0"/>
            <a:alphaOff val="0"/>
          </a:schemeClr>
        </a:solidFill>
        <a:ln w="34925" cap="flat" cmpd="sng" algn="in">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2146" tIns="0" rIns="172146" bIns="0" numCol="1" spcCol="1270" anchor="ctr" anchorCtr="0">
          <a:noAutofit/>
        </a:bodyPr>
        <a:lstStyle/>
        <a:p>
          <a:pPr marL="0" lvl="0" indent="0" algn="l" defTabSz="1066800">
            <a:lnSpc>
              <a:spcPct val="90000"/>
            </a:lnSpc>
            <a:spcBef>
              <a:spcPct val="0"/>
            </a:spcBef>
            <a:spcAft>
              <a:spcPct val="35000"/>
            </a:spcAft>
            <a:buNone/>
          </a:pPr>
          <a:r>
            <a:rPr lang="en-US" sz="2400" kern="1200" baseline="0"/>
            <a:t>Modifiable</a:t>
          </a:r>
          <a:endParaRPr lang="en-US" sz="2400" kern="1200"/>
        </a:p>
      </dsp:txBody>
      <dsp:txXfrm>
        <a:off x="359900" y="136465"/>
        <a:ext cx="4485242" cy="639310"/>
      </dsp:txXfrm>
    </dsp:sp>
    <dsp:sp modelId="{B66FA8A1-1454-CF4F-A5C1-E2D84A0CB273}">
      <dsp:nvSpPr>
        <dsp:cNvPr id="0" name=""/>
        <dsp:cNvSpPr/>
      </dsp:nvSpPr>
      <dsp:spPr>
        <a:xfrm>
          <a:off x="0" y="3737160"/>
          <a:ext cx="6506304" cy="1738799"/>
        </a:xfrm>
        <a:prstGeom prst="rect">
          <a:avLst/>
        </a:prstGeom>
        <a:solidFill>
          <a:schemeClr val="lt2">
            <a:alpha val="90000"/>
            <a:hueOff val="0"/>
            <a:satOff val="0"/>
            <a:lumOff val="0"/>
            <a:alphaOff val="0"/>
          </a:schemeClr>
        </a:solidFill>
        <a:ln w="34925" cap="flat" cmpd="sng" algn="in">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4961" tIns="499872" rIns="504961" bIns="170688" numCol="1" spcCol="1270" anchor="t" anchorCtr="0">
          <a:noAutofit/>
        </a:bodyPr>
        <a:lstStyle/>
        <a:p>
          <a:pPr marL="228600" lvl="1" indent="-228600" algn="l" defTabSz="1066800">
            <a:lnSpc>
              <a:spcPct val="90000"/>
            </a:lnSpc>
            <a:spcBef>
              <a:spcPct val="0"/>
            </a:spcBef>
            <a:spcAft>
              <a:spcPct val="15000"/>
            </a:spcAft>
            <a:buChar char="•"/>
          </a:pPr>
          <a:r>
            <a:rPr lang="en-CA" sz="2400" i="0" kern="1200" baseline="0"/>
            <a:t>Older age</a:t>
          </a:r>
          <a:endParaRPr lang="en-US" sz="2400" kern="1200"/>
        </a:p>
        <a:p>
          <a:pPr marL="228600" lvl="1" indent="-228600" algn="l" defTabSz="1066800">
            <a:lnSpc>
              <a:spcPct val="90000"/>
            </a:lnSpc>
            <a:spcBef>
              <a:spcPct val="0"/>
            </a:spcBef>
            <a:spcAft>
              <a:spcPct val="15000"/>
            </a:spcAft>
            <a:buChar char="•"/>
          </a:pPr>
          <a:r>
            <a:rPr lang="en-CA" sz="2400" i="0" kern="1200" baseline="0"/>
            <a:t>Thrombophilias</a:t>
          </a:r>
          <a:endParaRPr lang="en-US" sz="2400" kern="1200"/>
        </a:p>
        <a:p>
          <a:pPr marL="228600" lvl="1" indent="-228600" algn="l" defTabSz="1066800">
            <a:lnSpc>
              <a:spcPct val="90000"/>
            </a:lnSpc>
            <a:spcBef>
              <a:spcPct val="0"/>
            </a:spcBef>
            <a:spcAft>
              <a:spcPct val="15000"/>
            </a:spcAft>
            <a:buChar char="•"/>
          </a:pPr>
          <a:r>
            <a:rPr lang="en-CA" sz="2400" i="0" kern="1200" baseline="0"/>
            <a:t>Familial history of VTE</a:t>
          </a:r>
          <a:endParaRPr lang="en-US" sz="2400" kern="1200"/>
        </a:p>
      </dsp:txBody>
      <dsp:txXfrm>
        <a:off x="0" y="3737160"/>
        <a:ext cx="6506304" cy="1738799"/>
      </dsp:txXfrm>
    </dsp:sp>
    <dsp:sp modelId="{61B396FC-0AF9-FA44-BF54-2E0248E18926}">
      <dsp:nvSpPr>
        <dsp:cNvPr id="0" name=""/>
        <dsp:cNvSpPr/>
      </dsp:nvSpPr>
      <dsp:spPr>
        <a:xfrm>
          <a:off x="325315" y="3382920"/>
          <a:ext cx="4554412" cy="708480"/>
        </a:xfrm>
        <a:prstGeom prst="roundRect">
          <a:avLst/>
        </a:prstGeom>
        <a:solidFill>
          <a:schemeClr val="dk2">
            <a:hueOff val="0"/>
            <a:satOff val="0"/>
            <a:lumOff val="0"/>
            <a:alphaOff val="0"/>
          </a:schemeClr>
        </a:solidFill>
        <a:ln w="34925" cap="flat" cmpd="sng" algn="in">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2146" tIns="0" rIns="172146" bIns="0" numCol="1" spcCol="1270" anchor="ctr" anchorCtr="0">
          <a:noAutofit/>
        </a:bodyPr>
        <a:lstStyle/>
        <a:p>
          <a:pPr marL="0" lvl="0" indent="0" algn="l" defTabSz="1066800">
            <a:lnSpc>
              <a:spcPct val="90000"/>
            </a:lnSpc>
            <a:spcBef>
              <a:spcPct val="0"/>
            </a:spcBef>
            <a:spcAft>
              <a:spcPct val="35000"/>
            </a:spcAft>
            <a:buNone/>
          </a:pPr>
          <a:r>
            <a:rPr lang="en-CA" sz="2400" kern="1200" baseline="0" dirty="0"/>
            <a:t>Non-Modifiable</a:t>
          </a:r>
          <a:endParaRPr lang="en-US" sz="2400" kern="1200" dirty="0"/>
        </a:p>
      </dsp:txBody>
      <dsp:txXfrm>
        <a:off x="359900" y="3417505"/>
        <a:ext cx="4485242" cy="63931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4A0D9D-671B-6D4D-8A8A-365EF78EEDDE}" type="datetimeFigureOut">
              <a:rPr lang="en-US" smtClean="0"/>
              <a:t>1/12/26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B47CE2-BB6B-6A46-8ACD-3DCFBE4B2110}" type="slidenum">
              <a:rPr lang="en-US" smtClean="0"/>
              <a:t>‹#›</a:t>
            </a:fld>
            <a:endParaRPr lang="en-US"/>
          </a:p>
        </p:txBody>
      </p:sp>
    </p:spTree>
    <p:extLst>
      <p:ext uri="{BB962C8B-B14F-4D97-AF65-F5344CB8AC3E}">
        <p14:creationId xmlns:p14="http://schemas.microsoft.com/office/powerpoint/2010/main" val="750277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the true incidence of death is probably closer to 5% for undiagnosed PE if we factor out the comorbidities like malignancy that these patients have</a:t>
            </a:r>
          </a:p>
          <a:p>
            <a:endParaRPr lang="en-US" dirty="0"/>
          </a:p>
          <a:p>
            <a:r>
              <a:rPr lang="en-CA" sz="1200" b="0" i="0" u="none" strike="noStrike" kern="1200" dirty="0">
                <a:solidFill>
                  <a:schemeClr val="tx1"/>
                </a:solidFill>
                <a:effectLst/>
                <a:latin typeface="+mn-lt"/>
                <a:ea typeface="+mn-ea"/>
                <a:cs typeface="+mn-cs"/>
              </a:rPr>
              <a:t> health-related quality of life for patients with a history of pulmonary embolism is diminished as compared with that of matched controls</a:t>
            </a:r>
            <a:endParaRPr lang="en-US" dirty="0"/>
          </a:p>
        </p:txBody>
      </p:sp>
      <p:sp>
        <p:nvSpPr>
          <p:cNvPr id="4" name="Slide Number Placeholder 3"/>
          <p:cNvSpPr>
            <a:spLocks noGrp="1"/>
          </p:cNvSpPr>
          <p:nvPr>
            <p:ph type="sldNum" sz="quarter" idx="5"/>
          </p:nvPr>
        </p:nvSpPr>
        <p:spPr/>
        <p:txBody>
          <a:bodyPr/>
          <a:lstStyle/>
          <a:p>
            <a:fld id="{46B47CE2-BB6B-6A46-8ACD-3DCFBE4B2110}" type="slidenum">
              <a:rPr lang="en-US" smtClean="0"/>
              <a:t>6</a:t>
            </a:fld>
            <a:endParaRPr lang="en-US"/>
          </a:p>
        </p:txBody>
      </p:sp>
    </p:spTree>
    <p:extLst>
      <p:ext uri="{BB962C8B-B14F-4D97-AF65-F5344CB8AC3E}">
        <p14:creationId xmlns:p14="http://schemas.microsoft.com/office/powerpoint/2010/main" val="4212752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Echo NPV only 50%, normal does not mean no PE!!!</a:t>
            </a:r>
          </a:p>
        </p:txBody>
      </p:sp>
      <p:sp>
        <p:nvSpPr>
          <p:cNvPr id="4" name="Slide Number Placeholder 3"/>
          <p:cNvSpPr>
            <a:spLocks noGrp="1"/>
          </p:cNvSpPr>
          <p:nvPr>
            <p:ph type="sldNum" sz="quarter" idx="5"/>
          </p:nvPr>
        </p:nvSpPr>
        <p:spPr/>
        <p:txBody>
          <a:bodyPr/>
          <a:lstStyle/>
          <a:p>
            <a:fld id="{46B47CE2-BB6B-6A46-8ACD-3DCFBE4B2110}" type="slidenum">
              <a:rPr lang="en-US" smtClean="0"/>
              <a:t>15</a:t>
            </a:fld>
            <a:endParaRPr lang="en-US"/>
          </a:p>
        </p:txBody>
      </p:sp>
    </p:spTree>
    <p:extLst>
      <p:ext uri="{BB962C8B-B14F-4D97-AF65-F5344CB8AC3E}">
        <p14:creationId xmlns:p14="http://schemas.microsoft.com/office/powerpoint/2010/main" val="3994805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Admit because 1 in 20 may develop shock</a:t>
            </a:r>
          </a:p>
          <a:p>
            <a:r>
              <a:rPr lang="en-US" dirty="0"/>
              <a:t>PEITHO Trial, 1005 patients, TNK + hep vs Hep, 3% reduction in death vs. 5% increase in major extra cranial bleeding, no sig difference in death at days 7 and 30 </a:t>
            </a:r>
          </a:p>
        </p:txBody>
      </p:sp>
      <p:sp>
        <p:nvSpPr>
          <p:cNvPr id="4" name="Slide Number Placeholder 3"/>
          <p:cNvSpPr>
            <a:spLocks noGrp="1"/>
          </p:cNvSpPr>
          <p:nvPr>
            <p:ph type="sldNum" sz="quarter" idx="5"/>
          </p:nvPr>
        </p:nvSpPr>
        <p:spPr/>
        <p:txBody>
          <a:bodyPr/>
          <a:lstStyle/>
          <a:p>
            <a:fld id="{46B47CE2-BB6B-6A46-8ACD-3DCFBE4B2110}" type="slidenum">
              <a:rPr lang="en-US" smtClean="0"/>
              <a:t>19</a:t>
            </a:fld>
            <a:endParaRPr lang="en-US"/>
          </a:p>
        </p:txBody>
      </p:sp>
    </p:spTree>
    <p:extLst>
      <p:ext uri="{BB962C8B-B14F-4D97-AF65-F5344CB8AC3E}">
        <p14:creationId xmlns:p14="http://schemas.microsoft.com/office/powerpoint/2010/main" val="2979522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1/12/26</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1/12/26</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1/12/26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1/12/26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1/12/26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1/12/26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1/12/26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1/12/26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1/12/26</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DAF43-232E-F882-2E74-9DA039540A1C}"/>
              </a:ext>
            </a:extLst>
          </p:cNvPr>
          <p:cNvSpPr>
            <a:spLocks noGrp="1"/>
          </p:cNvSpPr>
          <p:nvPr>
            <p:ph type="ctrTitle"/>
          </p:nvPr>
        </p:nvSpPr>
        <p:spPr/>
        <p:txBody>
          <a:bodyPr/>
          <a:lstStyle/>
          <a:p>
            <a:r>
              <a:rPr lang="en-US" dirty="0"/>
              <a:t>VGH CTU HIGH YIELD SERIES: PE</a:t>
            </a:r>
          </a:p>
        </p:txBody>
      </p:sp>
      <p:sp>
        <p:nvSpPr>
          <p:cNvPr id="3" name="Subtitle 2">
            <a:extLst>
              <a:ext uri="{FF2B5EF4-FFF2-40B4-BE49-F238E27FC236}">
                <a16:creationId xmlns:a16="http://schemas.microsoft.com/office/drawing/2014/main" id="{55D463EE-3E93-73DC-620A-C2ED51548525}"/>
              </a:ext>
            </a:extLst>
          </p:cNvPr>
          <p:cNvSpPr>
            <a:spLocks noGrp="1"/>
          </p:cNvSpPr>
          <p:nvPr>
            <p:ph type="subTitle" idx="1"/>
          </p:nvPr>
        </p:nvSpPr>
        <p:spPr/>
        <p:txBody>
          <a:bodyPr/>
          <a:lstStyle/>
          <a:p>
            <a:r>
              <a:rPr lang="en-US" dirty="0"/>
              <a:t>Mo </a:t>
            </a:r>
            <a:r>
              <a:rPr lang="en-US" dirty="0" err="1"/>
              <a:t>Alfadhalah</a:t>
            </a:r>
            <a:r>
              <a:rPr lang="en-US" dirty="0"/>
              <a:t> VGH LMR</a:t>
            </a:r>
          </a:p>
        </p:txBody>
      </p:sp>
    </p:spTree>
    <p:extLst>
      <p:ext uri="{BB962C8B-B14F-4D97-AF65-F5344CB8AC3E}">
        <p14:creationId xmlns:p14="http://schemas.microsoft.com/office/powerpoint/2010/main" val="2645639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8C769-56DF-E5BB-D2D8-ABDABB88725D}"/>
              </a:ext>
            </a:extLst>
          </p:cNvPr>
          <p:cNvSpPr>
            <a:spLocks noGrp="1"/>
          </p:cNvSpPr>
          <p:nvPr>
            <p:ph type="title"/>
          </p:nvPr>
        </p:nvSpPr>
        <p:spPr/>
        <p:txBody>
          <a:bodyPr/>
          <a:lstStyle/>
          <a:p>
            <a:r>
              <a:rPr lang="en-US" dirty="0"/>
              <a:t>Case</a:t>
            </a:r>
          </a:p>
        </p:txBody>
      </p:sp>
      <p:sp>
        <p:nvSpPr>
          <p:cNvPr id="3" name="Content Placeholder 2">
            <a:extLst>
              <a:ext uri="{FF2B5EF4-FFF2-40B4-BE49-F238E27FC236}">
                <a16:creationId xmlns:a16="http://schemas.microsoft.com/office/drawing/2014/main" id="{3FDE4787-72BC-8576-0154-7F2918AB27EF}"/>
              </a:ext>
            </a:extLst>
          </p:cNvPr>
          <p:cNvSpPr>
            <a:spLocks noGrp="1"/>
          </p:cNvSpPr>
          <p:nvPr>
            <p:ph idx="1"/>
          </p:nvPr>
        </p:nvSpPr>
        <p:spPr/>
        <p:txBody>
          <a:bodyPr/>
          <a:lstStyle/>
          <a:p>
            <a:r>
              <a:rPr lang="en-US" dirty="0"/>
              <a:t>52 year old gentleman presents with a three week history of SOB. He recently completed a course of </a:t>
            </a:r>
            <a:r>
              <a:rPr lang="en-US" dirty="0" err="1"/>
              <a:t>abx</a:t>
            </a:r>
            <a:r>
              <a:rPr lang="en-US" dirty="0"/>
              <a:t> for presumed PNA and was discharged home from ED. He tells you that he woke up this morning with sharp right sided chest pain which prompted. Him to present to the emergency department.</a:t>
            </a:r>
          </a:p>
        </p:txBody>
      </p:sp>
    </p:spTree>
    <p:extLst>
      <p:ext uri="{BB962C8B-B14F-4D97-AF65-F5344CB8AC3E}">
        <p14:creationId xmlns:p14="http://schemas.microsoft.com/office/powerpoint/2010/main" val="1341723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4FA41-1995-BA06-6F05-9D3146606F2C}"/>
              </a:ext>
            </a:extLst>
          </p:cNvPr>
          <p:cNvSpPr>
            <a:spLocks noGrp="1"/>
          </p:cNvSpPr>
          <p:nvPr>
            <p:ph type="title"/>
          </p:nvPr>
        </p:nvSpPr>
        <p:spPr/>
        <p:txBody>
          <a:bodyPr/>
          <a:lstStyle/>
          <a:p>
            <a:r>
              <a:rPr lang="en-US" dirty="0"/>
              <a:t>Case continued…</a:t>
            </a:r>
          </a:p>
        </p:txBody>
      </p:sp>
      <p:sp>
        <p:nvSpPr>
          <p:cNvPr id="3" name="Content Placeholder 2">
            <a:extLst>
              <a:ext uri="{FF2B5EF4-FFF2-40B4-BE49-F238E27FC236}">
                <a16:creationId xmlns:a16="http://schemas.microsoft.com/office/drawing/2014/main" id="{774E70C1-F2B9-0D5D-E2DD-58E62E138CAA}"/>
              </a:ext>
            </a:extLst>
          </p:cNvPr>
          <p:cNvSpPr>
            <a:spLocks noGrp="1"/>
          </p:cNvSpPr>
          <p:nvPr>
            <p:ph idx="1"/>
          </p:nvPr>
        </p:nvSpPr>
        <p:spPr/>
        <p:txBody>
          <a:bodyPr/>
          <a:lstStyle/>
          <a:p>
            <a:r>
              <a:rPr lang="en-US" dirty="0"/>
              <a:t>Vitals showed HR 98 bpm and regular, BP 150/90mmHg, Afebrile, RR 20, O2 sat 95% on room air.</a:t>
            </a:r>
          </a:p>
          <a:p>
            <a:r>
              <a:rPr lang="en-US" dirty="0"/>
              <a:t>Auscultation of his chest EBAE no adventitious sounds, heart Ns1+s2 no added sounds or murmurs</a:t>
            </a:r>
          </a:p>
          <a:p>
            <a:r>
              <a:rPr lang="en-US" dirty="0"/>
              <a:t>LL showed no signs of DVT or edema</a:t>
            </a:r>
          </a:p>
          <a:p>
            <a:r>
              <a:rPr lang="en-US" dirty="0"/>
              <a:t>Labs: CBC normal, Chem 7 normal, trop negative, BNP normal, D-dimer 3,000</a:t>
            </a:r>
          </a:p>
          <a:p>
            <a:endParaRPr lang="en-US" dirty="0"/>
          </a:p>
        </p:txBody>
      </p:sp>
    </p:spTree>
    <p:extLst>
      <p:ext uri="{BB962C8B-B14F-4D97-AF65-F5344CB8AC3E}">
        <p14:creationId xmlns:p14="http://schemas.microsoft.com/office/powerpoint/2010/main" val="966316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9614B-A95B-8A98-9753-33B90FAE39B3}"/>
              </a:ext>
            </a:extLst>
          </p:cNvPr>
          <p:cNvSpPr>
            <a:spLocks noGrp="1"/>
          </p:cNvSpPr>
          <p:nvPr>
            <p:ph type="title"/>
          </p:nvPr>
        </p:nvSpPr>
        <p:spPr>
          <a:xfrm>
            <a:off x="3048000" y="3067493"/>
            <a:ext cx="9601200" cy="1485900"/>
          </a:xfrm>
        </p:spPr>
        <p:txBody>
          <a:bodyPr/>
          <a:lstStyle/>
          <a:p>
            <a:r>
              <a:rPr lang="en-US" dirty="0"/>
              <a:t>Outline Your Approach</a:t>
            </a:r>
          </a:p>
        </p:txBody>
      </p:sp>
    </p:spTree>
    <p:extLst>
      <p:ext uri="{BB962C8B-B14F-4D97-AF65-F5344CB8AC3E}">
        <p14:creationId xmlns:p14="http://schemas.microsoft.com/office/powerpoint/2010/main" val="2582396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9ABB2-7060-0A27-C69D-86B34D3080D4}"/>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6D31D5C4-155E-5227-F26D-FDC9E49F3A0C}"/>
              </a:ext>
            </a:extLst>
          </p:cNvPr>
          <p:cNvSpPr>
            <a:spLocks noGrp="1"/>
          </p:cNvSpPr>
          <p:nvPr>
            <p:ph idx="1"/>
          </p:nvPr>
        </p:nvSpPr>
        <p:spPr/>
        <p:txBody>
          <a:bodyPr/>
          <a:lstStyle/>
          <a:p>
            <a:r>
              <a:rPr lang="en-US" dirty="0"/>
              <a:t>Recognizing PE early, prompt diagnosis </a:t>
            </a:r>
          </a:p>
          <a:p>
            <a:r>
              <a:rPr lang="en-US" dirty="0"/>
              <a:t>Risk stratification of PE </a:t>
            </a:r>
          </a:p>
          <a:p>
            <a:r>
              <a:rPr lang="en-US" dirty="0"/>
              <a:t>Disposition of patients </a:t>
            </a:r>
          </a:p>
          <a:p>
            <a:r>
              <a:rPr lang="en-US" dirty="0"/>
              <a:t>Treatment of PE</a:t>
            </a:r>
          </a:p>
        </p:txBody>
      </p:sp>
    </p:spTree>
    <p:extLst>
      <p:ext uri="{BB962C8B-B14F-4D97-AF65-F5344CB8AC3E}">
        <p14:creationId xmlns:p14="http://schemas.microsoft.com/office/powerpoint/2010/main" val="3523590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3EA05-4AED-7155-79BD-63E19213EDA1}"/>
              </a:ext>
            </a:extLst>
          </p:cNvPr>
          <p:cNvSpPr>
            <a:spLocks noGrp="1"/>
          </p:cNvSpPr>
          <p:nvPr>
            <p:ph type="title"/>
          </p:nvPr>
        </p:nvSpPr>
        <p:spPr/>
        <p:txBody>
          <a:bodyPr/>
          <a:lstStyle/>
          <a:p>
            <a:r>
              <a:rPr lang="en-US" dirty="0"/>
              <a:t>Introduction to the Problem</a:t>
            </a:r>
          </a:p>
        </p:txBody>
      </p:sp>
      <p:sp>
        <p:nvSpPr>
          <p:cNvPr id="3" name="Content Placeholder 2">
            <a:extLst>
              <a:ext uri="{FF2B5EF4-FFF2-40B4-BE49-F238E27FC236}">
                <a16:creationId xmlns:a16="http://schemas.microsoft.com/office/drawing/2014/main" id="{9058F938-468E-EB78-2996-3EF466CB7D09}"/>
              </a:ext>
            </a:extLst>
          </p:cNvPr>
          <p:cNvSpPr>
            <a:spLocks noGrp="1"/>
          </p:cNvSpPr>
          <p:nvPr>
            <p:ph idx="1"/>
          </p:nvPr>
        </p:nvSpPr>
        <p:spPr/>
        <p:txBody>
          <a:bodyPr/>
          <a:lstStyle/>
          <a:p>
            <a:r>
              <a:rPr lang="en-CA" dirty="0"/>
              <a:t>The annual incidence of pulmonary embolism worldwide is approximately 1 in 1000 persons</a:t>
            </a:r>
          </a:p>
          <a:p>
            <a:r>
              <a:rPr lang="en-CA" dirty="0"/>
              <a:t>Almost 20% of patients who are treated for pulmonary embolism die within 90 days</a:t>
            </a:r>
          </a:p>
          <a:p>
            <a:r>
              <a:rPr lang="en-CA" dirty="0"/>
              <a:t>Approximately half the patients who receive a diagnosis of pulmonary embolism have functional and exercise limitations 1 year later (known as post–pulmonary-embolism syndrome)</a:t>
            </a:r>
          </a:p>
          <a:p>
            <a:r>
              <a:rPr lang="en-CA" dirty="0"/>
              <a:t>Therefore the timely diagnosis and expert management of pulmonary embolism are important</a:t>
            </a:r>
            <a:endParaRPr lang="en-US" dirty="0"/>
          </a:p>
        </p:txBody>
      </p:sp>
    </p:spTree>
    <p:extLst>
      <p:ext uri="{BB962C8B-B14F-4D97-AF65-F5344CB8AC3E}">
        <p14:creationId xmlns:p14="http://schemas.microsoft.com/office/powerpoint/2010/main" val="565624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9D9D6BF1-DFF2-4526-9D13-BF339D8C4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9" name="Freeform 6">
              <a:extLst>
                <a:ext uri="{FF2B5EF4-FFF2-40B4-BE49-F238E27FC236}">
                  <a16:creationId xmlns:a16="http://schemas.microsoft.com/office/drawing/2014/main" id="{A54D4DB6-FB18-4CAE-8905-E0053C925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US"/>
            </a:p>
          </p:txBody>
        </p:sp>
        <p:sp>
          <p:nvSpPr>
            <p:cNvPr id="20" name="Freeform 6">
              <a:extLst>
                <a:ext uri="{FF2B5EF4-FFF2-40B4-BE49-F238E27FC236}">
                  <a16:creationId xmlns:a16="http://schemas.microsoft.com/office/drawing/2014/main" id="{1DBD6488-9429-4FFA-8AE8-C4022C39B0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a:p>
          </p:txBody>
        </p:sp>
      </p:grpSp>
      <p:pic>
        <p:nvPicPr>
          <p:cNvPr id="5" name="Picture 4" descr="A person pointing at a white board&#10;&#10;AI-generated content may be incorrect.">
            <a:extLst>
              <a:ext uri="{FF2B5EF4-FFF2-40B4-BE49-F238E27FC236}">
                <a16:creationId xmlns:a16="http://schemas.microsoft.com/office/drawing/2014/main" id="{4AE2E9BE-29E5-6A78-63EF-B1978B02614B}"/>
              </a:ext>
            </a:extLst>
          </p:cNvPr>
          <p:cNvPicPr>
            <a:picLocks noChangeAspect="1"/>
          </p:cNvPicPr>
          <p:nvPr/>
        </p:nvPicPr>
        <p:blipFill>
          <a:blip r:embed="rId2"/>
          <a:srcRect b="15714"/>
          <a:stretch>
            <a:fillRect/>
          </a:stretch>
        </p:blipFill>
        <p:spPr>
          <a:xfrm>
            <a:off x="20" y="10"/>
            <a:ext cx="12191980" cy="6859300"/>
          </a:xfrm>
          <a:prstGeom prst="rect">
            <a:avLst/>
          </a:prstGeom>
        </p:spPr>
      </p:pic>
      <p:sp>
        <p:nvSpPr>
          <p:cNvPr id="21" name="Rectangle 20">
            <a:extLst>
              <a:ext uri="{FF2B5EF4-FFF2-40B4-BE49-F238E27FC236}">
                <a16:creationId xmlns:a16="http://schemas.microsoft.com/office/drawing/2014/main" id="{310B1DD0-264A-47E3-A16A-C87AFA51E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8" y="0"/>
            <a:ext cx="12192000" cy="6858000"/>
          </a:xfrm>
          <a:prstGeom prst="rect">
            <a:avLst/>
          </a:prstGeom>
          <a:gradFill flip="none" rotWithShape="1">
            <a:gsLst>
              <a:gs pos="20000">
                <a:schemeClr val="tx2">
                  <a:alpha val="70000"/>
                </a:schemeClr>
              </a:gs>
              <a:gs pos="100000">
                <a:schemeClr val="tx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6">
            <a:extLst>
              <a:ext uri="{FF2B5EF4-FFF2-40B4-BE49-F238E27FC236}">
                <a16:creationId xmlns:a16="http://schemas.microsoft.com/office/drawing/2014/main" id="{69C1BB7B-F21E-41A2-B30C-D8507B960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bg2"/>
          </a:solidFill>
          <a:ln w="0">
            <a:noFill/>
            <a:prstDash val="solid"/>
            <a:round/>
            <a:headEnd/>
            <a:tailEnd/>
          </a:ln>
        </p:spPr>
        <p:txBody>
          <a:bodyPr/>
          <a:lstStyle/>
          <a:p>
            <a:endParaRPr lang="en-US"/>
          </a:p>
        </p:txBody>
      </p:sp>
      <p:sp>
        <p:nvSpPr>
          <p:cNvPr id="18" name="Freeform 6">
            <a:extLst>
              <a:ext uri="{FF2B5EF4-FFF2-40B4-BE49-F238E27FC236}">
                <a16:creationId xmlns:a16="http://schemas.microsoft.com/office/drawing/2014/main" id="{DF6D7DDE-F8A1-4105-9729-F9EB5F81A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solidFill>
          <a:ln w="0">
            <a:noFill/>
            <a:prstDash val="solid"/>
            <a:round/>
            <a:headEnd/>
            <a:tailEnd/>
          </a:ln>
        </p:spPr>
        <p:txBody>
          <a:bodyPr/>
          <a:lstStyle/>
          <a:p>
            <a:endParaRPr lang="en-US"/>
          </a:p>
        </p:txBody>
      </p:sp>
      <p:sp>
        <p:nvSpPr>
          <p:cNvPr id="2" name="Title 1">
            <a:extLst>
              <a:ext uri="{FF2B5EF4-FFF2-40B4-BE49-F238E27FC236}">
                <a16:creationId xmlns:a16="http://schemas.microsoft.com/office/drawing/2014/main" id="{B523F0B8-2F28-F80F-3761-AB74456164D7}"/>
              </a:ext>
            </a:extLst>
          </p:cNvPr>
          <p:cNvSpPr>
            <a:spLocks noGrp="1"/>
          </p:cNvSpPr>
          <p:nvPr>
            <p:ph type="title"/>
          </p:nvPr>
        </p:nvSpPr>
        <p:spPr>
          <a:xfrm>
            <a:off x="1915128" y="1788454"/>
            <a:ext cx="8361229" cy="2098226"/>
          </a:xfrm>
        </p:spPr>
        <p:txBody>
          <a:bodyPr vert="horz" lIns="91440" tIns="45720" rIns="91440" bIns="45720" rtlCol="0" anchor="b">
            <a:normAutofit/>
          </a:bodyPr>
          <a:lstStyle/>
          <a:p>
            <a:pPr algn="ctr"/>
            <a:r>
              <a:rPr lang="en-US" sz="7200" cap="all">
                <a:solidFill>
                  <a:schemeClr val="bg2"/>
                </a:solidFill>
              </a:rPr>
              <a:t>Pathophysiology</a:t>
            </a:r>
          </a:p>
        </p:txBody>
      </p:sp>
    </p:spTree>
    <p:extLst>
      <p:ext uri="{BB962C8B-B14F-4D97-AF65-F5344CB8AC3E}">
        <p14:creationId xmlns:p14="http://schemas.microsoft.com/office/powerpoint/2010/main" val="213194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0BC9609-A8AF-411F-A9E0-C3B93C8945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69EFEF-5AC3-6144-7221-1D31199B7BC8}"/>
              </a:ext>
            </a:extLst>
          </p:cNvPr>
          <p:cNvSpPr>
            <a:spLocks noGrp="1"/>
          </p:cNvSpPr>
          <p:nvPr>
            <p:ph type="title"/>
          </p:nvPr>
        </p:nvSpPr>
        <p:spPr>
          <a:xfrm>
            <a:off x="640080" y="639704"/>
            <a:ext cx="3299579" cy="5577840"/>
          </a:xfrm>
        </p:spPr>
        <p:txBody>
          <a:bodyPr anchor="ctr">
            <a:normAutofit/>
          </a:bodyPr>
          <a:lstStyle/>
          <a:p>
            <a:pPr algn="ctr"/>
            <a:r>
              <a:rPr lang="en-US" dirty="0"/>
              <a:t>Risk Factors</a:t>
            </a:r>
            <a:endParaRPr lang="en-US"/>
          </a:p>
        </p:txBody>
      </p:sp>
      <p:graphicFrame>
        <p:nvGraphicFramePr>
          <p:cNvPr id="5" name="Content Placeholder 2">
            <a:extLst>
              <a:ext uri="{FF2B5EF4-FFF2-40B4-BE49-F238E27FC236}">
                <a16:creationId xmlns:a16="http://schemas.microsoft.com/office/drawing/2014/main" id="{5EFAB26B-B796-23A2-9DBA-FEF6E58130C5}"/>
              </a:ext>
            </a:extLst>
          </p:cNvPr>
          <p:cNvGraphicFramePr>
            <a:graphicFrameLocks noGrp="1"/>
          </p:cNvGraphicFramePr>
          <p:nvPr>
            <p:ph idx="1"/>
            <p:extLst>
              <p:ext uri="{D42A27DB-BD31-4B8C-83A1-F6EECF244321}">
                <p14:modId xmlns:p14="http://schemas.microsoft.com/office/powerpoint/2010/main" val="486299112"/>
              </p:ext>
            </p:extLst>
          </p:nvPr>
        </p:nvGraphicFramePr>
        <p:xfrm>
          <a:off x="4901472" y="639705"/>
          <a:ext cx="6506304" cy="5577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74993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35798-D0E4-8853-5B8D-67A1ED97B1AF}"/>
              </a:ext>
            </a:extLst>
          </p:cNvPr>
          <p:cNvSpPr>
            <a:spLocks noGrp="1"/>
          </p:cNvSpPr>
          <p:nvPr>
            <p:ph type="title"/>
          </p:nvPr>
        </p:nvSpPr>
        <p:spPr/>
        <p:txBody>
          <a:bodyPr/>
          <a:lstStyle/>
          <a:p>
            <a:r>
              <a:rPr lang="en-US"/>
              <a:t>Clinical Presentation</a:t>
            </a:r>
            <a:endParaRPr lang="en-US" dirty="0"/>
          </a:p>
        </p:txBody>
      </p:sp>
      <p:sp>
        <p:nvSpPr>
          <p:cNvPr id="3" name="Content Placeholder 2">
            <a:extLst>
              <a:ext uri="{FF2B5EF4-FFF2-40B4-BE49-F238E27FC236}">
                <a16:creationId xmlns:a16="http://schemas.microsoft.com/office/drawing/2014/main" id="{E422F60C-CC8A-824E-9F16-7864258DD217}"/>
              </a:ext>
            </a:extLst>
          </p:cNvPr>
          <p:cNvSpPr>
            <a:spLocks noGrp="1"/>
          </p:cNvSpPr>
          <p:nvPr>
            <p:ph idx="1"/>
          </p:nvPr>
        </p:nvSpPr>
        <p:spPr/>
        <p:txBody>
          <a:bodyPr>
            <a:normAutofit lnSpcReduction="10000"/>
          </a:bodyPr>
          <a:lstStyle/>
          <a:p>
            <a:r>
              <a:rPr lang="en-US" dirty="0"/>
              <a:t>Non-specific, identifying it can be challenging! Only 5% of those undergoing investigation for PE in the US end up actually having a PE</a:t>
            </a:r>
          </a:p>
          <a:p>
            <a:r>
              <a:rPr lang="en-US" dirty="0"/>
              <a:t>Suspect in those with pleuritic CP and/or SOB with otherwise no other obvious explanation </a:t>
            </a:r>
          </a:p>
          <a:p>
            <a:r>
              <a:rPr lang="en-CA" dirty="0"/>
              <a:t>Approximately 5% to 10% of patients presenting to the emergency department report chest pain and dyspnea as their primary symptom</a:t>
            </a:r>
          </a:p>
          <a:p>
            <a:r>
              <a:rPr lang="en-CA" dirty="0"/>
              <a:t>Tachycardia, hemoptysis, findings in LL suggestive of DVT all increase likelihood of PE</a:t>
            </a:r>
          </a:p>
          <a:p>
            <a:r>
              <a:rPr lang="en-CA" dirty="0"/>
              <a:t>Unexplained syncope not common </a:t>
            </a:r>
          </a:p>
          <a:p>
            <a:r>
              <a:rPr lang="en-CA" dirty="0"/>
              <a:t>Incidental finding on imaging</a:t>
            </a:r>
          </a:p>
          <a:p>
            <a:pPr marL="0" indent="0">
              <a:buNone/>
            </a:pPr>
            <a:endParaRPr lang="en-US" dirty="0"/>
          </a:p>
          <a:p>
            <a:endParaRPr lang="en-US" dirty="0"/>
          </a:p>
        </p:txBody>
      </p:sp>
    </p:spTree>
    <p:extLst>
      <p:ext uri="{BB962C8B-B14F-4D97-AF65-F5344CB8AC3E}">
        <p14:creationId xmlns:p14="http://schemas.microsoft.com/office/powerpoint/2010/main" val="3976880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DC180-097B-88CF-DD65-1A0129C87D57}"/>
              </a:ext>
            </a:extLst>
          </p:cNvPr>
          <p:cNvSpPr>
            <a:spLocks noGrp="1"/>
          </p:cNvSpPr>
          <p:nvPr>
            <p:ph type="title"/>
          </p:nvPr>
        </p:nvSpPr>
        <p:spPr/>
        <p:txBody>
          <a:bodyPr/>
          <a:lstStyle/>
          <a:p>
            <a:r>
              <a:rPr lang="en-US" dirty="0"/>
              <a:t>Diagnostics </a:t>
            </a:r>
          </a:p>
        </p:txBody>
      </p:sp>
      <p:sp>
        <p:nvSpPr>
          <p:cNvPr id="3" name="Content Placeholder 2">
            <a:extLst>
              <a:ext uri="{FF2B5EF4-FFF2-40B4-BE49-F238E27FC236}">
                <a16:creationId xmlns:a16="http://schemas.microsoft.com/office/drawing/2014/main" id="{112CE2A4-5561-79CA-6109-AA0990065454}"/>
              </a:ext>
            </a:extLst>
          </p:cNvPr>
          <p:cNvSpPr>
            <a:spLocks noGrp="1"/>
          </p:cNvSpPr>
          <p:nvPr>
            <p:ph idx="1"/>
          </p:nvPr>
        </p:nvSpPr>
        <p:spPr/>
        <p:txBody>
          <a:bodyPr/>
          <a:lstStyle/>
          <a:p>
            <a:r>
              <a:rPr lang="en-US" dirty="0"/>
              <a:t>Standard diagnostic strategies for PE consist of of 3 main steps:</a:t>
            </a:r>
          </a:p>
          <a:p>
            <a:pPr marL="987552" lvl="1" indent="-457200">
              <a:buFont typeface="+mj-lt"/>
              <a:buAutoNum type="arabicPeriod"/>
            </a:pPr>
            <a:r>
              <a:rPr lang="en-US" dirty="0"/>
              <a:t>Evaluating clinical probability </a:t>
            </a:r>
          </a:p>
          <a:p>
            <a:pPr marL="987552" lvl="1" indent="-457200">
              <a:buFont typeface="+mj-lt"/>
              <a:buAutoNum type="arabicPeriod"/>
            </a:pPr>
            <a:r>
              <a:rPr lang="en-US" dirty="0"/>
              <a:t>D-dimer testing when indicated</a:t>
            </a:r>
          </a:p>
          <a:p>
            <a:pPr marL="987552" lvl="1" indent="-457200">
              <a:buFont typeface="+mj-lt"/>
              <a:buAutoNum type="arabicPeriod"/>
            </a:pPr>
            <a:r>
              <a:rPr lang="en-US" dirty="0"/>
              <a:t>Chest imaging </a:t>
            </a:r>
          </a:p>
        </p:txBody>
      </p:sp>
    </p:spTree>
    <p:extLst>
      <p:ext uri="{BB962C8B-B14F-4D97-AF65-F5344CB8AC3E}">
        <p14:creationId xmlns:p14="http://schemas.microsoft.com/office/powerpoint/2010/main" val="1075720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95B4F-9C87-F668-DCFD-983E2D7D2B22}"/>
              </a:ext>
            </a:extLst>
          </p:cNvPr>
          <p:cNvSpPr>
            <a:spLocks noGrp="1"/>
          </p:cNvSpPr>
          <p:nvPr>
            <p:ph type="title"/>
          </p:nvPr>
        </p:nvSpPr>
        <p:spPr/>
        <p:txBody>
          <a:bodyPr/>
          <a:lstStyle/>
          <a:p>
            <a:r>
              <a:rPr lang="en-US" dirty="0"/>
              <a:t>Evaluating Clinical Probability</a:t>
            </a:r>
          </a:p>
        </p:txBody>
      </p:sp>
      <p:sp>
        <p:nvSpPr>
          <p:cNvPr id="3" name="Content Placeholder 2">
            <a:extLst>
              <a:ext uri="{FF2B5EF4-FFF2-40B4-BE49-F238E27FC236}">
                <a16:creationId xmlns:a16="http://schemas.microsoft.com/office/drawing/2014/main" id="{CB481570-ECED-1319-0B60-EAD5EBCBC473}"/>
              </a:ext>
            </a:extLst>
          </p:cNvPr>
          <p:cNvSpPr>
            <a:spLocks noGrp="1"/>
          </p:cNvSpPr>
          <p:nvPr>
            <p:ph idx="1"/>
          </p:nvPr>
        </p:nvSpPr>
        <p:spPr/>
        <p:txBody>
          <a:bodyPr>
            <a:normAutofit fontScale="92500" lnSpcReduction="20000"/>
          </a:bodyPr>
          <a:lstStyle/>
          <a:p>
            <a:r>
              <a:rPr lang="en-US" dirty="0"/>
              <a:t>Is it low, moderate or high?</a:t>
            </a:r>
          </a:p>
          <a:p>
            <a:pPr lvl="1"/>
            <a:r>
              <a:rPr lang="en-CA" i="0" dirty="0"/>
              <a:t>Low probability &lt;15%</a:t>
            </a:r>
          </a:p>
          <a:p>
            <a:pPr lvl="1"/>
            <a:r>
              <a:rPr lang="en-CA" i="0" dirty="0"/>
              <a:t>Intermediate 15-40%</a:t>
            </a:r>
          </a:p>
          <a:p>
            <a:pPr lvl="1"/>
            <a:r>
              <a:rPr lang="en-CA" i="0" dirty="0"/>
              <a:t>High &gt;40%</a:t>
            </a:r>
          </a:p>
          <a:p>
            <a:r>
              <a:rPr lang="en-CA" dirty="0"/>
              <a:t>Two validated scores for estimating probability: Wells and the Revised Geneva Score, you can also use the PERC score</a:t>
            </a:r>
          </a:p>
          <a:p>
            <a:r>
              <a:rPr lang="en-CA" dirty="0"/>
              <a:t>In low or intermediate clinical probability:  D-dimer&lt;500 ng/mL (adjust for age) is associated with a post-test probability of PE that is less than 1.85%, therefore, PE can be excluded without chest imaging.</a:t>
            </a:r>
          </a:p>
          <a:p>
            <a:pPr lvl="1"/>
            <a:r>
              <a:rPr lang="en-CA" dirty="0"/>
              <a:t>If your pretest probability is high, do not order a D-dimer, it will skew the negative predictive value</a:t>
            </a:r>
            <a:r>
              <a:rPr lang="en-CA" dirty="0">
                <a:sym typeface="Wingdings" pitchFamily="2" charset="2"/>
              </a:rPr>
              <a:t></a:t>
            </a:r>
            <a:r>
              <a:rPr lang="en-CA" dirty="0"/>
              <a:t> proceed</a:t>
            </a:r>
            <a:r>
              <a:rPr lang="en-CA" dirty="0">
                <a:sym typeface="Wingdings" pitchFamily="2" charset="2"/>
              </a:rPr>
              <a:t> to imaging!</a:t>
            </a:r>
            <a:endParaRPr lang="en-CA" dirty="0"/>
          </a:p>
          <a:p>
            <a:pPr marL="0" indent="0">
              <a:buNone/>
            </a:pPr>
            <a:r>
              <a:rPr lang="en-CA" i="0" dirty="0"/>
              <a:t>	</a:t>
            </a:r>
          </a:p>
          <a:p>
            <a:endParaRPr lang="en-US" i="0" dirty="0"/>
          </a:p>
        </p:txBody>
      </p:sp>
    </p:spTree>
    <p:extLst>
      <p:ext uri="{BB962C8B-B14F-4D97-AF65-F5344CB8AC3E}">
        <p14:creationId xmlns:p14="http://schemas.microsoft.com/office/powerpoint/2010/main" val="1196646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A6EC888-B85F-410F-B430-06583E94B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7A9832FF-2FB7-4330-B055-6ABDD80C0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6321" y="321731"/>
            <a:ext cx="10833946" cy="613165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creenshot of a medical report&#10;&#10;AI-generated content may be incorrect.">
            <a:extLst>
              <a:ext uri="{FF2B5EF4-FFF2-40B4-BE49-F238E27FC236}">
                <a16:creationId xmlns:a16="http://schemas.microsoft.com/office/drawing/2014/main" id="{95290AA6-FF24-2590-23E5-8F79170603D9}"/>
              </a:ext>
            </a:extLst>
          </p:cNvPr>
          <p:cNvPicPr>
            <a:picLocks noChangeAspect="1"/>
          </p:cNvPicPr>
          <p:nvPr/>
        </p:nvPicPr>
        <p:blipFill>
          <a:blip r:embed="rId2"/>
          <a:stretch>
            <a:fillRect/>
          </a:stretch>
        </p:blipFill>
        <p:spPr>
          <a:xfrm>
            <a:off x="1679787" y="988871"/>
            <a:ext cx="9547011" cy="4797373"/>
          </a:xfrm>
          <a:prstGeom prst="rect">
            <a:avLst/>
          </a:prstGeom>
        </p:spPr>
      </p:pic>
    </p:spTree>
    <p:extLst>
      <p:ext uri="{BB962C8B-B14F-4D97-AF65-F5344CB8AC3E}">
        <p14:creationId xmlns:p14="http://schemas.microsoft.com/office/powerpoint/2010/main" val="2933873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A6EC888-B85F-410F-B430-06583E94B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7A9832FF-2FB7-4330-B055-6ABDD80C0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6321" y="321731"/>
            <a:ext cx="10833946" cy="613165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diagram of a clinical drug testing&#10;&#10;AI-generated content may be incorrect.">
            <a:extLst>
              <a:ext uri="{FF2B5EF4-FFF2-40B4-BE49-F238E27FC236}">
                <a16:creationId xmlns:a16="http://schemas.microsoft.com/office/drawing/2014/main" id="{17DE127A-B641-9CEB-FCF1-93022710E875}"/>
              </a:ext>
            </a:extLst>
          </p:cNvPr>
          <p:cNvPicPr>
            <a:picLocks noChangeAspect="1"/>
          </p:cNvPicPr>
          <p:nvPr/>
        </p:nvPicPr>
        <p:blipFill>
          <a:blip r:embed="rId2"/>
          <a:stretch>
            <a:fillRect/>
          </a:stretch>
        </p:blipFill>
        <p:spPr>
          <a:xfrm>
            <a:off x="2165929" y="965197"/>
            <a:ext cx="8574727" cy="4844721"/>
          </a:xfrm>
          <a:prstGeom prst="rect">
            <a:avLst/>
          </a:prstGeom>
        </p:spPr>
      </p:pic>
    </p:spTree>
    <p:extLst>
      <p:ext uri="{BB962C8B-B14F-4D97-AF65-F5344CB8AC3E}">
        <p14:creationId xmlns:p14="http://schemas.microsoft.com/office/powerpoint/2010/main" val="35290446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FB24D-6A7B-4687-0230-D557EC2124A0}"/>
              </a:ext>
            </a:extLst>
          </p:cNvPr>
          <p:cNvSpPr>
            <a:spLocks noGrp="1"/>
          </p:cNvSpPr>
          <p:nvPr>
            <p:ph type="title"/>
          </p:nvPr>
        </p:nvSpPr>
        <p:spPr/>
        <p:txBody>
          <a:bodyPr/>
          <a:lstStyle/>
          <a:p>
            <a:r>
              <a:rPr lang="en-US" dirty="0"/>
              <a:t>Diagnostics Continued</a:t>
            </a:r>
          </a:p>
        </p:txBody>
      </p:sp>
      <p:sp>
        <p:nvSpPr>
          <p:cNvPr id="3" name="Content Placeholder 2">
            <a:extLst>
              <a:ext uri="{FF2B5EF4-FFF2-40B4-BE49-F238E27FC236}">
                <a16:creationId xmlns:a16="http://schemas.microsoft.com/office/drawing/2014/main" id="{CD3AFF06-3F01-48BB-F819-B093881B550D}"/>
              </a:ext>
            </a:extLst>
          </p:cNvPr>
          <p:cNvSpPr>
            <a:spLocks noGrp="1"/>
          </p:cNvSpPr>
          <p:nvPr>
            <p:ph idx="1"/>
          </p:nvPr>
        </p:nvSpPr>
        <p:spPr>
          <a:xfrm>
            <a:off x="1371600" y="1416205"/>
            <a:ext cx="9601200" cy="5040351"/>
          </a:xfrm>
        </p:spPr>
        <p:txBody>
          <a:bodyPr>
            <a:normAutofit fontScale="85000" lnSpcReduction="10000"/>
          </a:bodyPr>
          <a:lstStyle/>
          <a:p>
            <a:r>
              <a:rPr lang="en-US" dirty="0"/>
              <a:t>Labs: Basic labs, don’t forget troponin and NT-Pro BNP</a:t>
            </a:r>
          </a:p>
          <a:p>
            <a:r>
              <a:rPr lang="en-US" dirty="0"/>
              <a:t>ECG and CXR</a:t>
            </a:r>
            <a:endParaRPr lang="en-US" i="1" dirty="0"/>
          </a:p>
          <a:p>
            <a:pPr lvl="1"/>
            <a:r>
              <a:rPr lang="en-US" dirty="0"/>
              <a:t>Sinus tachycardia is the most common finding (50%), right ventricular strain pattern may find </a:t>
            </a:r>
            <a:r>
              <a:rPr lang="en-US" dirty="0" err="1"/>
              <a:t>Afib</a:t>
            </a:r>
            <a:r>
              <a:rPr lang="en-US" dirty="0"/>
              <a:t>/Aflutter (provoked), S1Q3T3 not common!</a:t>
            </a:r>
          </a:p>
          <a:p>
            <a:r>
              <a:rPr lang="en-US" dirty="0"/>
              <a:t>The imaging modality of choice is a CTPE/</a:t>
            </a:r>
            <a:r>
              <a:rPr lang="en-US" dirty="0" err="1"/>
              <a:t>PA</a:t>
            </a:r>
            <a:r>
              <a:rPr lang="en-US" dirty="0" err="1">
                <a:sym typeface="Wingdings" pitchFamily="2" charset="2"/>
              </a:rPr>
              <a:t>gives</a:t>
            </a:r>
            <a:r>
              <a:rPr lang="en-US" dirty="0">
                <a:sym typeface="Wingdings" pitchFamily="2" charset="2"/>
              </a:rPr>
              <a:t> you other alternative diagnosis, 94% sensitive</a:t>
            </a:r>
          </a:p>
          <a:p>
            <a:r>
              <a:rPr lang="en-US" dirty="0">
                <a:sym typeface="Wingdings" pitchFamily="2" charset="2"/>
              </a:rPr>
              <a:t>Bedside echo, especially in those with hemodynamic instability (defined as SBP&lt;90mmHg &gt;15 min with end organ hypoperfusion), non specific findings</a:t>
            </a:r>
          </a:p>
          <a:p>
            <a:pPr lvl="1"/>
            <a:r>
              <a:rPr lang="en-CA" i="0" dirty="0"/>
              <a:t>RV dilation (RV/LV ratio &gt;1)</a:t>
            </a:r>
          </a:p>
          <a:p>
            <a:pPr lvl="1"/>
            <a:r>
              <a:rPr lang="en-CA" i="0" dirty="0"/>
              <a:t> flattened septum</a:t>
            </a:r>
          </a:p>
          <a:p>
            <a:pPr lvl="1"/>
            <a:r>
              <a:rPr lang="en-CA" i="0" dirty="0"/>
              <a:t>McConnell's sign (mid-RV akinesis, apical hyperkinesis)</a:t>
            </a:r>
          </a:p>
          <a:p>
            <a:pPr lvl="1"/>
            <a:r>
              <a:rPr lang="en-CA" i="0" dirty="0"/>
              <a:t>reduced TAPSE</a:t>
            </a:r>
          </a:p>
          <a:p>
            <a:pPr lvl="1"/>
            <a:r>
              <a:rPr lang="en-CA" i="0" dirty="0"/>
              <a:t>dilated IVC that is non collapsable</a:t>
            </a:r>
          </a:p>
          <a:p>
            <a:pPr lvl="1"/>
            <a:r>
              <a:rPr lang="en-CA" i="0" dirty="0"/>
              <a:t>potential visible thrombus in RV/PA.</a:t>
            </a:r>
          </a:p>
          <a:p>
            <a:r>
              <a:rPr lang="en-CA" dirty="0"/>
              <a:t>V/Q scan: Not as readily available as CTPE/PA, sensitivity lower (56-98%), cannot give alternate diagnoses </a:t>
            </a:r>
          </a:p>
          <a:p>
            <a:r>
              <a:rPr lang="en-CA" i="0" dirty="0"/>
              <a:t>Don’t forget B/L LL U/S</a:t>
            </a:r>
            <a:endParaRPr lang="en-US" i="0" dirty="0"/>
          </a:p>
        </p:txBody>
      </p:sp>
    </p:spTree>
    <p:extLst>
      <p:ext uri="{BB962C8B-B14F-4D97-AF65-F5344CB8AC3E}">
        <p14:creationId xmlns:p14="http://schemas.microsoft.com/office/powerpoint/2010/main" val="3569778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449BC34D-9C23-4D6D-8213-1F471AF85B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21" name="Freeform 6">
              <a:extLst>
                <a:ext uri="{FF2B5EF4-FFF2-40B4-BE49-F238E27FC236}">
                  <a16:creationId xmlns:a16="http://schemas.microsoft.com/office/drawing/2014/main" id="{FA0F5D6C-5025-4D7E-82DD-C2C6FDA1E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US"/>
            </a:p>
          </p:txBody>
        </p:sp>
        <p:sp>
          <p:nvSpPr>
            <p:cNvPr id="22" name="Freeform 6">
              <a:extLst>
                <a:ext uri="{FF2B5EF4-FFF2-40B4-BE49-F238E27FC236}">
                  <a16:creationId xmlns:a16="http://schemas.microsoft.com/office/drawing/2014/main" id="{E2AF2C17-4AB4-4402-B84B-129EF95D1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a:p>
          </p:txBody>
        </p:sp>
      </p:grpSp>
      <p:sp useBgFill="1">
        <p:nvSpPr>
          <p:cNvPr id="23" name="Rectangle 22">
            <a:extLst>
              <a:ext uri="{FF2B5EF4-FFF2-40B4-BE49-F238E27FC236}">
                <a16:creationId xmlns:a16="http://schemas.microsoft.com/office/drawing/2014/main" id="{1E954AF0-B5CC-4A16-ACDA-675B5694F2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up of an ultrasound&#10;&#10;AI-generated content may be incorrect.">
            <a:extLst>
              <a:ext uri="{FF2B5EF4-FFF2-40B4-BE49-F238E27FC236}">
                <a16:creationId xmlns:a16="http://schemas.microsoft.com/office/drawing/2014/main" id="{4CC68F2D-E016-E791-BC17-7570F22A67B9}"/>
              </a:ext>
            </a:extLst>
          </p:cNvPr>
          <p:cNvPicPr>
            <a:picLocks noChangeAspect="1"/>
          </p:cNvPicPr>
          <p:nvPr/>
        </p:nvPicPr>
        <p:blipFill>
          <a:blip r:embed="rId3"/>
          <a:stretch>
            <a:fillRect/>
          </a:stretch>
        </p:blipFill>
        <p:spPr>
          <a:xfrm>
            <a:off x="634275" y="841357"/>
            <a:ext cx="6900380" cy="5175285"/>
          </a:xfrm>
          <a:prstGeom prst="rect">
            <a:avLst/>
          </a:prstGeom>
        </p:spPr>
      </p:pic>
      <p:sp>
        <p:nvSpPr>
          <p:cNvPr id="24" name="Freeform 6">
            <a:extLst>
              <a:ext uri="{FF2B5EF4-FFF2-40B4-BE49-F238E27FC236}">
                <a16:creationId xmlns:a16="http://schemas.microsoft.com/office/drawing/2014/main" id="{325322DD-3792-4947-A96A-1B6D9D786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a:p>
        </p:txBody>
      </p:sp>
      <p:sp>
        <p:nvSpPr>
          <p:cNvPr id="2" name="Title 1">
            <a:extLst>
              <a:ext uri="{FF2B5EF4-FFF2-40B4-BE49-F238E27FC236}">
                <a16:creationId xmlns:a16="http://schemas.microsoft.com/office/drawing/2014/main" id="{707CD3C6-3A97-065E-A5AF-31B683C401F4}"/>
              </a:ext>
            </a:extLst>
          </p:cNvPr>
          <p:cNvSpPr>
            <a:spLocks noGrp="1"/>
          </p:cNvSpPr>
          <p:nvPr>
            <p:ph type="title"/>
          </p:nvPr>
        </p:nvSpPr>
        <p:spPr>
          <a:xfrm>
            <a:off x="8569666" y="1314922"/>
            <a:ext cx="3176246" cy="3000139"/>
          </a:xfrm>
        </p:spPr>
        <p:txBody>
          <a:bodyPr vert="horz" lIns="91440" tIns="45720" rIns="91440" bIns="45720" rtlCol="0" anchor="b">
            <a:normAutofit/>
          </a:bodyPr>
          <a:lstStyle/>
          <a:p>
            <a:r>
              <a:rPr lang="en-US" sz="4100" cap="all"/>
              <a:t>McConell’s Sign</a:t>
            </a:r>
          </a:p>
        </p:txBody>
      </p:sp>
    </p:spTree>
    <p:extLst>
      <p:ext uri="{BB962C8B-B14F-4D97-AF65-F5344CB8AC3E}">
        <p14:creationId xmlns:p14="http://schemas.microsoft.com/office/powerpoint/2010/main" val="2661435964"/>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7968A-8A3F-8037-C24B-8D41AC5D3DE5}"/>
              </a:ext>
            </a:extLst>
          </p:cNvPr>
          <p:cNvSpPr>
            <a:spLocks noGrp="1"/>
          </p:cNvSpPr>
          <p:nvPr>
            <p:ph type="title"/>
          </p:nvPr>
        </p:nvSpPr>
        <p:spPr/>
        <p:txBody>
          <a:bodyPr/>
          <a:lstStyle/>
          <a:p>
            <a:r>
              <a:rPr lang="en-US" dirty="0"/>
              <a:t>Treatment</a:t>
            </a:r>
          </a:p>
        </p:txBody>
      </p:sp>
      <p:sp>
        <p:nvSpPr>
          <p:cNvPr id="3" name="Content Placeholder 2">
            <a:extLst>
              <a:ext uri="{FF2B5EF4-FFF2-40B4-BE49-F238E27FC236}">
                <a16:creationId xmlns:a16="http://schemas.microsoft.com/office/drawing/2014/main" id="{06E7AAFB-CCA1-E44C-B536-5356627A37D0}"/>
              </a:ext>
            </a:extLst>
          </p:cNvPr>
          <p:cNvSpPr>
            <a:spLocks noGrp="1"/>
          </p:cNvSpPr>
          <p:nvPr>
            <p:ph idx="1"/>
          </p:nvPr>
        </p:nvSpPr>
        <p:spPr/>
        <p:txBody>
          <a:bodyPr>
            <a:normAutofit lnSpcReduction="10000"/>
          </a:bodyPr>
          <a:lstStyle/>
          <a:p>
            <a:r>
              <a:rPr lang="en-US" dirty="0"/>
              <a:t>Always start with risk stratification (low, intermediate or high risk)</a:t>
            </a:r>
          </a:p>
          <a:p>
            <a:pPr lvl="1"/>
            <a:r>
              <a:rPr lang="en-US" dirty="0"/>
              <a:t>Use the </a:t>
            </a:r>
            <a:r>
              <a:rPr lang="en-US" dirty="0" err="1"/>
              <a:t>sPESI</a:t>
            </a:r>
            <a:r>
              <a:rPr lang="en-US" dirty="0"/>
              <a:t> score, if only one item is positive then they are not at low risk </a:t>
            </a:r>
          </a:p>
          <a:p>
            <a:pPr lvl="1"/>
            <a:endParaRPr lang="en-US" dirty="0"/>
          </a:p>
          <a:p>
            <a:r>
              <a:rPr lang="en-US" dirty="0"/>
              <a:t>Use a combination of the following factors when determining risk: Hemodynamic stability, troponin, NT Pro BNP as well as RV dysfunction signs on imaging</a:t>
            </a:r>
          </a:p>
          <a:p>
            <a:pPr lvl="1"/>
            <a:r>
              <a:rPr lang="en-US" dirty="0" err="1"/>
              <a:t>sPESI</a:t>
            </a:r>
            <a:r>
              <a:rPr lang="en-US" dirty="0"/>
              <a:t> 0</a:t>
            </a:r>
            <a:r>
              <a:rPr lang="en-US" dirty="0">
                <a:sym typeface="Wingdings" pitchFamily="2" charset="2"/>
              </a:rPr>
              <a:t>outpatient management </a:t>
            </a:r>
          </a:p>
          <a:p>
            <a:pPr lvl="1"/>
            <a:r>
              <a:rPr lang="en-US" dirty="0">
                <a:sym typeface="Wingdings" pitchFamily="2" charset="2"/>
              </a:rPr>
              <a:t>SPESI &gt;1, SBP&gt;90obtain cardiac biomarkers and imaging (for RV dysfunction), if non are positive they are deemed intermediate low risk, if any/all positive they are deemed intermediate high risk, both require admission </a:t>
            </a:r>
          </a:p>
          <a:p>
            <a:pPr lvl="1"/>
            <a:r>
              <a:rPr lang="en-US" dirty="0">
                <a:sym typeface="Wingdings" pitchFamily="2" charset="2"/>
              </a:rPr>
              <a:t>Hemodynamic instability high risk! CALL ICU FOR LYSIS!!</a:t>
            </a:r>
            <a:endParaRPr lang="en-US" dirty="0"/>
          </a:p>
        </p:txBody>
      </p:sp>
    </p:spTree>
    <p:extLst>
      <p:ext uri="{BB962C8B-B14F-4D97-AF65-F5344CB8AC3E}">
        <p14:creationId xmlns:p14="http://schemas.microsoft.com/office/powerpoint/2010/main" val="3623032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A6EC888-B85F-410F-B430-06583E94B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0" name="Rectangle 19">
            <a:extLst>
              <a:ext uri="{FF2B5EF4-FFF2-40B4-BE49-F238E27FC236}">
                <a16:creationId xmlns:a16="http://schemas.microsoft.com/office/drawing/2014/main" id="{D488911C-0EC7-40A9-9BCB-CA8A66E462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53023EA8-527A-4FA2-A71D-626F912756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6" name="Freeform 6">
              <a:extLst>
                <a:ext uri="{FF2B5EF4-FFF2-40B4-BE49-F238E27FC236}">
                  <a16:creationId xmlns:a16="http://schemas.microsoft.com/office/drawing/2014/main" id="{60C46CD6-ADBB-41BC-8969-7C707D4332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US"/>
            </a:p>
          </p:txBody>
        </p:sp>
        <p:sp>
          <p:nvSpPr>
            <p:cNvPr id="17" name="Freeform 6">
              <a:extLst>
                <a:ext uri="{FF2B5EF4-FFF2-40B4-BE49-F238E27FC236}">
                  <a16:creationId xmlns:a16="http://schemas.microsoft.com/office/drawing/2014/main" id="{B6C38415-998B-45FB-A12C-BD0B184CB8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a:p>
          </p:txBody>
        </p:sp>
      </p:grpSp>
      <p:sp>
        <p:nvSpPr>
          <p:cNvPr id="19" name="Rectangle 18">
            <a:extLst>
              <a:ext uri="{FF2B5EF4-FFF2-40B4-BE49-F238E27FC236}">
                <a16:creationId xmlns:a16="http://schemas.microsoft.com/office/drawing/2014/main" id="{C8D89F71-9459-4318-ACAE-874616C3A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462" y="968188"/>
            <a:ext cx="10194046" cy="489423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creenshot of a medical report&#10;&#10;AI-generated content may be incorrect.">
            <a:extLst>
              <a:ext uri="{FF2B5EF4-FFF2-40B4-BE49-F238E27FC236}">
                <a16:creationId xmlns:a16="http://schemas.microsoft.com/office/drawing/2014/main" id="{3741647A-A14D-C398-383B-BD666B5E100B}"/>
              </a:ext>
            </a:extLst>
          </p:cNvPr>
          <p:cNvPicPr>
            <a:picLocks noChangeAspect="1"/>
          </p:cNvPicPr>
          <p:nvPr/>
        </p:nvPicPr>
        <p:blipFill>
          <a:blip r:embed="rId2"/>
          <a:stretch>
            <a:fillRect/>
          </a:stretch>
        </p:blipFill>
        <p:spPr>
          <a:xfrm>
            <a:off x="3249827" y="1133220"/>
            <a:ext cx="5499441" cy="4399551"/>
          </a:xfrm>
          <a:prstGeom prst="rect">
            <a:avLst/>
          </a:prstGeom>
        </p:spPr>
      </p:pic>
      <p:sp>
        <p:nvSpPr>
          <p:cNvPr id="4" name="Title 1">
            <a:extLst>
              <a:ext uri="{FF2B5EF4-FFF2-40B4-BE49-F238E27FC236}">
                <a16:creationId xmlns:a16="http://schemas.microsoft.com/office/drawing/2014/main" id="{28F9C79E-5BA6-9A7C-D205-9BDFB92DE575}"/>
              </a:ext>
            </a:extLst>
          </p:cNvPr>
          <p:cNvSpPr txBox="1">
            <a:spLocks/>
          </p:cNvSpPr>
          <p:nvPr/>
        </p:nvSpPr>
        <p:spPr>
          <a:xfrm>
            <a:off x="1371600" y="800100"/>
            <a:ext cx="9601200" cy="1485900"/>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endParaRPr lang="en-US"/>
          </a:p>
        </p:txBody>
      </p:sp>
    </p:spTree>
    <p:extLst>
      <p:ext uri="{BB962C8B-B14F-4D97-AF65-F5344CB8AC3E}">
        <p14:creationId xmlns:p14="http://schemas.microsoft.com/office/powerpoint/2010/main" val="23726745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A6EC888-B85F-410F-B430-06583E94B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7A9832FF-2FB7-4330-B055-6ABDD80C0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6321" y="321731"/>
            <a:ext cx="10833946" cy="613165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diagram of a patient diagnosis&#10;&#10;AI-generated content may be incorrect.">
            <a:extLst>
              <a:ext uri="{FF2B5EF4-FFF2-40B4-BE49-F238E27FC236}">
                <a16:creationId xmlns:a16="http://schemas.microsoft.com/office/drawing/2014/main" id="{A4ECF089-8056-F950-C997-B5B41B5E9920}"/>
              </a:ext>
            </a:extLst>
          </p:cNvPr>
          <p:cNvPicPr>
            <a:picLocks noChangeAspect="1"/>
          </p:cNvPicPr>
          <p:nvPr/>
        </p:nvPicPr>
        <p:blipFill>
          <a:blip r:embed="rId2"/>
          <a:stretch>
            <a:fillRect/>
          </a:stretch>
        </p:blipFill>
        <p:spPr>
          <a:xfrm>
            <a:off x="2064038" y="917898"/>
            <a:ext cx="8063923" cy="5382673"/>
          </a:xfrm>
          <a:prstGeom prst="rect">
            <a:avLst/>
          </a:prstGeom>
        </p:spPr>
      </p:pic>
    </p:spTree>
    <p:extLst>
      <p:ext uri="{BB962C8B-B14F-4D97-AF65-F5344CB8AC3E}">
        <p14:creationId xmlns:p14="http://schemas.microsoft.com/office/powerpoint/2010/main" val="42088065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F308D-FC7F-F086-5F35-48CC14F45AA3}"/>
              </a:ext>
            </a:extLst>
          </p:cNvPr>
          <p:cNvSpPr>
            <a:spLocks noGrp="1"/>
          </p:cNvSpPr>
          <p:nvPr>
            <p:ph type="title"/>
          </p:nvPr>
        </p:nvSpPr>
        <p:spPr/>
        <p:txBody>
          <a:bodyPr/>
          <a:lstStyle/>
          <a:p>
            <a:r>
              <a:rPr lang="en-US" dirty="0"/>
              <a:t>Treatment</a:t>
            </a:r>
          </a:p>
        </p:txBody>
      </p:sp>
      <p:sp>
        <p:nvSpPr>
          <p:cNvPr id="3" name="Content Placeholder 2">
            <a:extLst>
              <a:ext uri="{FF2B5EF4-FFF2-40B4-BE49-F238E27FC236}">
                <a16:creationId xmlns:a16="http://schemas.microsoft.com/office/drawing/2014/main" id="{BA437D36-81F0-76FF-2FA8-7D2A1714429A}"/>
              </a:ext>
            </a:extLst>
          </p:cNvPr>
          <p:cNvSpPr>
            <a:spLocks noGrp="1"/>
          </p:cNvSpPr>
          <p:nvPr>
            <p:ph idx="1"/>
          </p:nvPr>
        </p:nvSpPr>
        <p:spPr/>
        <p:txBody>
          <a:bodyPr/>
          <a:lstStyle/>
          <a:p>
            <a:r>
              <a:rPr lang="en-US" dirty="0"/>
              <a:t>Low </a:t>
            </a:r>
            <a:r>
              <a:rPr lang="en-US" dirty="0" err="1"/>
              <a:t>risk</a:t>
            </a:r>
            <a:r>
              <a:rPr lang="en-US" dirty="0" err="1">
                <a:sym typeface="Wingdings" pitchFamily="2" charset="2"/>
              </a:rPr>
              <a:t>DOAC</a:t>
            </a:r>
            <a:r>
              <a:rPr lang="en-US" dirty="0">
                <a:sym typeface="Wingdings" pitchFamily="2" charset="2"/>
              </a:rPr>
              <a:t> (don’t forget your loading doses, see slide 22 for details)</a:t>
            </a:r>
          </a:p>
          <a:p>
            <a:r>
              <a:rPr lang="en-US" dirty="0">
                <a:sym typeface="Wingdings" pitchFamily="2" charset="2"/>
              </a:rPr>
              <a:t>Low intermediate </a:t>
            </a:r>
            <a:r>
              <a:rPr lang="en-US" dirty="0" err="1">
                <a:sym typeface="Wingdings" pitchFamily="2" charset="2"/>
              </a:rPr>
              <a:t>riskAdmit</a:t>
            </a:r>
            <a:r>
              <a:rPr lang="en-US" dirty="0">
                <a:sym typeface="Wingdings" pitchFamily="2" charset="2"/>
              </a:rPr>
              <a:t>, DOAC</a:t>
            </a:r>
          </a:p>
          <a:p>
            <a:r>
              <a:rPr lang="en-US" dirty="0">
                <a:sym typeface="Wingdings" pitchFamily="2" charset="2"/>
              </a:rPr>
              <a:t>High </a:t>
            </a:r>
            <a:r>
              <a:rPr lang="en-US" dirty="0" err="1">
                <a:sym typeface="Wingdings" pitchFamily="2" charset="2"/>
              </a:rPr>
              <a:t>intermediateAdmit</a:t>
            </a:r>
            <a:r>
              <a:rPr lang="en-US" dirty="0">
                <a:sym typeface="Wingdings" pitchFamily="2" charset="2"/>
              </a:rPr>
              <a:t>, LMWH then AC with DOAC (or VKA if indicated)</a:t>
            </a:r>
          </a:p>
          <a:p>
            <a:pPr lvl="1"/>
            <a:r>
              <a:rPr lang="en-US" dirty="0">
                <a:sym typeface="Wingdings" pitchFamily="2" charset="2"/>
              </a:rPr>
              <a:t>Do not give fibrinolysis for intermediate risk patients, risk of bleeding outweigh benefits</a:t>
            </a:r>
          </a:p>
          <a:p>
            <a:r>
              <a:rPr lang="en-US" dirty="0">
                <a:sym typeface="Wingdings" pitchFamily="2" charset="2"/>
              </a:rPr>
              <a:t>High </a:t>
            </a:r>
            <a:r>
              <a:rPr lang="en-US" dirty="0" err="1">
                <a:sym typeface="Wingdings" pitchFamily="2" charset="2"/>
              </a:rPr>
              <a:t>riskCall</a:t>
            </a:r>
            <a:r>
              <a:rPr lang="en-US" dirty="0">
                <a:sym typeface="Wingdings" pitchFamily="2" charset="2"/>
              </a:rPr>
              <a:t> ICU, they need fibrinolysis</a:t>
            </a:r>
            <a:endParaRPr lang="en-US" dirty="0"/>
          </a:p>
        </p:txBody>
      </p:sp>
    </p:spTree>
    <p:extLst>
      <p:ext uri="{BB962C8B-B14F-4D97-AF65-F5344CB8AC3E}">
        <p14:creationId xmlns:p14="http://schemas.microsoft.com/office/powerpoint/2010/main" val="12456117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E4A68-4B00-6700-31FC-8ACC10676BC5}"/>
              </a:ext>
            </a:extLst>
          </p:cNvPr>
          <p:cNvSpPr>
            <a:spLocks noGrp="1"/>
          </p:cNvSpPr>
          <p:nvPr>
            <p:ph type="title"/>
          </p:nvPr>
        </p:nvSpPr>
        <p:spPr/>
        <p:txBody>
          <a:bodyPr/>
          <a:lstStyle/>
          <a:p>
            <a:r>
              <a:rPr lang="en-US" dirty="0"/>
              <a:t>High Risk</a:t>
            </a:r>
          </a:p>
        </p:txBody>
      </p:sp>
      <p:sp>
        <p:nvSpPr>
          <p:cNvPr id="3" name="Content Placeholder 2">
            <a:extLst>
              <a:ext uri="{FF2B5EF4-FFF2-40B4-BE49-F238E27FC236}">
                <a16:creationId xmlns:a16="http://schemas.microsoft.com/office/drawing/2014/main" id="{883F91A8-A4E8-E080-3829-89ECD62A130B}"/>
              </a:ext>
            </a:extLst>
          </p:cNvPr>
          <p:cNvSpPr>
            <a:spLocks noGrp="1"/>
          </p:cNvSpPr>
          <p:nvPr>
            <p:ph idx="1"/>
          </p:nvPr>
        </p:nvSpPr>
        <p:spPr/>
        <p:txBody>
          <a:bodyPr/>
          <a:lstStyle/>
          <a:p>
            <a:r>
              <a:rPr lang="en-US" dirty="0"/>
              <a:t>Hemodynamic instability, defined as SBP &lt;90mmHg for &gt;15 minutes OR end organ hypoperfusion</a:t>
            </a:r>
          </a:p>
          <a:p>
            <a:r>
              <a:rPr lang="en-US" dirty="0"/>
              <a:t>Approximately 20% risk of 30 day mortality (compared with 5% in non high risk groups)</a:t>
            </a:r>
          </a:p>
          <a:p>
            <a:r>
              <a:rPr lang="en-US" dirty="0"/>
              <a:t>Thrombolytics*</a:t>
            </a:r>
          </a:p>
          <a:p>
            <a:r>
              <a:rPr lang="en-US" dirty="0"/>
              <a:t>Other options are catheter based interventions (fragmentation or aspiration) or surgical embolectomy if lysis contraindicated </a:t>
            </a:r>
          </a:p>
        </p:txBody>
      </p:sp>
    </p:spTree>
    <p:extLst>
      <p:ext uri="{BB962C8B-B14F-4D97-AF65-F5344CB8AC3E}">
        <p14:creationId xmlns:p14="http://schemas.microsoft.com/office/powerpoint/2010/main" val="2742449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3CD1B-EC35-8DCF-2A82-D90543F7FCED}"/>
              </a:ext>
            </a:extLst>
          </p:cNvPr>
          <p:cNvSpPr>
            <a:spLocks noGrp="1"/>
          </p:cNvSpPr>
          <p:nvPr>
            <p:ph type="title"/>
          </p:nvPr>
        </p:nvSpPr>
        <p:spPr/>
        <p:txBody>
          <a:bodyPr/>
          <a:lstStyle/>
          <a:p>
            <a:r>
              <a:rPr lang="en-US" dirty="0"/>
              <a:t>Duration of Treatment</a:t>
            </a:r>
          </a:p>
        </p:txBody>
      </p:sp>
      <p:sp>
        <p:nvSpPr>
          <p:cNvPr id="3" name="Content Placeholder 2">
            <a:extLst>
              <a:ext uri="{FF2B5EF4-FFF2-40B4-BE49-F238E27FC236}">
                <a16:creationId xmlns:a16="http://schemas.microsoft.com/office/drawing/2014/main" id="{97AEEBAC-B0DB-0C9B-E6EE-9F06391C0EBF}"/>
              </a:ext>
            </a:extLst>
          </p:cNvPr>
          <p:cNvSpPr>
            <a:spLocks noGrp="1"/>
          </p:cNvSpPr>
          <p:nvPr>
            <p:ph idx="1"/>
          </p:nvPr>
        </p:nvSpPr>
        <p:spPr/>
        <p:txBody>
          <a:bodyPr/>
          <a:lstStyle/>
          <a:p>
            <a:r>
              <a:rPr lang="en-US" dirty="0"/>
              <a:t>Non cancer associated (DOAC 1</a:t>
            </a:r>
            <a:r>
              <a:rPr lang="en-US" baseline="30000" dirty="0"/>
              <a:t>st</a:t>
            </a:r>
            <a:r>
              <a:rPr lang="en-US" dirty="0"/>
              <a:t> line):</a:t>
            </a:r>
          </a:p>
          <a:p>
            <a:pPr lvl="1"/>
            <a:r>
              <a:rPr lang="en-US" i="0" dirty="0"/>
              <a:t>Provoked</a:t>
            </a:r>
            <a:r>
              <a:rPr lang="en-US" i="0" dirty="0">
                <a:sym typeface="Wingdings" pitchFamily="2" charset="2"/>
              </a:rPr>
              <a:t>minimum 3 months up to 6 months</a:t>
            </a:r>
          </a:p>
          <a:p>
            <a:pPr lvl="1"/>
            <a:r>
              <a:rPr lang="en-US" i="0" dirty="0">
                <a:sym typeface="Wingdings" pitchFamily="2" charset="2"/>
              </a:rPr>
              <a:t>Second provoked event, depends on the cause, if two strong causes, you can retry 3-6months, if they are weak then indefinite </a:t>
            </a:r>
          </a:p>
          <a:p>
            <a:pPr lvl="1"/>
            <a:r>
              <a:rPr lang="en-US" i="0" dirty="0">
                <a:sym typeface="Wingdings" pitchFamily="2" charset="2"/>
              </a:rPr>
              <a:t>UnprovokedIndefinite, minimum 3-6 months of treatment then reassess bleeding risk, prognostic models can be used like DODS. Consider dose reduction at 6-12months (ex </a:t>
            </a:r>
            <a:r>
              <a:rPr lang="en-US" i="0" dirty="0" err="1">
                <a:sym typeface="Wingdings" pitchFamily="2" charset="2"/>
              </a:rPr>
              <a:t>apix</a:t>
            </a:r>
            <a:r>
              <a:rPr lang="en-US" i="0" dirty="0">
                <a:sym typeface="Wingdings" pitchFamily="2" charset="2"/>
              </a:rPr>
              <a:t> 2.5BID)</a:t>
            </a:r>
          </a:p>
          <a:p>
            <a:r>
              <a:rPr lang="en-US" dirty="0">
                <a:sym typeface="Wingdings" pitchFamily="2" charset="2"/>
              </a:rPr>
              <a:t>Cancer associated (LMWH or DOAC 1</a:t>
            </a:r>
            <a:r>
              <a:rPr lang="en-US" baseline="30000" dirty="0">
                <a:sym typeface="Wingdings" pitchFamily="2" charset="2"/>
              </a:rPr>
              <a:t>st</a:t>
            </a:r>
            <a:r>
              <a:rPr lang="en-US" dirty="0">
                <a:sym typeface="Wingdings" pitchFamily="2" charset="2"/>
              </a:rPr>
              <a:t> line)    :</a:t>
            </a:r>
          </a:p>
          <a:p>
            <a:pPr lvl="1"/>
            <a:r>
              <a:rPr lang="en-US" i="0" dirty="0">
                <a:sym typeface="Wingdings" pitchFamily="2" charset="2"/>
              </a:rPr>
              <a:t>At least 6 months, if acceptable bleeding risk then indefinite while having active cancer or on systemic treatment</a:t>
            </a:r>
          </a:p>
          <a:p>
            <a:endParaRPr lang="en-US" dirty="0"/>
          </a:p>
        </p:txBody>
      </p:sp>
    </p:spTree>
    <p:extLst>
      <p:ext uri="{BB962C8B-B14F-4D97-AF65-F5344CB8AC3E}">
        <p14:creationId xmlns:p14="http://schemas.microsoft.com/office/powerpoint/2010/main" val="920708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A6EC888-B85F-410F-B430-06583E94B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7A9832FF-2FB7-4330-B055-6ABDD80C0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6321" y="321731"/>
            <a:ext cx="10833946" cy="613165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table with text and images&#10;&#10;AI-generated content may be incorrect.">
            <a:extLst>
              <a:ext uri="{FF2B5EF4-FFF2-40B4-BE49-F238E27FC236}">
                <a16:creationId xmlns:a16="http://schemas.microsoft.com/office/drawing/2014/main" id="{AAC6525C-24AB-D2E1-ABBD-5CDCB888CFAD}"/>
              </a:ext>
            </a:extLst>
          </p:cNvPr>
          <p:cNvPicPr>
            <a:picLocks noChangeAspect="1"/>
          </p:cNvPicPr>
          <p:nvPr/>
        </p:nvPicPr>
        <p:blipFill>
          <a:blip r:embed="rId2"/>
          <a:stretch>
            <a:fillRect/>
          </a:stretch>
        </p:blipFill>
        <p:spPr>
          <a:xfrm>
            <a:off x="2219093" y="400154"/>
            <a:ext cx="8764857" cy="6119953"/>
          </a:xfrm>
          <a:prstGeom prst="rect">
            <a:avLst/>
          </a:prstGeom>
        </p:spPr>
      </p:pic>
    </p:spTree>
    <p:extLst>
      <p:ext uri="{BB962C8B-B14F-4D97-AF65-F5344CB8AC3E}">
        <p14:creationId xmlns:p14="http://schemas.microsoft.com/office/powerpoint/2010/main" val="34738685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A6EC888-B85F-410F-B430-06583E94B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D488911C-0EC7-40A9-9BCB-CA8A66E462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53023EA8-527A-4FA2-A71D-626F912756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5" name="Freeform 6">
              <a:extLst>
                <a:ext uri="{FF2B5EF4-FFF2-40B4-BE49-F238E27FC236}">
                  <a16:creationId xmlns:a16="http://schemas.microsoft.com/office/drawing/2014/main" id="{60C46CD6-ADBB-41BC-8969-7C707D4332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US"/>
            </a:p>
          </p:txBody>
        </p:sp>
        <p:sp>
          <p:nvSpPr>
            <p:cNvPr id="16" name="Freeform 6">
              <a:extLst>
                <a:ext uri="{FF2B5EF4-FFF2-40B4-BE49-F238E27FC236}">
                  <a16:creationId xmlns:a16="http://schemas.microsoft.com/office/drawing/2014/main" id="{B6C38415-998B-45FB-A12C-BD0B184CB8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a:p>
          </p:txBody>
        </p:sp>
      </p:grpSp>
      <p:sp>
        <p:nvSpPr>
          <p:cNvPr id="18" name="Rectangle 17">
            <a:extLst>
              <a:ext uri="{FF2B5EF4-FFF2-40B4-BE49-F238E27FC236}">
                <a16:creationId xmlns:a16="http://schemas.microsoft.com/office/drawing/2014/main" id="{C8D89F71-9459-4318-ACAE-874616C3A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462" y="968188"/>
            <a:ext cx="10194046" cy="489423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creenshot of a website&#10;&#10;AI-generated content may be incorrect.">
            <a:extLst>
              <a:ext uri="{FF2B5EF4-FFF2-40B4-BE49-F238E27FC236}">
                <a16:creationId xmlns:a16="http://schemas.microsoft.com/office/drawing/2014/main" id="{67B0889D-26A2-F69F-0B87-976269984A1F}"/>
              </a:ext>
            </a:extLst>
          </p:cNvPr>
          <p:cNvPicPr>
            <a:picLocks noChangeAspect="1"/>
          </p:cNvPicPr>
          <p:nvPr/>
        </p:nvPicPr>
        <p:blipFill>
          <a:blip r:embed="rId2"/>
          <a:stretch>
            <a:fillRect/>
          </a:stretch>
        </p:blipFill>
        <p:spPr>
          <a:xfrm>
            <a:off x="1322194" y="2193646"/>
            <a:ext cx="9550581" cy="2435396"/>
          </a:xfrm>
          <a:prstGeom prst="rect">
            <a:avLst/>
          </a:prstGeom>
        </p:spPr>
      </p:pic>
    </p:spTree>
    <p:extLst>
      <p:ext uri="{BB962C8B-B14F-4D97-AF65-F5344CB8AC3E}">
        <p14:creationId xmlns:p14="http://schemas.microsoft.com/office/powerpoint/2010/main" val="568283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A4F81-3455-83C8-13A8-ED0EBA00C10B}"/>
              </a:ext>
            </a:extLst>
          </p:cNvPr>
          <p:cNvSpPr>
            <a:spLocks noGrp="1"/>
          </p:cNvSpPr>
          <p:nvPr>
            <p:ph type="title"/>
          </p:nvPr>
        </p:nvSpPr>
        <p:spPr/>
        <p:txBody>
          <a:bodyPr/>
          <a:lstStyle/>
          <a:p>
            <a:r>
              <a:rPr lang="en-US" dirty="0"/>
              <a:t>Malignancy Screening, SOME trial! </a:t>
            </a:r>
          </a:p>
        </p:txBody>
      </p:sp>
      <p:sp>
        <p:nvSpPr>
          <p:cNvPr id="3" name="Content Placeholder 2">
            <a:extLst>
              <a:ext uri="{FF2B5EF4-FFF2-40B4-BE49-F238E27FC236}">
                <a16:creationId xmlns:a16="http://schemas.microsoft.com/office/drawing/2014/main" id="{36F7C0DA-D307-3A0F-6E94-9841B5EE9ECF}"/>
              </a:ext>
            </a:extLst>
          </p:cNvPr>
          <p:cNvSpPr>
            <a:spLocks noGrp="1"/>
          </p:cNvSpPr>
          <p:nvPr>
            <p:ph idx="1"/>
          </p:nvPr>
        </p:nvSpPr>
        <p:spPr/>
        <p:txBody>
          <a:bodyPr>
            <a:normAutofit fontScale="85000" lnSpcReduction="20000"/>
          </a:bodyPr>
          <a:lstStyle/>
          <a:p>
            <a:r>
              <a:rPr lang="en-CA" b="1" dirty="0"/>
              <a:t>Question:</a:t>
            </a:r>
            <a:r>
              <a:rPr lang="en-CA" dirty="0"/>
              <a:t> Does adding CT abdomen/pelvis to limited screening detect more occult cancer after a </a:t>
            </a:r>
            <a:r>
              <a:rPr lang="en-CA" i="1" dirty="0"/>
              <a:t>first unprovoked VTE</a:t>
            </a:r>
            <a:r>
              <a:rPr lang="en-CA" dirty="0"/>
              <a:t>?</a:t>
            </a:r>
          </a:p>
          <a:p>
            <a:r>
              <a:rPr lang="en-CA" dirty="0"/>
              <a:t>RCT of patients with first unprovoked DVT/PE</a:t>
            </a:r>
          </a:p>
          <a:p>
            <a:r>
              <a:rPr lang="en-CA" b="1" dirty="0"/>
              <a:t>Limited screening</a:t>
            </a:r>
            <a:r>
              <a:rPr lang="en-CA" dirty="0"/>
              <a:t> (H&amp;P, basic labs, chest X-ray, age-appropriate cancer screening)</a:t>
            </a:r>
            <a:br>
              <a:rPr lang="en-CA" dirty="0"/>
            </a:br>
            <a:r>
              <a:rPr lang="en-CA" b="1" dirty="0"/>
              <a:t>vs </a:t>
            </a:r>
            <a:r>
              <a:rPr lang="en-CA" dirty="0"/>
              <a:t>Limited screening </a:t>
            </a:r>
            <a:r>
              <a:rPr lang="en-CA" b="1" dirty="0"/>
              <a:t>+ CT abdomen/pelvis</a:t>
            </a:r>
            <a:endParaRPr lang="en-CA" dirty="0"/>
          </a:p>
          <a:p>
            <a:r>
              <a:rPr lang="en-CA" b="1" dirty="0"/>
              <a:t>Results:</a:t>
            </a:r>
            <a:endParaRPr lang="en-CA" dirty="0"/>
          </a:p>
          <a:p>
            <a:pPr lvl="1"/>
            <a:r>
              <a:rPr lang="en-CA" b="1" dirty="0"/>
              <a:t>No difference</a:t>
            </a:r>
            <a:r>
              <a:rPr lang="en-CA" dirty="0"/>
              <a:t> in cancer detection at 1 year</a:t>
            </a:r>
          </a:p>
          <a:p>
            <a:pPr lvl="1"/>
            <a:r>
              <a:rPr lang="en-CA" b="1" dirty="0"/>
              <a:t>No difference</a:t>
            </a:r>
            <a:r>
              <a:rPr lang="en-CA" dirty="0"/>
              <a:t> in missed cancers, time to diagnosis, or mortality</a:t>
            </a:r>
          </a:p>
          <a:p>
            <a:pPr lvl="1"/>
            <a:r>
              <a:rPr lang="en-CA" dirty="0"/>
              <a:t>CT led to </a:t>
            </a:r>
            <a:r>
              <a:rPr lang="en-CA" b="1" dirty="0"/>
              <a:t>more imaging without clinical benefit</a:t>
            </a:r>
            <a:endParaRPr lang="en-CA" dirty="0"/>
          </a:p>
          <a:p>
            <a:r>
              <a:rPr lang="en-CA" b="1" dirty="0"/>
              <a:t>Bottom Line</a:t>
            </a:r>
            <a:br>
              <a:rPr lang="en-CA" dirty="0"/>
            </a:br>
            <a:r>
              <a:rPr lang="en-CA" dirty="0"/>
              <a:t> </a:t>
            </a:r>
            <a:r>
              <a:rPr lang="en-CA" b="1" dirty="0"/>
              <a:t>Routine CT A/P is NOT recommended</a:t>
            </a:r>
            <a:r>
              <a:rPr lang="en-CA" dirty="0"/>
              <a:t> after unprovoked VTE</a:t>
            </a:r>
            <a:br>
              <a:rPr lang="en-CA" dirty="0"/>
            </a:br>
            <a:r>
              <a:rPr lang="en-CA" dirty="0"/>
              <a:t> Use </a:t>
            </a:r>
            <a:r>
              <a:rPr lang="en-CA" b="1" dirty="0"/>
              <a:t>focused evaluation + age-appropriate cancer screening</a:t>
            </a:r>
            <a:br>
              <a:rPr lang="en-CA" dirty="0"/>
            </a:br>
            <a:r>
              <a:rPr lang="en-CA" dirty="0"/>
              <a:t> Reserve further imaging for </a:t>
            </a:r>
            <a:r>
              <a:rPr lang="en-CA" b="1" dirty="0"/>
              <a:t>symptoms or high suspicion</a:t>
            </a:r>
            <a:endParaRPr lang="en-CA" dirty="0"/>
          </a:p>
          <a:p>
            <a:endParaRPr lang="en-US" dirty="0"/>
          </a:p>
        </p:txBody>
      </p:sp>
    </p:spTree>
    <p:extLst>
      <p:ext uri="{BB962C8B-B14F-4D97-AF65-F5344CB8AC3E}">
        <p14:creationId xmlns:p14="http://schemas.microsoft.com/office/powerpoint/2010/main" val="12495879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B5050-5579-0849-0EA1-F56BE90267E2}"/>
              </a:ext>
            </a:extLst>
          </p:cNvPr>
          <p:cNvSpPr>
            <a:spLocks noGrp="1"/>
          </p:cNvSpPr>
          <p:nvPr>
            <p:ph type="title"/>
          </p:nvPr>
        </p:nvSpPr>
        <p:spPr/>
        <p:txBody>
          <a:bodyPr/>
          <a:lstStyle/>
          <a:p>
            <a:r>
              <a:rPr lang="en-US" dirty="0"/>
              <a:t>New Evidence: COBRRA Trial</a:t>
            </a:r>
            <a:br>
              <a:rPr lang="en-US" dirty="0"/>
            </a:br>
            <a:r>
              <a:rPr lang="en-CA" dirty="0"/>
              <a:t>NCT03266783</a:t>
            </a:r>
            <a:endParaRPr lang="en-US" dirty="0"/>
          </a:p>
        </p:txBody>
      </p:sp>
      <p:sp>
        <p:nvSpPr>
          <p:cNvPr id="3" name="Content Placeholder 2">
            <a:extLst>
              <a:ext uri="{FF2B5EF4-FFF2-40B4-BE49-F238E27FC236}">
                <a16:creationId xmlns:a16="http://schemas.microsoft.com/office/drawing/2014/main" id="{BE1FD552-79FA-AEFA-9DAC-9D5DCDE6CB0B}"/>
              </a:ext>
            </a:extLst>
          </p:cNvPr>
          <p:cNvSpPr>
            <a:spLocks noGrp="1"/>
          </p:cNvSpPr>
          <p:nvPr>
            <p:ph idx="1"/>
          </p:nvPr>
        </p:nvSpPr>
        <p:spPr/>
        <p:txBody>
          <a:bodyPr>
            <a:normAutofit fontScale="85000" lnSpcReduction="20000"/>
          </a:bodyPr>
          <a:lstStyle/>
          <a:p>
            <a:r>
              <a:rPr lang="en-CA" sz="2900" b="1" dirty="0"/>
              <a:t>Design:</a:t>
            </a:r>
            <a:r>
              <a:rPr lang="en-CA" sz="2900" dirty="0"/>
              <a:t> Randomized, open-label, head-to-head trial in acute symptomatic VTE</a:t>
            </a:r>
          </a:p>
          <a:p>
            <a:r>
              <a:rPr lang="en-CA" sz="2900" b="1" dirty="0"/>
              <a:t>Bleeding: Lower clinically relevant bleeding with apixaban</a:t>
            </a:r>
            <a:endParaRPr lang="en-CA" sz="2900" dirty="0"/>
          </a:p>
          <a:p>
            <a:r>
              <a:rPr lang="en-CA" sz="2900" dirty="0"/>
              <a:t>~3% apixaban vs ~7% rivaroxaban</a:t>
            </a:r>
          </a:p>
          <a:p>
            <a:r>
              <a:rPr lang="en-CA" sz="2900" dirty="0"/>
              <a:t>↓ major and clinically relevant non-major bleeding</a:t>
            </a:r>
          </a:p>
          <a:p>
            <a:r>
              <a:rPr lang="en-CA" sz="2900" b="1" dirty="0"/>
              <a:t>Efficacy: Similar rates of recurrent VTE</a:t>
            </a:r>
            <a:r>
              <a:rPr lang="en-CA" sz="2900" dirty="0"/>
              <a:t> between groups</a:t>
            </a:r>
          </a:p>
          <a:p>
            <a:r>
              <a:rPr lang="en-CA" sz="2900" b="1" dirty="0" err="1"/>
              <a:t>Mortality:</a:t>
            </a:r>
            <a:r>
              <a:rPr lang="en-CA" sz="2900" dirty="0" err="1"/>
              <a:t>Low</a:t>
            </a:r>
            <a:r>
              <a:rPr lang="en-CA" sz="2900" dirty="0"/>
              <a:t> and comparable in both arms</a:t>
            </a:r>
          </a:p>
          <a:p>
            <a:r>
              <a:rPr lang="en-CA" sz="2900" b="1" dirty="0"/>
              <a:t>Conclusion: Apixaban = similar efficacy, better safety</a:t>
            </a:r>
            <a:r>
              <a:rPr lang="en-CA" sz="2900" dirty="0"/>
              <a:t> vs rivaroxaban for acute VTE</a:t>
            </a:r>
          </a:p>
          <a:p>
            <a:endParaRPr lang="en-US" dirty="0"/>
          </a:p>
        </p:txBody>
      </p:sp>
    </p:spTree>
    <p:extLst>
      <p:ext uri="{BB962C8B-B14F-4D97-AF65-F5344CB8AC3E}">
        <p14:creationId xmlns:p14="http://schemas.microsoft.com/office/powerpoint/2010/main" val="42316398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8195C-CE53-E163-2331-C53B4297274D}"/>
              </a:ext>
            </a:extLst>
          </p:cNvPr>
          <p:cNvSpPr>
            <a:spLocks noGrp="1"/>
          </p:cNvSpPr>
          <p:nvPr>
            <p:ph type="title"/>
          </p:nvPr>
        </p:nvSpPr>
        <p:spPr/>
        <p:txBody>
          <a:bodyPr/>
          <a:lstStyle/>
          <a:p>
            <a:r>
              <a:rPr lang="en-US" dirty="0"/>
              <a:t>Bleeding on AC</a:t>
            </a:r>
          </a:p>
        </p:txBody>
      </p:sp>
      <p:sp>
        <p:nvSpPr>
          <p:cNvPr id="3" name="Content Placeholder 2">
            <a:extLst>
              <a:ext uri="{FF2B5EF4-FFF2-40B4-BE49-F238E27FC236}">
                <a16:creationId xmlns:a16="http://schemas.microsoft.com/office/drawing/2014/main" id="{F7118718-E658-4FC5-7AD0-E1B7B026233F}"/>
              </a:ext>
            </a:extLst>
          </p:cNvPr>
          <p:cNvSpPr>
            <a:spLocks noGrp="1"/>
          </p:cNvSpPr>
          <p:nvPr>
            <p:ph idx="1"/>
          </p:nvPr>
        </p:nvSpPr>
        <p:spPr>
          <a:xfrm>
            <a:off x="1371600" y="1304693"/>
            <a:ext cx="9601200" cy="5140712"/>
          </a:xfrm>
        </p:spPr>
        <p:txBody>
          <a:bodyPr>
            <a:normAutofit fontScale="92500" lnSpcReduction="10000"/>
          </a:bodyPr>
          <a:lstStyle/>
          <a:p>
            <a:r>
              <a:rPr lang="en-US" dirty="0"/>
              <a:t>Always ask yourself, is the bleed life-threatening or not?</a:t>
            </a:r>
          </a:p>
          <a:p>
            <a:r>
              <a:rPr lang="en-US" dirty="0"/>
              <a:t>DOACS:</a:t>
            </a:r>
          </a:p>
          <a:p>
            <a:pPr lvl="1"/>
            <a:r>
              <a:rPr lang="en-US" dirty="0"/>
              <a:t>Non life threatening: Supportive </a:t>
            </a:r>
          </a:p>
          <a:p>
            <a:pPr lvl="1"/>
            <a:r>
              <a:rPr lang="en-US" dirty="0"/>
              <a:t>Life threatening: </a:t>
            </a:r>
          </a:p>
          <a:p>
            <a:pPr lvl="2"/>
            <a:r>
              <a:rPr lang="en-US" dirty="0"/>
              <a:t>Dabigatran--&gt;</a:t>
            </a:r>
            <a:r>
              <a:rPr lang="en-US" dirty="0" err="1"/>
              <a:t>Idaracizumab</a:t>
            </a:r>
            <a:r>
              <a:rPr lang="en-US" dirty="0"/>
              <a:t> 2.5g x2 doses, it is also dialyzable! (65% removal in 4 hours) (REVERSE-AD Trial: Dabi reversal almost 100% in 4hrs!)</a:t>
            </a:r>
          </a:p>
          <a:p>
            <a:pPr lvl="2"/>
            <a:r>
              <a:rPr lang="en-US" dirty="0"/>
              <a:t>Apixaban/Rivaroxaban/Edoxaban</a:t>
            </a:r>
            <a:r>
              <a:rPr lang="en-US" dirty="0">
                <a:sym typeface="Wingdings" pitchFamily="2" charset="2"/>
              </a:rPr>
              <a:t>4 factor PCC (</a:t>
            </a:r>
            <a:r>
              <a:rPr lang="en-US" dirty="0" err="1">
                <a:sym typeface="Wingdings" pitchFamily="2" charset="2"/>
              </a:rPr>
              <a:t>Octaplex</a:t>
            </a:r>
            <a:r>
              <a:rPr lang="en-US" dirty="0">
                <a:sym typeface="Wingdings" pitchFamily="2" charset="2"/>
              </a:rPr>
              <a:t>) 2000 units, </a:t>
            </a:r>
            <a:r>
              <a:rPr lang="en-US" dirty="0" err="1">
                <a:sym typeface="Wingdings" pitchFamily="2" charset="2"/>
              </a:rPr>
              <a:t>Adnexanet</a:t>
            </a:r>
            <a:r>
              <a:rPr lang="en-US" dirty="0">
                <a:sym typeface="Wingdings" pitchFamily="2" charset="2"/>
              </a:rPr>
              <a:t> alpha can be used, not widely available due to cost </a:t>
            </a:r>
          </a:p>
          <a:p>
            <a:r>
              <a:rPr lang="en-US" dirty="0">
                <a:sym typeface="Wingdings" pitchFamily="2" charset="2"/>
              </a:rPr>
              <a:t>LMWH/UFH</a:t>
            </a:r>
          </a:p>
          <a:p>
            <a:pPr lvl="1"/>
            <a:r>
              <a:rPr lang="en-US" dirty="0">
                <a:sym typeface="Wingdings" pitchFamily="2" charset="2"/>
              </a:rPr>
              <a:t>Non life-threatening: Supportive</a:t>
            </a:r>
          </a:p>
          <a:p>
            <a:pPr lvl="1"/>
            <a:r>
              <a:rPr lang="en-US" dirty="0">
                <a:sym typeface="Wingdings" pitchFamily="2" charset="2"/>
              </a:rPr>
              <a:t>Life </a:t>
            </a:r>
            <a:r>
              <a:rPr lang="en-US" dirty="0" err="1">
                <a:sym typeface="Wingdings" pitchFamily="2" charset="2"/>
              </a:rPr>
              <a:t>threatening</a:t>
            </a:r>
            <a:r>
              <a:rPr lang="en-US" i="0" dirty="0" err="1">
                <a:sym typeface="Wingdings" pitchFamily="2" charset="2"/>
              </a:rPr>
              <a:t>protamine</a:t>
            </a:r>
            <a:r>
              <a:rPr lang="en-US" i="0" dirty="0">
                <a:sym typeface="Wingdings" pitchFamily="2" charset="2"/>
              </a:rPr>
              <a:t> sulfate, for LMWH give 25-50mg, UFH calculate based on last admin (call your pharmacist!)</a:t>
            </a:r>
          </a:p>
          <a:p>
            <a:r>
              <a:rPr lang="en-US" dirty="0">
                <a:sym typeface="Wingdings" pitchFamily="2" charset="2"/>
              </a:rPr>
              <a:t>Warfarin</a:t>
            </a:r>
          </a:p>
          <a:p>
            <a:pPr lvl="1"/>
            <a:r>
              <a:rPr lang="en-US" i="0" dirty="0">
                <a:sym typeface="Wingdings" pitchFamily="2" charset="2"/>
              </a:rPr>
              <a:t>Non </a:t>
            </a:r>
            <a:r>
              <a:rPr lang="en-US" i="0" dirty="0" err="1">
                <a:sym typeface="Wingdings" pitchFamily="2" charset="2"/>
              </a:rPr>
              <a:t>life-threateningIV</a:t>
            </a:r>
            <a:r>
              <a:rPr lang="en-US" i="0" dirty="0">
                <a:sym typeface="Wingdings" pitchFamily="2" charset="2"/>
              </a:rPr>
              <a:t> Vit K and supportive</a:t>
            </a:r>
          </a:p>
          <a:p>
            <a:pPr lvl="1"/>
            <a:r>
              <a:rPr lang="en-US" i="0" dirty="0">
                <a:sym typeface="Wingdings" pitchFamily="2" charset="2"/>
              </a:rPr>
              <a:t>Life threatening, depends on INR, give IV Vit K and PCC--&gt;INR 1.5-3 1000u, 3-5 2000u, &gt;5 3000u</a:t>
            </a:r>
          </a:p>
          <a:p>
            <a:pPr lvl="1"/>
            <a:endParaRPr lang="en-US" i="0" dirty="0"/>
          </a:p>
        </p:txBody>
      </p:sp>
    </p:spTree>
    <p:extLst>
      <p:ext uri="{BB962C8B-B14F-4D97-AF65-F5344CB8AC3E}">
        <p14:creationId xmlns:p14="http://schemas.microsoft.com/office/powerpoint/2010/main" val="1915897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6502C-318D-9F46-037A-BA8B0852192D}"/>
              </a:ext>
            </a:extLst>
          </p:cNvPr>
          <p:cNvSpPr>
            <a:spLocks noGrp="1"/>
          </p:cNvSpPr>
          <p:nvPr>
            <p:ph type="title"/>
          </p:nvPr>
        </p:nvSpPr>
        <p:spPr>
          <a:xfrm>
            <a:off x="4170556" y="3250580"/>
            <a:ext cx="9601200" cy="1485900"/>
          </a:xfrm>
        </p:spPr>
        <p:txBody>
          <a:bodyPr/>
          <a:lstStyle/>
          <a:p>
            <a:r>
              <a:rPr lang="en-US" dirty="0"/>
              <a:t>Thank you!</a:t>
            </a:r>
          </a:p>
        </p:txBody>
      </p:sp>
    </p:spTree>
    <p:extLst>
      <p:ext uri="{BB962C8B-B14F-4D97-AF65-F5344CB8AC3E}">
        <p14:creationId xmlns:p14="http://schemas.microsoft.com/office/powerpoint/2010/main" val="3573880673"/>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5762</TotalTime>
  <Words>1453</Words>
  <Application>Microsoft Macintosh PowerPoint</Application>
  <PresentationFormat>Widescreen</PresentationFormat>
  <Paragraphs>134</Paragraphs>
  <Slides>27</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Aptos</vt:lpstr>
      <vt:lpstr>Franklin Gothic Book</vt:lpstr>
      <vt:lpstr>Wingdings</vt:lpstr>
      <vt:lpstr>Crop</vt:lpstr>
      <vt:lpstr>VGH CTU HIGH YIELD SERIES: PE</vt:lpstr>
      <vt:lpstr>Case</vt:lpstr>
      <vt:lpstr>Case continued…</vt:lpstr>
      <vt:lpstr>Outline Your Approach</vt:lpstr>
      <vt:lpstr>Objectives</vt:lpstr>
      <vt:lpstr>Introduction to the Problem</vt:lpstr>
      <vt:lpstr>Pathophysiology</vt:lpstr>
      <vt:lpstr>Risk Factors</vt:lpstr>
      <vt:lpstr>Clinical Presentation</vt:lpstr>
      <vt:lpstr>Diagnostics </vt:lpstr>
      <vt:lpstr>Evaluating Clinical Probability</vt:lpstr>
      <vt:lpstr>PowerPoint Presentation</vt:lpstr>
      <vt:lpstr>PowerPoint Presentation</vt:lpstr>
      <vt:lpstr>Diagnostics Continued</vt:lpstr>
      <vt:lpstr>McConell’s Sign</vt:lpstr>
      <vt:lpstr>Treatment</vt:lpstr>
      <vt:lpstr>PowerPoint Presentation</vt:lpstr>
      <vt:lpstr>PowerPoint Presentation</vt:lpstr>
      <vt:lpstr>Treatment</vt:lpstr>
      <vt:lpstr>High Risk</vt:lpstr>
      <vt:lpstr>Duration of Treatment</vt:lpstr>
      <vt:lpstr>PowerPoint Presentation</vt:lpstr>
      <vt:lpstr>PowerPoint Presentation</vt:lpstr>
      <vt:lpstr>Malignancy Screening, SOME trial! </vt:lpstr>
      <vt:lpstr>New Evidence: COBRRA Trial NCT03266783</vt:lpstr>
      <vt:lpstr>Bleeding on AC</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moalf@student.ubc.ca</dc:creator>
  <cp:lastModifiedBy>moalf@student.ubc.ca</cp:lastModifiedBy>
  <cp:revision>2</cp:revision>
  <dcterms:created xsi:type="dcterms:W3CDTF">2026-01-12T23:55:14Z</dcterms:created>
  <dcterms:modified xsi:type="dcterms:W3CDTF">2026-01-16T23:57:52Z</dcterms:modified>
</cp:coreProperties>
</file>