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9" r:id="rId12"/>
    <p:sldId id="266" r:id="rId13"/>
    <p:sldId id="267" r:id="rId14"/>
    <p:sldId id="268" r:id="rId15"/>
    <p:sldId id="270" r:id="rId16"/>
    <p:sldId id="271" r:id="rId17"/>
    <p:sldId id="272" r:id="rId18"/>
    <p:sldId id="274" r:id="rId19"/>
    <p:sldId id="273" r:id="rId20"/>
    <p:sldId id="276" r:id="rId21"/>
    <p:sldId id="275"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27"/>
    <p:restoredTop sz="94628"/>
  </p:normalViewPr>
  <p:slideViewPr>
    <p:cSldViewPr snapToGrid="0">
      <p:cViewPr varScale="1">
        <p:scale>
          <a:sx n="98" d="100"/>
          <a:sy n="98" d="100"/>
        </p:scale>
        <p:origin x="2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151A95-BAAE-4F02-B01E-6748DC1BE1C6}" type="doc">
      <dgm:prSet loTypeId="urn:microsoft.com/office/officeart/2005/8/layout/matrix3" loCatId="matrix" qsTypeId="urn:microsoft.com/office/officeart/2005/8/quickstyle/simple2" qsCatId="simple" csTypeId="urn:microsoft.com/office/officeart/2005/8/colors/accent0_3" csCatId="mainScheme"/>
      <dgm:spPr/>
      <dgm:t>
        <a:bodyPr/>
        <a:lstStyle/>
        <a:p>
          <a:endParaRPr lang="en-US"/>
        </a:p>
      </dgm:t>
    </dgm:pt>
    <dgm:pt modelId="{0B01F4E9-3D42-4C01-AE39-5F34920F1078}">
      <dgm:prSet/>
      <dgm:spPr/>
      <dgm:t>
        <a:bodyPr/>
        <a:lstStyle/>
        <a:p>
          <a:r>
            <a:rPr lang="en-US" baseline="0"/>
            <a:t>Paroxysmal AF – continuous AF episode lasting more than 30 seconds, &lt;7 days </a:t>
          </a:r>
          <a:endParaRPr lang="en-US"/>
        </a:p>
      </dgm:t>
    </dgm:pt>
    <dgm:pt modelId="{6119CB97-3D50-44AC-A077-E74247C5A932}" type="parTrans" cxnId="{9730D91C-4428-462D-952B-1B02EB939F80}">
      <dgm:prSet/>
      <dgm:spPr/>
      <dgm:t>
        <a:bodyPr/>
        <a:lstStyle/>
        <a:p>
          <a:endParaRPr lang="en-US"/>
        </a:p>
      </dgm:t>
    </dgm:pt>
    <dgm:pt modelId="{26CCBE3A-5CB7-4360-AFC8-862F0828903D}" type="sibTrans" cxnId="{9730D91C-4428-462D-952B-1B02EB939F80}">
      <dgm:prSet/>
      <dgm:spPr/>
      <dgm:t>
        <a:bodyPr/>
        <a:lstStyle/>
        <a:p>
          <a:endParaRPr lang="en-US"/>
        </a:p>
      </dgm:t>
    </dgm:pt>
    <dgm:pt modelId="{61DEA65E-83A2-45E8-824C-C4A17A195D17}">
      <dgm:prSet/>
      <dgm:spPr/>
      <dgm:t>
        <a:bodyPr/>
        <a:lstStyle/>
        <a:p>
          <a:r>
            <a:rPr lang="en-US" baseline="0"/>
            <a:t>Persistent AF – continuous AF episode &gt; 7 days but &lt; 1 year </a:t>
          </a:r>
          <a:endParaRPr lang="en-US"/>
        </a:p>
      </dgm:t>
    </dgm:pt>
    <dgm:pt modelId="{2620F398-371B-4566-9BA8-B2DAC0C28601}" type="parTrans" cxnId="{5938EB1C-D991-43C7-B719-3BA0116E156F}">
      <dgm:prSet/>
      <dgm:spPr/>
      <dgm:t>
        <a:bodyPr/>
        <a:lstStyle/>
        <a:p>
          <a:endParaRPr lang="en-US"/>
        </a:p>
      </dgm:t>
    </dgm:pt>
    <dgm:pt modelId="{7A7BF152-472E-4524-89E9-9C0407097A90}" type="sibTrans" cxnId="{5938EB1C-D991-43C7-B719-3BA0116E156F}">
      <dgm:prSet/>
      <dgm:spPr/>
      <dgm:t>
        <a:bodyPr/>
        <a:lstStyle/>
        <a:p>
          <a:endParaRPr lang="en-US"/>
        </a:p>
      </dgm:t>
    </dgm:pt>
    <dgm:pt modelId="{640B39B4-6763-44E1-BB91-C6D5CC53695E}">
      <dgm:prSet/>
      <dgm:spPr/>
      <dgm:t>
        <a:bodyPr/>
        <a:lstStyle/>
        <a:p>
          <a:r>
            <a:rPr lang="en-US" baseline="0"/>
            <a:t>Long standing persistent – continuous AF &gt; 1 year in duration </a:t>
          </a:r>
          <a:endParaRPr lang="en-US"/>
        </a:p>
      </dgm:t>
    </dgm:pt>
    <dgm:pt modelId="{CA490A18-D6F9-4465-8C47-0A3C7F973584}" type="parTrans" cxnId="{44F11CE2-3628-480C-97C5-7D9DDD4270BD}">
      <dgm:prSet/>
      <dgm:spPr/>
      <dgm:t>
        <a:bodyPr/>
        <a:lstStyle/>
        <a:p>
          <a:endParaRPr lang="en-US"/>
        </a:p>
      </dgm:t>
    </dgm:pt>
    <dgm:pt modelId="{454DEFD8-11FF-41A4-B568-318869330833}" type="sibTrans" cxnId="{44F11CE2-3628-480C-97C5-7D9DDD4270BD}">
      <dgm:prSet/>
      <dgm:spPr/>
      <dgm:t>
        <a:bodyPr/>
        <a:lstStyle/>
        <a:p>
          <a:endParaRPr lang="en-US"/>
        </a:p>
      </dgm:t>
    </dgm:pt>
    <dgm:pt modelId="{2F28F8C4-D0C0-49B3-8536-D75AACA43C1E}">
      <dgm:prSet/>
      <dgm:spPr/>
      <dgm:t>
        <a:bodyPr/>
        <a:lstStyle/>
        <a:p>
          <a:r>
            <a:rPr lang="en-US" baseline="0"/>
            <a:t>Permanent AF – continuous AF for which a therapeutic decision has been made not to pursue sinus rhythm </a:t>
          </a:r>
          <a:endParaRPr lang="en-US"/>
        </a:p>
      </dgm:t>
    </dgm:pt>
    <dgm:pt modelId="{A16B10EF-4B2E-42E9-8E37-B5C4495373F8}" type="parTrans" cxnId="{CFDB86E0-C712-4F72-ACF1-2FA127BD86FA}">
      <dgm:prSet/>
      <dgm:spPr/>
      <dgm:t>
        <a:bodyPr/>
        <a:lstStyle/>
        <a:p>
          <a:endParaRPr lang="en-US"/>
        </a:p>
      </dgm:t>
    </dgm:pt>
    <dgm:pt modelId="{50340423-7FB6-4DAB-B957-CD5E32856413}" type="sibTrans" cxnId="{CFDB86E0-C712-4F72-ACF1-2FA127BD86FA}">
      <dgm:prSet/>
      <dgm:spPr/>
      <dgm:t>
        <a:bodyPr/>
        <a:lstStyle/>
        <a:p>
          <a:endParaRPr lang="en-US"/>
        </a:p>
      </dgm:t>
    </dgm:pt>
    <dgm:pt modelId="{5A7B7619-A816-0A4D-8703-93E7B3679151}" type="pres">
      <dgm:prSet presAssocID="{CC151A95-BAAE-4F02-B01E-6748DC1BE1C6}" presName="matrix" presStyleCnt="0">
        <dgm:presLayoutVars>
          <dgm:chMax val="1"/>
          <dgm:dir/>
          <dgm:resizeHandles val="exact"/>
        </dgm:presLayoutVars>
      </dgm:prSet>
      <dgm:spPr/>
    </dgm:pt>
    <dgm:pt modelId="{7226E9C2-9B55-A142-82CF-979BD07AA965}" type="pres">
      <dgm:prSet presAssocID="{CC151A95-BAAE-4F02-B01E-6748DC1BE1C6}" presName="diamond" presStyleLbl="bgShp" presStyleIdx="0" presStyleCnt="1"/>
      <dgm:spPr/>
    </dgm:pt>
    <dgm:pt modelId="{32461ED1-9C59-B84D-8B9B-51DB8D578229}" type="pres">
      <dgm:prSet presAssocID="{CC151A95-BAAE-4F02-B01E-6748DC1BE1C6}" presName="quad1" presStyleLbl="node1" presStyleIdx="0" presStyleCnt="4">
        <dgm:presLayoutVars>
          <dgm:chMax val="0"/>
          <dgm:chPref val="0"/>
          <dgm:bulletEnabled val="1"/>
        </dgm:presLayoutVars>
      </dgm:prSet>
      <dgm:spPr/>
    </dgm:pt>
    <dgm:pt modelId="{5B0937FF-AD29-AA48-AAC1-9C79B47FB431}" type="pres">
      <dgm:prSet presAssocID="{CC151A95-BAAE-4F02-B01E-6748DC1BE1C6}" presName="quad2" presStyleLbl="node1" presStyleIdx="1" presStyleCnt="4">
        <dgm:presLayoutVars>
          <dgm:chMax val="0"/>
          <dgm:chPref val="0"/>
          <dgm:bulletEnabled val="1"/>
        </dgm:presLayoutVars>
      </dgm:prSet>
      <dgm:spPr/>
    </dgm:pt>
    <dgm:pt modelId="{26086AE6-15AE-CE42-A920-9BB721B71231}" type="pres">
      <dgm:prSet presAssocID="{CC151A95-BAAE-4F02-B01E-6748DC1BE1C6}" presName="quad3" presStyleLbl="node1" presStyleIdx="2" presStyleCnt="4">
        <dgm:presLayoutVars>
          <dgm:chMax val="0"/>
          <dgm:chPref val="0"/>
          <dgm:bulletEnabled val="1"/>
        </dgm:presLayoutVars>
      </dgm:prSet>
      <dgm:spPr/>
    </dgm:pt>
    <dgm:pt modelId="{FCA145DF-49B9-A746-A856-5446F163EA98}" type="pres">
      <dgm:prSet presAssocID="{CC151A95-BAAE-4F02-B01E-6748DC1BE1C6}" presName="quad4" presStyleLbl="node1" presStyleIdx="3" presStyleCnt="4">
        <dgm:presLayoutVars>
          <dgm:chMax val="0"/>
          <dgm:chPref val="0"/>
          <dgm:bulletEnabled val="1"/>
        </dgm:presLayoutVars>
      </dgm:prSet>
      <dgm:spPr/>
    </dgm:pt>
  </dgm:ptLst>
  <dgm:cxnLst>
    <dgm:cxn modelId="{B40FFA13-0CD5-EB4B-ACF0-8499F9E4EBF9}" type="presOf" srcId="{0B01F4E9-3D42-4C01-AE39-5F34920F1078}" destId="{32461ED1-9C59-B84D-8B9B-51DB8D578229}" srcOrd="0" destOrd="0" presId="urn:microsoft.com/office/officeart/2005/8/layout/matrix3"/>
    <dgm:cxn modelId="{9730D91C-4428-462D-952B-1B02EB939F80}" srcId="{CC151A95-BAAE-4F02-B01E-6748DC1BE1C6}" destId="{0B01F4E9-3D42-4C01-AE39-5F34920F1078}" srcOrd="0" destOrd="0" parTransId="{6119CB97-3D50-44AC-A077-E74247C5A932}" sibTransId="{26CCBE3A-5CB7-4360-AFC8-862F0828903D}"/>
    <dgm:cxn modelId="{5938EB1C-D991-43C7-B719-3BA0116E156F}" srcId="{CC151A95-BAAE-4F02-B01E-6748DC1BE1C6}" destId="{61DEA65E-83A2-45E8-824C-C4A17A195D17}" srcOrd="1" destOrd="0" parTransId="{2620F398-371B-4566-9BA8-B2DAC0C28601}" sibTransId="{7A7BF152-472E-4524-89E9-9C0407097A90}"/>
    <dgm:cxn modelId="{2E50CF91-B3FC-714D-ACAA-8D0F3B41F397}" type="presOf" srcId="{61DEA65E-83A2-45E8-824C-C4A17A195D17}" destId="{5B0937FF-AD29-AA48-AAC1-9C79B47FB431}" srcOrd="0" destOrd="0" presId="urn:microsoft.com/office/officeart/2005/8/layout/matrix3"/>
    <dgm:cxn modelId="{B237E197-CD69-B246-8840-5A497361236E}" type="presOf" srcId="{2F28F8C4-D0C0-49B3-8536-D75AACA43C1E}" destId="{FCA145DF-49B9-A746-A856-5446F163EA98}" srcOrd="0" destOrd="0" presId="urn:microsoft.com/office/officeart/2005/8/layout/matrix3"/>
    <dgm:cxn modelId="{D11F6DBA-02C0-1149-AAEF-FBBFCD723C64}" type="presOf" srcId="{CC151A95-BAAE-4F02-B01E-6748DC1BE1C6}" destId="{5A7B7619-A816-0A4D-8703-93E7B3679151}" srcOrd="0" destOrd="0" presId="urn:microsoft.com/office/officeart/2005/8/layout/matrix3"/>
    <dgm:cxn modelId="{BC721EC5-D05D-E04F-917E-E1D8A51B9E22}" type="presOf" srcId="{640B39B4-6763-44E1-BB91-C6D5CC53695E}" destId="{26086AE6-15AE-CE42-A920-9BB721B71231}" srcOrd="0" destOrd="0" presId="urn:microsoft.com/office/officeart/2005/8/layout/matrix3"/>
    <dgm:cxn modelId="{CFDB86E0-C712-4F72-ACF1-2FA127BD86FA}" srcId="{CC151A95-BAAE-4F02-B01E-6748DC1BE1C6}" destId="{2F28F8C4-D0C0-49B3-8536-D75AACA43C1E}" srcOrd="3" destOrd="0" parTransId="{A16B10EF-4B2E-42E9-8E37-B5C4495373F8}" sibTransId="{50340423-7FB6-4DAB-B957-CD5E32856413}"/>
    <dgm:cxn modelId="{44F11CE2-3628-480C-97C5-7D9DDD4270BD}" srcId="{CC151A95-BAAE-4F02-B01E-6748DC1BE1C6}" destId="{640B39B4-6763-44E1-BB91-C6D5CC53695E}" srcOrd="2" destOrd="0" parTransId="{CA490A18-D6F9-4465-8C47-0A3C7F973584}" sibTransId="{454DEFD8-11FF-41A4-B568-318869330833}"/>
    <dgm:cxn modelId="{546A4A3B-CA4A-954F-B78A-CA6C136BC707}" type="presParOf" srcId="{5A7B7619-A816-0A4D-8703-93E7B3679151}" destId="{7226E9C2-9B55-A142-82CF-979BD07AA965}" srcOrd="0" destOrd="0" presId="urn:microsoft.com/office/officeart/2005/8/layout/matrix3"/>
    <dgm:cxn modelId="{B82A2353-015B-234F-A98E-41CEA3CD642A}" type="presParOf" srcId="{5A7B7619-A816-0A4D-8703-93E7B3679151}" destId="{32461ED1-9C59-B84D-8B9B-51DB8D578229}" srcOrd="1" destOrd="0" presId="urn:microsoft.com/office/officeart/2005/8/layout/matrix3"/>
    <dgm:cxn modelId="{E13D980F-D7A7-CD45-AE9F-DD1BD56CB341}" type="presParOf" srcId="{5A7B7619-A816-0A4D-8703-93E7B3679151}" destId="{5B0937FF-AD29-AA48-AAC1-9C79B47FB431}" srcOrd="2" destOrd="0" presId="urn:microsoft.com/office/officeart/2005/8/layout/matrix3"/>
    <dgm:cxn modelId="{624AF662-C0DE-1B40-9C52-AA2043B7B24C}" type="presParOf" srcId="{5A7B7619-A816-0A4D-8703-93E7B3679151}" destId="{26086AE6-15AE-CE42-A920-9BB721B71231}" srcOrd="3" destOrd="0" presId="urn:microsoft.com/office/officeart/2005/8/layout/matrix3"/>
    <dgm:cxn modelId="{AB04A61B-2A11-E64F-B646-8455BDADD5F1}" type="presParOf" srcId="{5A7B7619-A816-0A4D-8703-93E7B3679151}" destId="{FCA145DF-49B9-A746-A856-5446F163EA98}"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5EFE80-C57D-43F0-B004-3A445DA963C6}"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545600EB-3E8A-4A82-8414-2ABE2CFC6BE8}">
      <dgm:prSet/>
      <dgm:spPr/>
      <dgm:t>
        <a:bodyPr/>
        <a:lstStyle/>
        <a:p>
          <a:r>
            <a:rPr lang="en-US" baseline="0"/>
            <a:t>Primary AF </a:t>
          </a:r>
          <a:endParaRPr lang="en-US"/>
        </a:p>
      </dgm:t>
    </dgm:pt>
    <dgm:pt modelId="{9C553DDF-4FCA-4F4D-9F9E-888A42ECDB94}" type="parTrans" cxnId="{601F6523-DA08-4BE6-AB03-67CA44E6BE03}">
      <dgm:prSet/>
      <dgm:spPr/>
      <dgm:t>
        <a:bodyPr/>
        <a:lstStyle/>
        <a:p>
          <a:endParaRPr lang="en-US"/>
        </a:p>
      </dgm:t>
    </dgm:pt>
    <dgm:pt modelId="{4DA5D03E-5F29-447D-9ACF-16219F0E37E8}" type="sibTrans" cxnId="{601F6523-DA08-4BE6-AB03-67CA44E6BE03}">
      <dgm:prSet/>
      <dgm:spPr/>
      <dgm:t>
        <a:bodyPr/>
        <a:lstStyle/>
        <a:p>
          <a:endParaRPr lang="en-US"/>
        </a:p>
      </dgm:t>
    </dgm:pt>
    <dgm:pt modelId="{1F057456-4E7F-4FC3-9B5E-47A41ED987C8}">
      <dgm:prSet/>
      <dgm:spPr/>
      <dgm:t>
        <a:bodyPr/>
        <a:lstStyle/>
        <a:p>
          <a:r>
            <a:rPr lang="en-US" baseline="0"/>
            <a:t>Secondary AF</a:t>
          </a:r>
          <a:endParaRPr lang="en-US"/>
        </a:p>
      </dgm:t>
    </dgm:pt>
    <dgm:pt modelId="{FC32D533-DB77-4A3E-ABB6-E15B1322E308}" type="parTrans" cxnId="{0EEBBEB0-0C42-4020-9FCF-3BE1BF844F8A}">
      <dgm:prSet/>
      <dgm:spPr/>
      <dgm:t>
        <a:bodyPr/>
        <a:lstStyle/>
        <a:p>
          <a:endParaRPr lang="en-US"/>
        </a:p>
      </dgm:t>
    </dgm:pt>
    <dgm:pt modelId="{34C02195-C23A-4CD5-A3D4-E2DFC5F74611}" type="sibTrans" cxnId="{0EEBBEB0-0C42-4020-9FCF-3BE1BF844F8A}">
      <dgm:prSet/>
      <dgm:spPr/>
      <dgm:t>
        <a:bodyPr/>
        <a:lstStyle/>
        <a:p>
          <a:endParaRPr lang="en-US"/>
        </a:p>
      </dgm:t>
    </dgm:pt>
    <dgm:pt modelId="{1540E8BD-071F-497C-8A21-8381F0B46F8D}">
      <dgm:prSet/>
      <dgm:spPr/>
      <dgm:t>
        <a:bodyPr/>
        <a:lstStyle/>
        <a:p>
          <a:r>
            <a:rPr lang="en-US" i="1" baseline="0" dirty="0"/>
            <a:t>Provoked </a:t>
          </a:r>
          <a:endParaRPr lang="en-US" dirty="0"/>
        </a:p>
      </dgm:t>
    </dgm:pt>
    <dgm:pt modelId="{0ACAA2C3-53DC-49E5-B130-2A8915864CE8}" type="parTrans" cxnId="{ACC2B5A3-2112-40BA-991E-33000D52CD70}">
      <dgm:prSet/>
      <dgm:spPr/>
      <dgm:t>
        <a:bodyPr/>
        <a:lstStyle/>
        <a:p>
          <a:endParaRPr lang="en-US"/>
        </a:p>
      </dgm:t>
    </dgm:pt>
    <dgm:pt modelId="{3171A81A-6693-489A-8A36-65121C51F14E}" type="sibTrans" cxnId="{ACC2B5A3-2112-40BA-991E-33000D52CD70}">
      <dgm:prSet/>
      <dgm:spPr/>
      <dgm:t>
        <a:bodyPr/>
        <a:lstStyle/>
        <a:p>
          <a:endParaRPr lang="en-US"/>
        </a:p>
      </dgm:t>
    </dgm:pt>
    <dgm:pt modelId="{3CFD05A3-4848-B24B-A80D-C54C34EEC6C3}">
      <dgm:prSet/>
      <dgm:spPr/>
      <dgm:t>
        <a:bodyPr/>
        <a:lstStyle/>
        <a:p>
          <a:r>
            <a:rPr lang="en-US" dirty="0"/>
            <a:t>Reversible</a:t>
          </a:r>
        </a:p>
      </dgm:t>
    </dgm:pt>
    <dgm:pt modelId="{F41CA37F-D6C3-5143-B476-2A839639C805}" type="parTrans" cxnId="{53138EEE-BBEA-4244-BDDB-C3AD1C0B20E1}">
      <dgm:prSet/>
      <dgm:spPr/>
      <dgm:t>
        <a:bodyPr/>
        <a:lstStyle/>
        <a:p>
          <a:endParaRPr lang="en-US"/>
        </a:p>
      </dgm:t>
    </dgm:pt>
    <dgm:pt modelId="{2089AC61-C20F-A046-B5CE-77DA8776EF00}" type="sibTrans" cxnId="{53138EEE-BBEA-4244-BDDB-C3AD1C0B20E1}">
      <dgm:prSet/>
      <dgm:spPr/>
      <dgm:t>
        <a:bodyPr/>
        <a:lstStyle/>
        <a:p>
          <a:endParaRPr lang="en-US"/>
        </a:p>
      </dgm:t>
    </dgm:pt>
    <dgm:pt modelId="{5B9205DE-9D10-7F47-91D2-0C21E4E74A2C}" type="pres">
      <dgm:prSet presAssocID="{CD5EFE80-C57D-43F0-B004-3A445DA963C6}" presName="hierChild1" presStyleCnt="0">
        <dgm:presLayoutVars>
          <dgm:chPref val="1"/>
          <dgm:dir/>
          <dgm:animOne val="branch"/>
          <dgm:animLvl val="lvl"/>
          <dgm:resizeHandles/>
        </dgm:presLayoutVars>
      </dgm:prSet>
      <dgm:spPr/>
    </dgm:pt>
    <dgm:pt modelId="{3BCCADD4-018C-6740-9BEE-B2E83F798F84}" type="pres">
      <dgm:prSet presAssocID="{545600EB-3E8A-4A82-8414-2ABE2CFC6BE8}" presName="hierRoot1" presStyleCnt="0"/>
      <dgm:spPr/>
    </dgm:pt>
    <dgm:pt modelId="{7075A304-A66F-C342-8198-C6A433A02125}" type="pres">
      <dgm:prSet presAssocID="{545600EB-3E8A-4A82-8414-2ABE2CFC6BE8}" presName="composite" presStyleCnt="0"/>
      <dgm:spPr/>
    </dgm:pt>
    <dgm:pt modelId="{8AC32F3C-28E4-DE4C-AC63-BBFC907117BA}" type="pres">
      <dgm:prSet presAssocID="{545600EB-3E8A-4A82-8414-2ABE2CFC6BE8}" presName="background" presStyleLbl="node0" presStyleIdx="0" presStyleCnt="2"/>
      <dgm:spPr/>
    </dgm:pt>
    <dgm:pt modelId="{12351362-0CEE-AA4D-B8FF-13501C542C61}" type="pres">
      <dgm:prSet presAssocID="{545600EB-3E8A-4A82-8414-2ABE2CFC6BE8}" presName="text" presStyleLbl="fgAcc0" presStyleIdx="0" presStyleCnt="2">
        <dgm:presLayoutVars>
          <dgm:chPref val="3"/>
        </dgm:presLayoutVars>
      </dgm:prSet>
      <dgm:spPr/>
    </dgm:pt>
    <dgm:pt modelId="{87A70FCF-1C3B-A945-8650-FB4805FB81B1}" type="pres">
      <dgm:prSet presAssocID="{545600EB-3E8A-4A82-8414-2ABE2CFC6BE8}" presName="hierChild2" presStyleCnt="0"/>
      <dgm:spPr/>
    </dgm:pt>
    <dgm:pt modelId="{58546AF2-ABF9-A243-84B5-12BC8191C3DF}" type="pres">
      <dgm:prSet presAssocID="{1F057456-4E7F-4FC3-9B5E-47A41ED987C8}" presName="hierRoot1" presStyleCnt="0"/>
      <dgm:spPr/>
    </dgm:pt>
    <dgm:pt modelId="{EB4BE8C4-1091-6942-90B9-C6BE0EB0C674}" type="pres">
      <dgm:prSet presAssocID="{1F057456-4E7F-4FC3-9B5E-47A41ED987C8}" presName="composite" presStyleCnt="0"/>
      <dgm:spPr/>
    </dgm:pt>
    <dgm:pt modelId="{13F19ACF-02B0-C84B-8489-C04AEF307B0A}" type="pres">
      <dgm:prSet presAssocID="{1F057456-4E7F-4FC3-9B5E-47A41ED987C8}" presName="background" presStyleLbl="node0" presStyleIdx="1" presStyleCnt="2"/>
      <dgm:spPr/>
    </dgm:pt>
    <dgm:pt modelId="{EFB707C4-A2B6-8245-B986-7B251D3CEF85}" type="pres">
      <dgm:prSet presAssocID="{1F057456-4E7F-4FC3-9B5E-47A41ED987C8}" presName="text" presStyleLbl="fgAcc0" presStyleIdx="1" presStyleCnt="2">
        <dgm:presLayoutVars>
          <dgm:chPref val="3"/>
        </dgm:presLayoutVars>
      </dgm:prSet>
      <dgm:spPr/>
    </dgm:pt>
    <dgm:pt modelId="{5C7F450F-0219-B048-AECD-E29E42FA661E}" type="pres">
      <dgm:prSet presAssocID="{1F057456-4E7F-4FC3-9B5E-47A41ED987C8}" presName="hierChild2" presStyleCnt="0"/>
      <dgm:spPr/>
    </dgm:pt>
    <dgm:pt modelId="{F995C4D9-205A-8947-BCA3-A94C5E7AD51A}" type="pres">
      <dgm:prSet presAssocID="{0ACAA2C3-53DC-49E5-B130-2A8915864CE8}" presName="Name10" presStyleLbl="parChTrans1D2" presStyleIdx="0" presStyleCnt="2"/>
      <dgm:spPr/>
    </dgm:pt>
    <dgm:pt modelId="{E2ACDF64-F964-9641-922A-0F5429ECD112}" type="pres">
      <dgm:prSet presAssocID="{1540E8BD-071F-497C-8A21-8381F0B46F8D}" presName="hierRoot2" presStyleCnt="0"/>
      <dgm:spPr/>
    </dgm:pt>
    <dgm:pt modelId="{AFDB49CB-AC4F-1C49-914D-6F28D2ED4FE4}" type="pres">
      <dgm:prSet presAssocID="{1540E8BD-071F-497C-8A21-8381F0B46F8D}" presName="composite2" presStyleCnt="0"/>
      <dgm:spPr/>
    </dgm:pt>
    <dgm:pt modelId="{B6EFAB0D-8ADB-E948-A996-6636474DC54C}" type="pres">
      <dgm:prSet presAssocID="{1540E8BD-071F-497C-8A21-8381F0B46F8D}" presName="background2" presStyleLbl="node2" presStyleIdx="0" presStyleCnt="2"/>
      <dgm:spPr/>
    </dgm:pt>
    <dgm:pt modelId="{2F25C391-8E74-C742-A19D-2A0E82E36161}" type="pres">
      <dgm:prSet presAssocID="{1540E8BD-071F-497C-8A21-8381F0B46F8D}" presName="text2" presStyleLbl="fgAcc2" presStyleIdx="0" presStyleCnt="2">
        <dgm:presLayoutVars>
          <dgm:chPref val="3"/>
        </dgm:presLayoutVars>
      </dgm:prSet>
      <dgm:spPr/>
    </dgm:pt>
    <dgm:pt modelId="{17DA9C02-08DA-1645-82E0-E7468778A676}" type="pres">
      <dgm:prSet presAssocID="{1540E8BD-071F-497C-8A21-8381F0B46F8D}" presName="hierChild3" presStyleCnt="0"/>
      <dgm:spPr/>
    </dgm:pt>
    <dgm:pt modelId="{8F5AA91F-564E-6D43-A76B-A3C8D7ED7A0D}" type="pres">
      <dgm:prSet presAssocID="{F41CA37F-D6C3-5143-B476-2A839639C805}" presName="Name10" presStyleLbl="parChTrans1D2" presStyleIdx="1" presStyleCnt="2"/>
      <dgm:spPr/>
    </dgm:pt>
    <dgm:pt modelId="{69950F96-5536-DA4C-9FD9-B02306A8E305}" type="pres">
      <dgm:prSet presAssocID="{3CFD05A3-4848-B24B-A80D-C54C34EEC6C3}" presName="hierRoot2" presStyleCnt="0"/>
      <dgm:spPr/>
    </dgm:pt>
    <dgm:pt modelId="{4918C95E-0CE0-AA4E-B49D-0D01B8BBF6AD}" type="pres">
      <dgm:prSet presAssocID="{3CFD05A3-4848-B24B-A80D-C54C34EEC6C3}" presName="composite2" presStyleCnt="0"/>
      <dgm:spPr/>
    </dgm:pt>
    <dgm:pt modelId="{7D9DB0FA-FE28-C54B-946B-CAB69D6FC3E6}" type="pres">
      <dgm:prSet presAssocID="{3CFD05A3-4848-B24B-A80D-C54C34EEC6C3}" presName="background2" presStyleLbl="node2" presStyleIdx="1" presStyleCnt="2"/>
      <dgm:spPr/>
    </dgm:pt>
    <dgm:pt modelId="{9486C48E-205B-DF47-8FB1-3E81414DF995}" type="pres">
      <dgm:prSet presAssocID="{3CFD05A3-4848-B24B-A80D-C54C34EEC6C3}" presName="text2" presStyleLbl="fgAcc2" presStyleIdx="1" presStyleCnt="2">
        <dgm:presLayoutVars>
          <dgm:chPref val="3"/>
        </dgm:presLayoutVars>
      </dgm:prSet>
      <dgm:spPr/>
    </dgm:pt>
    <dgm:pt modelId="{89060513-A5C8-734A-BB5E-2A16853AF852}" type="pres">
      <dgm:prSet presAssocID="{3CFD05A3-4848-B24B-A80D-C54C34EEC6C3}" presName="hierChild3" presStyleCnt="0"/>
      <dgm:spPr/>
    </dgm:pt>
  </dgm:ptLst>
  <dgm:cxnLst>
    <dgm:cxn modelId="{1FCA6F00-8073-584D-9C18-1F2DBD0CD382}" type="presOf" srcId="{545600EB-3E8A-4A82-8414-2ABE2CFC6BE8}" destId="{12351362-0CEE-AA4D-B8FF-13501C542C61}" srcOrd="0" destOrd="0" presId="urn:microsoft.com/office/officeart/2005/8/layout/hierarchy1"/>
    <dgm:cxn modelId="{601F6523-DA08-4BE6-AB03-67CA44E6BE03}" srcId="{CD5EFE80-C57D-43F0-B004-3A445DA963C6}" destId="{545600EB-3E8A-4A82-8414-2ABE2CFC6BE8}" srcOrd="0" destOrd="0" parTransId="{9C553DDF-4FCA-4F4D-9F9E-888A42ECDB94}" sibTransId="{4DA5D03E-5F29-447D-9ACF-16219F0E37E8}"/>
    <dgm:cxn modelId="{D95ADE52-1BA2-114A-892C-4CCBBA612EE3}" type="presOf" srcId="{CD5EFE80-C57D-43F0-B004-3A445DA963C6}" destId="{5B9205DE-9D10-7F47-91D2-0C21E4E74A2C}" srcOrd="0" destOrd="0" presId="urn:microsoft.com/office/officeart/2005/8/layout/hierarchy1"/>
    <dgm:cxn modelId="{01E2BD80-70FB-6A48-8035-92F0DC4FEF65}" type="presOf" srcId="{F41CA37F-D6C3-5143-B476-2A839639C805}" destId="{8F5AA91F-564E-6D43-A76B-A3C8D7ED7A0D}" srcOrd="0" destOrd="0" presId="urn:microsoft.com/office/officeart/2005/8/layout/hierarchy1"/>
    <dgm:cxn modelId="{ACC2B5A3-2112-40BA-991E-33000D52CD70}" srcId="{1F057456-4E7F-4FC3-9B5E-47A41ED987C8}" destId="{1540E8BD-071F-497C-8A21-8381F0B46F8D}" srcOrd="0" destOrd="0" parTransId="{0ACAA2C3-53DC-49E5-B130-2A8915864CE8}" sibTransId="{3171A81A-6693-489A-8A36-65121C51F14E}"/>
    <dgm:cxn modelId="{FD382FAE-5AD7-BB47-93EC-6F9D38B3F077}" type="presOf" srcId="{3CFD05A3-4848-B24B-A80D-C54C34EEC6C3}" destId="{9486C48E-205B-DF47-8FB1-3E81414DF995}" srcOrd="0" destOrd="0" presId="urn:microsoft.com/office/officeart/2005/8/layout/hierarchy1"/>
    <dgm:cxn modelId="{0EEBBEB0-0C42-4020-9FCF-3BE1BF844F8A}" srcId="{CD5EFE80-C57D-43F0-B004-3A445DA963C6}" destId="{1F057456-4E7F-4FC3-9B5E-47A41ED987C8}" srcOrd="1" destOrd="0" parTransId="{FC32D533-DB77-4A3E-ABB6-E15B1322E308}" sibTransId="{34C02195-C23A-4CD5-A3D4-E2DFC5F74611}"/>
    <dgm:cxn modelId="{3A149AEB-BC2F-2E42-AD6D-3B0B99B17E88}" type="presOf" srcId="{1F057456-4E7F-4FC3-9B5E-47A41ED987C8}" destId="{EFB707C4-A2B6-8245-B986-7B251D3CEF85}" srcOrd="0" destOrd="0" presId="urn:microsoft.com/office/officeart/2005/8/layout/hierarchy1"/>
    <dgm:cxn modelId="{E42012ED-E055-324C-9100-AD4F5768D214}" type="presOf" srcId="{1540E8BD-071F-497C-8A21-8381F0B46F8D}" destId="{2F25C391-8E74-C742-A19D-2A0E82E36161}" srcOrd="0" destOrd="0" presId="urn:microsoft.com/office/officeart/2005/8/layout/hierarchy1"/>
    <dgm:cxn modelId="{53138EEE-BBEA-4244-BDDB-C3AD1C0B20E1}" srcId="{1F057456-4E7F-4FC3-9B5E-47A41ED987C8}" destId="{3CFD05A3-4848-B24B-A80D-C54C34EEC6C3}" srcOrd="1" destOrd="0" parTransId="{F41CA37F-D6C3-5143-B476-2A839639C805}" sibTransId="{2089AC61-C20F-A046-B5CE-77DA8776EF00}"/>
    <dgm:cxn modelId="{059D13F7-103A-1641-95CC-BD852AF06348}" type="presOf" srcId="{0ACAA2C3-53DC-49E5-B130-2A8915864CE8}" destId="{F995C4D9-205A-8947-BCA3-A94C5E7AD51A}" srcOrd="0" destOrd="0" presId="urn:microsoft.com/office/officeart/2005/8/layout/hierarchy1"/>
    <dgm:cxn modelId="{5DA775AA-DDAE-B34B-B6F8-D1BB6CF3A75F}" type="presParOf" srcId="{5B9205DE-9D10-7F47-91D2-0C21E4E74A2C}" destId="{3BCCADD4-018C-6740-9BEE-B2E83F798F84}" srcOrd="0" destOrd="0" presId="urn:microsoft.com/office/officeart/2005/8/layout/hierarchy1"/>
    <dgm:cxn modelId="{D32357A4-AD6F-E442-9A58-813E86C8A359}" type="presParOf" srcId="{3BCCADD4-018C-6740-9BEE-B2E83F798F84}" destId="{7075A304-A66F-C342-8198-C6A433A02125}" srcOrd="0" destOrd="0" presId="urn:microsoft.com/office/officeart/2005/8/layout/hierarchy1"/>
    <dgm:cxn modelId="{D61287F8-BCB1-2A43-9F99-DC11927D3769}" type="presParOf" srcId="{7075A304-A66F-C342-8198-C6A433A02125}" destId="{8AC32F3C-28E4-DE4C-AC63-BBFC907117BA}" srcOrd="0" destOrd="0" presId="urn:microsoft.com/office/officeart/2005/8/layout/hierarchy1"/>
    <dgm:cxn modelId="{54E890A3-6D00-9F42-8D4D-EDBDBBA00FF6}" type="presParOf" srcId="{7075A304-A66F-C342-8198-C6A433A02125}" destId="{12351362-0CEE-AA4D-B8FF-13501C542C61}" srcOrd="1" destOrd="0" presId="urn:microsoft.com/office/officeart/2005/8/layout/hierarchy1"/>
    <dgm:cxn modelId="{18F4ABA9-0C7A-1145-9109-FD069016FF64}" type="presParOf" srcId="{3BCCADD4-018C-6740-9BEE-B2E83F798F84}" destId="{87A70FCF-1C3B-A945-8650-FB4805FB81B1}" srcOrd="1" destOrd="0" presId="urn:microsoft.com/office/officeart/2005/8/layout/hierarchy1"/>
    <dgm:cxn modelId="{17A4F21E-A766-1344-AE04-303FA446C4B4}" type="presParOf" srcId="{5B9205DE-9D10-7F47-91D2-0C21E4E74A2C}" destId="{58546AF2-ABF9-A243-84B5-12BC8191C3DF}" srcOrd="1" destOrd="0" presId="urn:microsoft.com/office/officeart/2005/8/layout/hierarchy1"/>
    <dgm:cxn modelId="{A32F76D9-F249-AE4E-B89E-F62E62312EAF}" type="presParOf" srcId="{58546AF2-ABF9-A243-84B5-12BC8191C3DF}" destId="{EB4BE8C4-1091-6942-90B9-C6BE0EB0C674}" srcOrd="0" destOrd="0" presId="urn:microsoft.com/office/officeart/2005/8/layout/hierarchy1"/>
    <dgm:cxn modelId="{8F1CFEC2-0D87-0A47-A197-D46DAF023077}" type="presParOf" srcId="{EB4BE8C4-1091-6942-90B9-C6BE0EB0C674}" destId="{13F19ACF-02B0-C84B-8489-C04AEF307B0A}" srcOrd="0" destOrd="0" presId="urn:microsoft.com/office/officeart/2005/8/layout/hierarchy1"/>
    <dgm:cxn modelId="{D9590A5C-13A7-784E-8A35-70443BCFEEC6}" type="presParOf" srcId="{EB4BE8C4-1091-6942-90B9-C6BE0EB0C674}" destId="{EFB707C4-A2B6-8245-B986-7B251D3CEF85}" srcOrd="1" destOrd="0" presId="urn:microsoft.com/office/officeart/2005/8/layout/hierarchy1"/>
    <dgm:cxn modelId="{3A0984D4-BAB6-B641-B0C6-07A5D9796B52}" type="presParOf" srcId="{58546AF2-ABF9-A243-84B5-12BC8191C3DF}" destId="{5C7F450F-0219-B048-AECD-E29E42FA661E}" srcOrd="1" destOrd="0" presId="urn:microsoft.com/office/officeart/2005/8/layout/hierarchy1"/>
    <dgm:cxn modelId="{A271906D-2FBD-BC44-A0C7-F95D043B1913}" type="presParOf" srcId="{5C7F450F-0219-B048-AECD-E29E42FA661E}" destId="{F995C4D9-205A-8947-BCA3-A94C5E7AD51A}" srcOrd="0" destOrd="0" presId="urn:microsoft.com/office/officeart/2005/8/layout/hierarchy1"/>
    <dgm:cxn modelId="{E00761DC-1252-A846-88DB-9F71C02CC589}" type="presParOf" srcId="{5C7F450F-0219-B048-AECD-E29E42FA661E}" destId="{E2ACDF64-F964-9641-922A-0F5429ECD112}" srcOrd="1" destOrd="0" presId="urn:microsoft.com/office/officeart/2005/8/layout/hierarchy1"/>
    <dgm:cxn modelId="{EAEBFFB9-3E2C-3543-BC94-439B6DFA8F2F}" type="presParOf" srcId="{E2ACDF64-F964-9641-922A-0F5429ECD112}" destId="{AFDB49CB-AC4F-1C49-914D-6F28D2ED4FE4}" srcOrd="0" destOrd="0" presId="urn:microsoft.com/office/officeart/2005/8/layout/hierarchy1"/>
    <dgm:cxn modelId="{0F1983D6-9C72-1D45-AB94-24445A0D6871}" type="presParOf" srcId="{AFDB49CB-AC4F-1C49-914D-6F28D2ED4FE4}" destId="{B6EFAB0D-8ADB-E948-A996-6636474DC54C}" srcOrd="0" destOrd="0" presId="urn:microsoft.com/office/officeart/2005/8/layout/hierarchy1"/>
    <dgm:cxn modelId="{483E8333-3F72-F548-A746-1AC690873CB1}" type="presParOf" srcId="{AFDB49CB-AC4F-1C49-914D-6F28D2ED4FE4}" destId="{2F25C391-8E74-C742-A19D-2A0E82E36161}" srcOrd="1" destOrd="0" presId="urn:microsoft.com/office/officeart/2005/8/layout/hierarchy1"/>
    <dgm:cxn modelId="{C715F04B-0070-454E-B9A5-B750138F8A1B}" type="presParOf" srcId="{E2ACDF64-F964-9641-922A-0F5429ECD112}" destId="{17DA9C02-08DA-1645-82E0-E7468778A676}" srcOrd="1" destOrd="0" presId="urn:microsoft.com/office/officeart/2005/8/layout/hierarchy1"/>
    <dgm:cxn modelId="{2692A256-A069-574A-81E0-BB680826749A}" type="presParOf" srcId="{5C7F450F-0219-B048-AECD-E29E42FA661E}" destId="{8F5AA91F-564E-6D43-A76B-A3C8D7ED7A0D}" srcOrd="2" destOrd="0" presId="urn:microsoft.com/office/officeart/2005/8/layout/hierarchy1"/>
    <dgm:cxn modelId="{70E3C9E5-4E62-EB49-9120-103564E50093}" type="presParOf" srcId="{5C7F450F-0219-B048-AECD-E29E42FA661E}" destId="{69950F96-5536-DA4C-9FD9-B02306A8E305}" srcOrd="3" destOrd="0" presId="urn:microsoft.com/office/officeart/2005/8/layout/hierarchy1"/>
    <dgm:cxn modelId="{A039C419-A26D-9941-944F-CF5C1056B5A5}" type="presParOf" srcId="{69950F96-5536-DA4C-9FD9-B02306A8E305}" destId="{4918C95E-0CE0-AA4E-B49D-0D01B8BBF6AD}" srcOrd="0" destOrd="0" presId="urn:microsoft.com/office/officeart/2005/8/layout/hierarchy1"/>
    <dgm:cxn modelId="{0DCBCEB8-A4DF-1D4E-9D47-2189E8568C2C}" type="presParOf" srcId="{4918C95E-0CE0-AA4E-B49D-0D01B8BBF6AD}" destId="{7D9DB0FA-FE28-C54B-946B-CAB69D6FC3E6}" srcOrd="0" destOrd="0" presId="urn:microsoft.com/office/officeart/2005/8/layout/hierarchy1"/>
    <dgm:cxn modelId="{7886DFDE-0DA4-C24A-9767-1E77322497CC}" type="presParOf" srcId="{4918C95E-0CE0-AA4E-B49D-0D01B8BBF6AD}" destId="{9486C48E-205B-DF47-8FB1-3E81414DF995}" srcOrd="1" destOrd="0" presId="urn:microsoft.com/office/officeart/2005/8/layout/hierarchy1"/>
    <dgm:cxn modelId="{900AE105-8DF4-1846-80C8-FA139CB633EC}" type="presParOf" srcId="{69950F96-5536-DA4C-9FD9-B02306A8E305}" destId="{89060513-A5C8-734A-BB5E-2A16853AF85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6E9C2-9B55-A142-82CF-979BD07AA965}">
      <dsp:nvSpPr>
        <dsp:cNvPr id="0" name=""/>
        <dsp:cNvSpPr/>
      </dsp:nvSpPr>
      <dsp:spPr>
        <a:xfrm>
          <a:off x="190847" y="0"/>
          <a:ext cx="5577781" cy="5577781"/>
        </a:xfrm>
        <a:prstGeom prst="diamond">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61ED1-9C59-B84D-8B9B-51DB8D578229}">
      <dsp:nvSpPr>
        <dsp:cNvPr id="0" name=""/>
        <dsp:cNvSpPr/>
      </dsp:nvSpPr>
      <dsp:spPr>
        <a:xfrm>
          <a:off x="720736" y="529889"/>
          <a:ext cx="2175334" cy="2175334"/>
        </a:xfrm>
        <a:prstGeom prst="roundRect">
          <a:avLst/>
        </a:prstGeom>
        <a:solidFill>
          <a:schemeClr val="dk2">
            <a:hueOff val="0"/>
            <a:satOff val="0"/>
            <a:lumOff val="0"/>
            <a:alphaOff val="0"/>
          </a:schemeClr>
        </a:solidFill>
        <a:ln w="19050" cap="flat" cmpd="sng" algn="in">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a:t>Paroxysmal AF – continuous AF episode lasting more than 30 seconds, &lt;7 days </a:t>
          </a:r>
          <a:endParaRPr lang="en-US" sz="1700" kern="1200"/>
        </a:p>
      </dsp:txBody>
      <dsp:txXfrm>
        <a:off x="826927" y="636080"/>
        <a:ext cx="1962952" cy="1962952"/>
      </dsp:txXfrm>
    </dsp:sp>
    <dsp:sp modelId="{5B0937FF-AD29-AA48-AAC1-9C79B47FB431}">
      <dsp:nvSpPr>
        <dsp:cNvPr id="0" name=""/>
        <dsp:cNvSpPr/>
      </dsp:nvSpPr>
      <dsp:spPr>
        <a:xfrm>
          <a:off x="3063404" y="529889"/>
          <a:ext cx="2175334" cy="2175334"/>
        </a:xfrm>
        <a:prstGeom prst="roundRect">
          <a:avLst/>
        </a:prstGeom>
        <a:solidFill>
          <a:schemeClr val="dk2">
            <a:hueOff val="0"/>
            <a:satOff val="0"/>
            <a:lumOff val="0"/>
            <a:alphaOff val="0"/>
          </a:schemeClr>
        </a:solidFill>
        <a:ln w="19050" cap="flat" cmpd="sng" algn="in">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a:t>Persistent AF – continuous AF episode &gt; 7 days but &lt; 1 year </a:t>
          </a:r>
          <a:endParaRPr lang="en-US" sz="1700" kern="1200"/>
        </a:p>
      </dsp:txBody>
      <dsp:txXfrm>
        <a:off x="3169595" y="636080"/>
        <a:ext cx="1962952" cy="1962952"/>
      </dsp:txXfrm>
    </dsp:sp>
    <dsp:sp modelId="{26086AE6-15AE-CE42-A920-9BB721B71231}">
      <dsp:nvSpPr>
        <dsp:cNvPr id="0" name=""/>
        <dsp:cNvSpPr/>
      </dsp:nvSpPr>
      <dsp:spPr>
        <a:xfrm>
          <a:off x="720736" y="2872557"/>
          <a:ext cx="2175334" cy="2175334"/>
        </a:xfrm>
        <a:prstGeom prst="roundRect">
          <a:avLst/>
        </a:prstGeom>
        <a:solidFill>
          <a:schemeClr val="dk2">
            <a:hueOff val="0"/>
            <a:satOff val="0"/>
            <a:lumOff val="0"/>
            <a:alphaOff val="0"/>
          </a:schemeClr>
        </a:solidFill>
        <a:ln w="19050" cap="flat" cmpd="sng" algn="in">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a:t>Long standing persistent – continuous AF &gt; 1 year in duration </a:t>
          </a:r>
          <a:endParaRPr lang="en-US" sz="1700" kern="1200"/>
        </a:p>
      </dsp:txBody>
      <dsp:txXfrm>
        <a:off x="826927" y="2978748"/>
        <a:ext cx="1962952" cy="1962952"/>
      </dsp:txXfrm>
    </dsp:sp>
    <dsp:sp modelId="{FCA145DF-49B9-A746-A856-5446F163EA98}">
      <dsp:nvSpPr>
        <dsp:cNvPr id="0" name=""/>
        <dsp:cNvSpPr/>
      </dsp:nvSpPr>
      <dsp:spPr>
        <a:xfrm>
          <a:off x="3063404" y="2872557"/>
          <a:ext cx="2175334" cy="2175334"/>
        </a:xfrm>
        <a:prstGeom prst="roundRect">
          <a:avLst/>
        </a:prstGeom>
        <a:solidFill>
          <a:schemeClr val="dk2">
            <a:hueOff val="0"/>
            <a:satOff val="0"/>
            <a:lumOff val="0"/>
            <a:alphaOff val="0"/>
          </a:schemeClr>
        </a:solidFill>
        <a:ln w="19050" cap="flat" cmpd="sng" algn="in">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a:t>Permanent AF – continuous AF for which a therapeutic decision has been made not to pursue sinus rhythm </a:t>
          </a:r>
          <a:endParaRPr lang="en-US" sz="1700" kern="1200"/>
        </a:p>
      </dsp:txBody>
      <dsp:txXfrm>
        <a:off x="3169595" y="2978748"/>
        <a:ext cx="1962952" cy="19629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AA91F-564E-6D43-A76B-A3C8D7ED7A0D}">
      <dsp:nvSpPr>
        <dsp:cNvPr id="0" name=""/>
        <dsp:cNvSpPr/>
      </dsp:nvSpPr>
      <dsp:spPr>
        <a:xfrm>
          <a:off x="5337503" y="1365055"/>
          <a:ext cx="1312429" cy="624597"/>
        </a:xfrm>
        <a:custGeom>
          <a:avLst/>
          <a:gdLst/>
          <a:ahLst/>
          <a:cxnLst/>
          <a:rect l="0" t="0" r="0" b="0"/>
          <a:pathLst>
            <a:path>
              <a:moveTo>
                <a:pt x="0" y="0"/>
              </a:moveTo>
              <a:lnTo>
                <a:pt x="0" y="425644"/>
              </a:lnTo>
              <a:lnTo>
                <a:pt x="1312429" y="425644"/>
              </a:lnTo>
              <a:lnTo>
                <a:pt x="1312429" y="624597"/>
              </a:lnTo>
            </a:path>
          </a:pathLst>
        </a:custGeom>
        <a:noFill/>
        <a:ln w="34925" cap="flat" cmpd="sng" algn="in">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95C4D9-205A-8947-BCA3-A94C5E7AD51A}">
      <dsp:nvSpPr>
        <dsp:cNvPr id="0" name=""/>
        <dsp:cNvSpPr/>
      </dsp:nvSpPr>
      <dsp:spPr>
        <a:xfrm>
          <a:off x="4025073" y="1365055"/>
          <a:ext cx="1312429" cy="624597"/>
        </a:xfrm>
        <a:custGeom>
          <a:avLst/>
          <a:gdLst/>
          <a:ahLst/>
          <a:cxnLst/>
          <a:rect l="0" t="0" r="0" b="0"/>
          <a:pathLst>
            <a:path>
              <a:moveTo>
                <a:pt x="1312429" y="0"/>
              </a:moveTo>
              <a:lnTo>
                <a:pt x="1312429" y="425644"/>
              </a:lnTo>
              <a:lnTo>
                <a:pt x="0" y="425644"/>
              </a:lnTo>
              <a:lnTo>
                <a:pt x="0" y="624597"/>
              </a:lnTo>
            </a:path>
          </a:pathLst>
        </a:custGeom>
        <a:noFill/>
        <a:ln w="34925" cap="flat" cmpd="sng" algn="in">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C32F3C-28E4-DE4C-AC63-BBFC907117BA}">
      <dsp:nvSpPr>
        <dsp:cNvPr id="0" name=""/>
        <dsp:cNvSpPr/>
      </dsp:nvSpPr>
      <dsp:spPr>
        <a:xfrm>
          <a:off x="1638837" y="1321"/>
          <a:ext cx="2147612" cy="1363733"/>
        </a:xfrm>
        <a:prstGeom prst="roundRect">
          <a:avLst>
            <a:gd name="adj" fmla="val 1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351362-0CEE-AA4D-B8FF-13501C542C61}">
      <dsp:nvSpPr>
        <dsp:cNvPr id="0" name=""/>
        <dsp:cNvSpPr/>
      </dsp:nvSpPr>
      <dsp:spPr>
        <a:xfrm>
          <a:off x="1877461" y="228013"/>
          <a:ext cx="2147612" cy="1363733"/>
        </a:xfrm>
        <a:prstGeom prst="roundRect">
          <a:avLst>
            <a:gd name="adj" fmla="val 10000"/>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baseline="0"/>
            <a:t>Primary AF </a:t>
          </a:r>
          <a:endParaRPr lang="en-US" sz="3200" kern="1200"/>
        </a:p>
      </dsp:txBody>
      <dsp:txXfrm>
        <a:off x="1917403" y="267955"/>
        <a:ext cx="2067728" cy="1283849"/>
      </dsp:txXfrm>
    </dsp:sp>
    <dsp:sp modelId="{13F19ACF-02B0-C84B-8489-C04AEF307B0A}">
      <dsp:nvSpPr>
        <dsp:cNvPr id="0" name=""/>
        <dsp:cNvSpPr/>
      </dsp:nvSpPr>
      <dsp:spPr>
        <a:xfrm>
          <a:off x="4263696" y="1321"/>
          <a:ext cx="2147612" cy="1363733"/>
        </a:xfrm>
        <a:prstGeom prst="roundRect">
          <a:avLst>
            <a:gd name="adj" fmla="val 1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B707C4-A2B6-8245-B986-7B251D3CEF85}">
      <dsp:nvSpPr>
        <dsp:cNvPr id="0" name=""/>
        <dsp:cNvSpPr/>
      </dsp:nvSpPr>
      <dsp:spPr>
        <a:xfrm>
          <a:off x="4502320" y="228013"/>
          <a:ext cx="2147612" cy="1363733"/>
        </a:xfrm>
        <a:prstGeom prst="roundRect">
          <a:avLst>
            <a:gd name="adj" fmla="val 10000"/>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baseline="0"/>
            <a:t>Secondary AF</a:t>
          </a:r>
          <a:endParaRPr lang="en-US" sz="3200" kern="1200"/>
        </a:p>
      </dsp:txBody>
      <dsp:txXfrm>
        <a:off x="4542262" y="267955"/>
        <a:ext cx="2067728" cy="1283849"/>
      </dsp:txXfrm>
    </dsp:sp>
    <dsp:sp modelId="{B6EFAB0D-8ADB-E948-A996-6636474DC54C}">
      <dsp:nvSpPr>
        <dsp:cNvPr id="0" name=""/>
        <dsp:cNvSpPr/>
      </dsp:nvSpPr>
      <dsp:spPr>
        <a:xfrm>
          <a:off x="2951267" y="1989652"/>
          <a:ext cx="2147612" cy="1363733"/>
        </a:xfrm>
        <a:prstGeom prst="roundRect">
          <a:avLst>
            <a:gd name="adj" fmla="val 1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25C391-8E74-C742-A19D-2A0E82E36161}">
      <dsp:nvSpPr>
        <dsp:cNvPr id="0" name=""/>
        <dsp:cNvSpPr/>
      </dsp:nvSpPr>
      <dsp:spPr>
        <a:xfrm>
          <a:off x="3189890" y="2216344"/>
          <a:ext cx="2147612" cy="1363733"/>
        </a:xfrm>
        <a:prstGeom prst="roundRect">
          <a:avLst>
            <a:gd name="adj" fmla="val 10000"/>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i="1" kern="1200" baseline="0" dirty="0"/>
            <a:t>Provoked </a:t>
          </a:r>
          <a:endParaRPr lang="en-US" sz="3200" kern="1200" dirty="0"/>
        </a:p>
      </dsp:txBody>
      <dsp:txXfrm>
        <a:off x="3229832" y="2256286"/>
        <a:ext cx="2067728" cy="1283849"/>
      </dsp:txXfrm>
    </dsp:sp>
    <dsp:sp modelId="{7D9DB0FA-FE28-C54B-946B-CAB69D6FC3E6}">
      <dsp:nvSpPr>
        <dsp:cNvPr id="0" name=""/>
        <dsp:cNvSpPr/>
      </dsp:nvSpPr>
      <dsp:spPr>
        <a:xfrm>
          <a:off x="5576126" y="1989652"/>
          <a:ext cx="2147612" cy="1363733"/>
        </a:xfrm>
        <a:prstGeom prst="roundRect">
          <a:avLst>
            <a:gd name="adj" fmla="val 1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86C48E-205B-DF47-8FB1-3E81414DF995}">
      <dsp:nvSpPr>
        <dsp:cNvPr id="0" name=""/>
        <dsp:cNvSpPr/>
      </dsp:nvSpPr>
      <dsp:spPr>
        <a:xfrm>
          <a:off x="5814750" y="2216344"/>
          <a:ext cx="2147612" cy="1363733"/>
        </a:xfrm>
        <a:prstGeom prst="roundRect">
          <a:avLst>
            <a:gd name="adj" fmla="val 10000"/>
          </a:avLst>
        </a:prstGeom>
        <a:solidFill>
          <a:schemeClr val="lt2">
            <a:alpha val="90000"/>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Reversible</a:t>
          </a:r>
        </a:p>
      </dsp:txBody>
      <dsp:txXfrm>
        <a:off x="5854692" y="2256286"/>
        <a:ext cx="2067728" cy="128384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A9649-E484-AF44-B1C3-BA4208DE2B25}" type="datetimeFigureOut">
              <a:rPr lang="en-US" smtClean="0"/>
              <a:t>1/19/26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61B272-188E-DC44-B785-D48E2CED9FFA}" type="slidenum">
              <a:rPr lang="en-US" smtClean="0"/>
              <a:t>‹#›</a:t>
            </a:fld>
            <a:endParaRPr lang="en-US"/>
          </a:p>
        </p:txBody>
      </p:sp>
    </p:spTree>
    <p:extLst>
      <p:ext uri="{BB962C8B-B14F-4D97-AF65-F5344CB8AC3E}">
        <p14:creationId xmlns:p14="http://schemas.microsoft.com/office/powerpoint/2010/main" val="803443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basis of on going risk of recurrence and </a:t>
            </a:r>
            <a:r>
              <a:rPr lang="en-US" dirty="0" err="1"/>
              <a:t>subtrate</a:t>
            </a:r>
            <a:r>
              <a:rPr lang="en-US" dirty="0"/>
              <a:t> </a:t>
            </a:r>
          </a:p>
        </p:txBody>
      </p:sp>
      <p:sp>
        <p:nvSpPr>
          <p:cNvPr id="4" name="Slide Number Placeholder 3"/>
          <p:cNvSpPr>
            <a:spLocks noGrp="1"/>
          </p:cNvSpPr>
          <p:nvPr>
            <p:ph type="sldNum" sz="quarter" idx="5"/>
          </p:nvPr>
        </p:nvSpPr>
        <p:spPr/>
        <p:txBody>
          <a:bodyPr/>
          <a:lstStyle/>
          <a:p>
            <a:fld id="{2D61B272-188E-DC44-B785-D48E2CED9FFA}" type="slidenum">
              <a:rPr lang="en-US" smtClean="0"/>
              <a:t>10</a:t>
            </a:fld>
            <a:endParaRPr lang="en-US"/>
          </a:p>
        </p:txBody>
      </p:sp>
    </p:spTree>
    <p:extLst>
      <p:ext uri="{BB962C8B-B14F-4D97-AF65-F5344CB8AC3E}">
        <p14:creationId xmlns:p14="http://schemas.microsoft.com/office/powerpoint/2010/main" val="2204839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generally &lt;100, not studied in secondary AFib</a:t>
            </a:r>
          </a:p>
        </p:txBody>
      </p:sp>
      <p:sp>
        <p:nvSpPr>
          <p:cNvPr id="4" name="Slide Number Placeholder 3"/>
          <p:cNvSpPr>
            <a:spLocks noGrp="1"/>
          </p:cNvSpPr>
          <p:nvPr>
            <p:ph type="sldNum" sz="quarter" idx="5"/>
          </p:nvPr>
        </p:nvSpPr>
        <p:spPr/>
        <p:txBody>
          <a:bodyPr/>
          <a:lstStyle/>
          <a:p>
            <a:fld id="{2D61B272-188E-DC44-B785-D48E2CED9FFA}" type="slidenum">
              <a:rPr lang="en-US" smtClean="0"/>
              <a:t>15</a:t>
            </a:fld>
            <a:endParaRPr lang="en-US"/>
          </a:p>
        </p:txBody>
      </p:sp>
    </p:spTree>
    <p:extLst>
      <p:ext uri="{BB962C8B-B14F-4D97-AF65-F5344CB8AC3E}">
        <p14:creationId xmlns:p14="http://schemas.microsoft.com/office/powerpoint/2010/main" val="1312451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attention to catheter ablation, mention EARLY AF, who are the select patients?</a:t>
            </a:r>
          </a:p>
        </p:txBody>
      </p:sp>
      <p:sp>
        <p:nvSpPr>
          <p:cNvPr id="4" name="Slide Number Placeholder 3"/>
          <p:cNvSpPr>
            <a:spLocks noGrp="1"/>
          </p:cNvSpPr>
          <p:nvPr>
            <p:ph type="sldNum" sz="quarter" idx="5"/>
          </p:nvPr>
        </p:nvSpPr>
        <p:spPr/>
        <p:txBody>
          <a:bodyPr/>
          <a:lstStyle/>
          <a:p>
            <a:fld id="{2D61B272-188E-DC44-B785-D48E2CED9FFA}" type="slidenum">
              <a:rPr lang="en-US" smtClean="0"/>
              <a:t>22</a:t>
            </a:fld>
            <a:endParaRPr lang="en-US"/>
          </a:p>
        </p:txBody>
      </p:sp>
    </p:spTree>
    <p:extLst>
      <p:ext uri="{BB962C8B-B14F-4D97-AF65-F5344CB8AC3E}">
        <p14:creationId xmlns:p14="http://schemas.microsoft.com/office/powerpoint/2010/main" val="1003499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ARREST AF Trial: </a:t>
            </a:r>
            <a:r>
              <a:rPr lang="en-CA" sz="1200" kern="1200" dirty="0">
                <a:solidFill>
                  <a:schemeClr val="tx1"/>
                </a:solidFill>
                <a:effectLst/>
                <a:latin typeface="+mn-lt"/>
                <a:ea typeface="+mn-ea"/>
                <a:cs typeface="+mn-cs"/>
              </a:rPr>
              <a:t>single-centre cohort study showed that patients who chose</a:t>
            </a:r>
          </a:p>
          <a:p>
            <a:r>
              <a:rPr lang="en-CA" sz="1200" kern="1200" dirty="0">
                <a:solidFill>
                  <a:schemeClr val="tx1"/>
                </a:solidFill>
                <a:effectLst/>
                <a:latin typeface="+mn-lt"/>
                <a:ea typeface="+mn-ea"/>
                <a:cs typeface="+mn-cs"/>
              </a:rPr>
              <a:t>to undergo aggressive risk factor </a:t>
            </a:r>
            <a:r>
              <a:rPr lang="en-CA" sz="1200" kern="1200" dirty="0" err="1">
                <a:solidFill>
                  <a:schemeClr val="tx1"/>
                </a:solidFill>
                <a:effectLst/>
                <a:latin typeface="+mn-lt"/>
                <a:ea typeface="+mn-ea"/>
                <a:cs typeface="+mn-cs"/>
              </a:rPr>
              <a:t>modi</a:t>
            </a:r>
            <a:r>
              <a:rPr lang="en-CA" sz="1200" kern="1200" dirty="0">
                <a:solidFill>
                  <a:schemeClr val="tx1"/>
                </a:solidFill>
                <a:effectLst/>
                <a:latin typeface="+mn-lt"/>
                <a:ea typeface="+mn-ea"/>
                <a:cs typeface="+mn-cs"/>
              </a:rPr>
              <a:t> cation had better</a:t>
            </a:r>
          </a:p>
          <a:p>
            <a:r>
              <a:rPr lang="en-CA" sz="1200" kern="1200" dirty="0">
                <a:solidFill>
                  <a:schemeClr val="tx1"/>
                </a:solidFill>
                <a:effectLst/>
                <a:latin typeface="+mn-lt"/>
                <a:ea typeface="+mn-ea"/>
                <a:cs typeface="+mn-cs"/>
              </a:rPr>
              <a:t>QOL and symptom control, a </a:t>
            </a:r>
            <a:r>
              <a:rPr lang="en-CA" sz="1200" kern="1200" dirty="0" err="1">
                <a:solidFill>
                  <a:schemeClr val="tx1"/>
                </a:solidFill>
                <a:effectLst/>
                <a:latin typeface="+mn-lt"/>
                <a:ea typeface="+mn-ea"/>
                <a:cs typeface="+mn-cs"/>
              </a:rPr>
              <a:t>signi</a:t>
            </a:r>
            <a:r>
              <a:rPr lang="en-CA" sz="1200" kern="1200" dirty="0">
                <a:solidFill>
                  <a:schemeClr val="tx1"/>
                </a:solidFill>
                <a:effectLst/>
                <a:latin typeface="+mn-lt"/>
                <a:ea typeface="+mn-ea"/>
                <a:cs typeface="+mn-cs"/>
              </a:rPr>
              <a:t> cant reduction in AF</a:t>
            </a:r>
          </a:p>
          <a:p>
            <a:r>
              <a:rPr lang="en-CA" sz="1200" kern="1200" dirty="0">
                <a:solidFill>
                  <a:schemeClr val="tx1"/>
                </a:solidFill>
                <a:effectLst/>
                <a:latin typeface="+mn-lt"/>
                <a:ea typeface="+mn-ea"/>
                <a:cs typeface="+mn-cs"/>
              </a:rPr>
              <a:t>burden, and greater arrhythmia-free survival after catheter</a:t>
            </a:r>
          </a:p>
          <a:p>
            <a:r>
              <a:rPr lang="en-CA" sz="1200" kern="1200" dirty="0">
                <a:solidFill>
                  <a:schemeClr val="tx1"/>
                </a:solidFill>
                <a:effectLst/>
                <a:latin typeface="+mn-lt"/>
                <a:ea typeface="+mn-ea"/>
                <a:cs typeface="+mn-cs"/>
              </a:rPr>
              <a:t>ablation compared with those who did not</a:t>
            </a:r>
          </a:p>
          <a:p>
            <a:endParaRPr lang="en-US" dirty="0"/>
          </a:p>
        </p:txBody>
      </p:sp>
      <p:sp>
        <p:nvSpPr>
          <p:cNvPr id="4" name="Slide Number Placeholder 3"/>
          <p:cNvSpPr>
            <a:spLocks noGrp="1"/>
          </p:cNvSpPr>
          <p:nvPr>
            <p:ph type="sldNum" sz="quarter" idx="5"/>
          </p:nvPr>
        </p:nvSpPr>
        <p:spPr/>
        <p:txBody>
          <a:bodyPr/>
          <a:lstStyle/>
          <a:p>
            <a:fld id="{2D61B272-188E-DC44-B785-D48E2CED9FFA}" type="slidenum">
              <a:rPr lang="en-US" smtClean="0"/>
              <a:t>24</a:t>
            </a:fld>
            <a:endParaRPr lang="en-US"/>
          </a:p>
        </p:txBody>
      </p:sp>
    </p:spTree>
    <p:extLst>
      <p:ext uri="{BB962C8B-B14F-4D97-AF65-F5344CB8AC3E}">
        <p14:creationId xmlns:p14="http://schemas.microsoft.com/office/powerpoint/2010/main" val="4263616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1/16/26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1/16/26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1/16/26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1/16/26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1/16/26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1E4C-148A-F93E-2D60-5F1528B61DE6}"/>
              </a:ext>
            </a:extLst>
          </p:cNvPr>
          <p:cNvSpPr>
            <a:spLocks noGrp="1"/>
          </p:cNvSpPr>
          <p:nvPr>
            <p:ph type="ctrTitle"/>
          </p:nvPr>
        </p:nvSpPr>
        <p:spPr/>
        <p:txBody>
          <a:bodyPr/>
          <a:lstStyle/>
          <a:p>
            <a:r>
              <a:rPr lang="en-US" dirty="0" err="1"/>
              <a:t>Vgh</a:t>
            </a:r>
            <a:r>
              <a:rPr lang="en-US" dirty="0"/>
              <a:t> </a:t>
            </a:r>
            <a:r>
              <a:rPr lang="en-US" dirty="0" err="1"/>
              <a:t>ctu</a:t>
            </a:r>
            <a:r>
              <a:rPr lang="en-US" dirty="0"/>
              <a:t> high yield series: </a:t>
            </a:r>
            <a:r>
              <a:rPr lang="en-US" dirty="0" err="1"/>
              <a:t>afib</a:t>
            </a:r>
            <a:r>
              <a:rPr lang="en-US" dirty="0"/>
              <a:t> </a:t>
            </a:r>
          </a:p>
        </p:txBody>
      </p:sp>
      <p:sp>
        <p:nvSpPr>
          <p:cNvPr id="3" name="Subtitle 2">
            <a:extLst>
              <a:ext uri="{FF2B5EF4-FFF2-40B4-BE49-F238E27FC236}">
                <a16:creationId xmlns:a16="http://schemas.microsoft.com/office/drawing/2014/main" id="{76A0380A-C7DD-9907-3A2D-65D6B8447C20}"/>
              </a:ext>
            </a:extLst>
          </p:cNvPr>
          <p:cNvSpPr>
            <a:spLocks noGrp="1"/>
          </p:cNvSpPr>
          <p:nvPr>
            <p:ph type="subTitle" idx="1"/>
          </p:nvPr>
        </p:nvSpPr>
        <p:spPr/>
        <p:txBody>
          <a:bodyPr/>
          <a:lstStyle/>
          <a:p>
            <a:r>
              <a:rPr lang="en-US" dirty="0"/>
              <a:t>Mo </a:t>
            </a:r>
            <a:r>
              <a:rPr lang="en-US" dirty="0" err="1"/>
              <a:t>Alfadhalah</a:t>
            </a:r>
            <a:r>
              <a:rPr lang="en-US" dirty="0"/>
              <a:t> VGH LMR</a:t>
            </a:r>
          </a:p>
        </p:txBody>
      </p:sp>
    </p:spTree>
    <p:extLst>
      <p:ext uri="{BB962C8B-B14F-4D97-AF65-F5344CB8AC3E}">
        <p14:creationId xmlns:p14="http://schemas.microsoft.com/office/powerpoint/2010/main" val="232480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6E57-D855-917C-8318-B3C8793D2DD1}"/>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3F603A4A-B9E4-445F-91FB-6BE3A9CDF39D}"/>
              </a:ext>
            </a:extLst>
          </p:cNvPr>
          <p:cNvSpPr>
            <a:spLocks noGrp="1"/>
          </p:cNvSpPr>
          <p:nvPr>
            <p:ph idx="1"/>
          </p:nvPr>
        </p:nvSpPr>
        <p:spPr/>
        <p:txBody>
          <a:bodyPr/>
          <a:lstStyle/>
          <a:p>
            <a:r>
              <a:rPr lang="en-US" dirty="0"/>
              <a:t>You are the senior on call for XC, you get paged for a patient on the ortho ward, they are a 65 year old F known have </a:t>
            </a:r>
            <a:r>
              <a:rPr lang="en-US" dirty="0" err="1"/>
              <a:t>HFnrEF</a:t>
            </a:r>
            <a:r>
              <a:rPr lang="en-US" dirty="0"/>
              <a:t> (55%), reason for page: tachycardia and desaturation.</a:t>
            </a:r>
          </a:p>
        </p:txBody>
      </p:sp>
    </p:spTree>
    <p:extLst>
      <p:ext uri="{BB962C8B-B14F-4D97-AF65-F5344CB8AC3E}">
        <p14:creationId xmlns:p14="http://schemas.microsoft.com/office/powerpoint/2010/main" val="4108150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FA1E-59E2-5EB0-1B1B-A88DADC581ED}"/>
              </a:ext>
            </a:extLst>
          </p:cNvPr>
          <p:cNvSpPr>
            <a:spLocks noGrp="1"/>
          </p:cNvSpPr>
          <p:nvPr>
            <p:ph type="title"/>
          </p:nvPr>
        </p:nvSpPr>
        <p:spPr/>
        <p:txBody>
          <a:bodyPr/>
          <a:lstStyle/>
          <a:p>
            <a:r>
              <a:rPr lang="en-US" dirty="0"/>
              <a:t>Case </a:t>
            </a:r>
          </a:p>
        </p:txBody>
      </p:sp>
      <p:sp>
        <p:nvSpPr>
          <p:cNvPr id="3" name="Content Placeholder 2">
            <a:extLst>
              <a:ext uri="{FF2B5EF4-FFF2-40B4-BE49-F238E27FC236}">
                <a16:creationId xmlns:a16="http://schemas.microsoft.com/office/drawing/2014/main" id="{11288A8C-40B5-DF94-F8D0-85320EE32C1A}"/>
              </a:ext>
            </a:extLst>
          </p:cNvPr>
          <p:cNvSpPr>
            <a:spLocks noGrp="1"/>
          </p:cNvSpPr>
          <p:nvPr>
            <p:ph idx="1"/>
          </p:nvPr>
        </p:nvSpPr>
        <p:spPr/>
        <p:txBody>
          <a:bodyPr/>
          <a:lstStyle/>
          <a:p>
            <a:r>
              <a:rPr lang="en-US" dirty="0"/>
              <a:t>You see the patient, they are having chest discomfort, vitals showed the following: HR 172 bpm/irregularly irregular, BP 120/80, O2 sat 93% on 5L oxygen, afebrile, RR 30 </a:t>
            </a:r>
          </a:p>
          <a:p>
            <a:r>
              <a:rPr lang="en-US" dirty="0"/>
              <a:t>Exam findings were positive for the following: coarse crackles in the lungs, diffuse bilateral, variable S1+normal S2 no murmurs, LL no edema, JVP at the angle of the jaw </a:t>
            </a:r>
          </a:p>
          <a:p>
            <a:r>
              <a:rPr lang="en-US" dirty="0"/>
              <a:t>POCUS: </a:t>
            </a:r>
            <a:r>
              <a:rPr lang="en-US" dirty="0" err="1"/>
              <a:t>Lung</a:t>
            </a:r>
            <a:r>
              <a:rPr lang="en-US" dirty="0" err="1">
                <a:sym typeface="Wingdings" pitchFamily="2" charset="2"/>
              </a:rPr>
              <a:t>diffuse</a:t>
            </a:r>
            <a:r>
              <a:rPr lang="en-US" dirty="0">
                <a:sym typeface="Wingdings" pitchFamily="2" charset="2"/>
              </a:rPr>
              <a:t>, symmetric vertical artifacts (B-lines) with normal looking pleural lines from L1/R1 down with a gradient, small effusions at the bases in keeping with probable cardiogenic pulmonary edema, EF on PLAX and PSAX difficult to interpret given tachycardia, IJ at the angle of the jaw, IVC 2.7cm with &lt;50% collapsibility on deep sniffing</a:t>
            </a:r>
            <a:endParaRPr lang="en-US" dirty="0"/>
          </a:p>
        </p:txBody>
      </p:sp>
    </p:spTree>
    <p:extLst>
      <p:ext uri="{BB962C8B-B14F-4D97-AF65-F5344CB8AC3E}">
        <p14:creationId xmlns:p14="http://schemas.microsoft.com/office/powerpoint/2010/main" val="114154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726CA-FBF5-EAB2-7264-AE6372C2A533}"/>
              </a:ext>
            </a:extLst>
          </p:cNvPr>
          <p:cNvSpPr>
            <a:spLocks noGrp="1"/>
          </p:cNvSpPr>
          <p:nvPr>
            <p:ph type="title"/>
          </p:nvPr>
        </p:nvSpPr>
        <p:spPr/>
        <p:txBody>
          <a:bodyPr/>
          <a:lstStyle/>
          <a:p>
            <a:r>
              <a:rPr lang="en-US" dirty="0"/>
              <a:t>Case </a:t>
            </a:r>
          </a:p>
        </p:txBody>
      </p:sp>
      <p:sp>
        <p:nvSpPr>
          <p:cNvPr id="3" name="Content Placeholder 2">
            <a:extLst>
              <a:ext uri="{FF2B5EF4-FFF2-40B4-BE49-F238E27FC236}">
                <a16:creationId xmlns:a16="http://schemas.microsoft.com/office/drawing/2014/main" id="{1BEDC7F6-A578-9AEE-69FF-D8812C885CC5}"/>
              </a:ext>
            </a:extLst>
          </p:cNvPr>
          <p:cNvSpPr>
            <a:spLocks noGrp="1"/>
          </p:cNvSpPr>
          <p:nvPr>
            <p:ph idx="1"/>
          </p:nvPr>
        </p:nvSpPr>
        <p:spPr/>
        <p:txBody>
          <a:bodyPr/>
          <a:lstStyle/>
          <a:p>
            <a:r>
              <a:rPr lang="en-US" dirty="0"/>
              <a:t>Labs: Hb 110, </a:t>
            </a:r>
            <a:r>
              <a:rPr lang="en-US" dirty="0" err="1"/>
              <a:t>Plt</a:t>
            </a:r>
            <a:r>
              <a:rPr lang="en-US" dirty="0"/>
              <a:t> 150, Cr 70, TSH normal, K 4, Na 130, Mg 1 , pH 7.35, HCO3 22, CO2 35</a:t>
            </a:r>
          </a:p>
          <a:p>
            <a:r>
              <a:rPr lang="en-US" dirty="0"/>
              <a:t>ECG: </a:t>
            </a:r>
            <a:r>
              <a:rPr lang="en-US" dirty="0" err="1"/>
              <a:t>Afib</a:t>
            </a:r>
            <a:r>
              <a:rPr lang="en-US" dirty="0"/>
              <a:t> RVR</a:t>
            </a:r>
          </a:p>
          <a:p>
            <a:r>
              <a:rPr lang="en-US" dirty="0"/>
              <a:t>CXR: Bilateral opacities, diffuse, cephalization of vessels </a:t>
            </a:r>
          </a:p>
        </p:txBody>
      </p:sp>
    </p:spTree>
    <p:extLst>
      <p:ext uri="{BB962C8B-B14F-4D97-AF65-F5344CB8AC3E}">
        <p14:creationId xmlns:p14="http://schemas.microsoft.com/office/powerpoint/2010/main" val="412590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2F3C-F4A9-BC2D-3160-EC44B01D40BC}"/>
              </a:ext>
            </a:extLst>
          </p:cNvPr>
          <p:cNvSpPr>
            <a:spLocks noGrp="1"/>
          </p:cNvSpPr>
          <p:nvPr>
            <p:ph type="title"/>
          </p:nvPr>
        </p:nvSpPr>
        <p:spPr/>
        <p:txBody>
          <a:bodyPr/>
          <a:lstStyle/>
          <a:p>
            <a:r>
              <a:rPr lang="en-US" dirty="0"/>
              <a:t>Pathophysiology and Risk Factors </a:t>
            </a:r>
          </a:p>
        </p:txBody>
      </p:sp>
      <p:sp>
        <p:nvSpPr>
          <p:cNvPr id="3" name="Content Placeholder 2">
            <a:extLst>
              <a:ext uri="{FF2B5EF4-FFF2-40B4-BE49-F238E27FC236}">
                <a16:creationId xmlns:a16="http://schemas.microsoft.com/office/drawing/2014/main" id="{34DB6B33-47F8-969A-B571-F5EFBA059C00}"/>
              </a:ext>
            </a:extLst>
          </p:cNvPr>
          <p:cNvSpPr>
            <a:spLocks noGrp="1"/>
          </p:cNvSpPr>
          <p:nvPr>
            <p:ph idx="1"/>
          </p:nvPr>
        </p:nvSpPr>
        <p:spPr>
          <a:xfrm>
            <a:off x="1371600" y="1913860"/>
            <a:ext cx="9601200" cy="4401880"/>
          </a:xfrm>
        </p:spPr>
        <p:txBody>
          <a:bodyPr>
            <a:normAutofit fontScale="92500" lnSpcReduction="20000"/>
          </a:bodyPr>
          <a:lstStyle/>
          <a:p>
            <a:r>
              <a:rPr lang="en-US" dirty="0"/>
              <a:t>Recall that there are three main arrhythmic mechanisms:</a:t>
            </a:r>
          </a:p>
          <a:p>
            <a:pPr lvl="1"/>
            <a:r>
              <a:rPr lang="en-US" dirty="0"/>
              <a:t>Abnormal Automaticity</a:t>
            </a:r>
          </a:p>
          <a:p>
            <a:pPr lvl="1"/>
            <a:r>
              <a:rPr lang="en-US" dirty="0"/>
              <a:t>Reentry </a:t>
            </a:r>
          </a:p>
          <a:p>
            <a:pPr lvl="1"/>
            <a:r>
              <a:rPr lang="en-US" dirty="0"/>
              <a:t>Triggered Activity: abnormality during repolarization, early and delayed afterdepolarization </a:t>
            </a:r>
          </a:p>
          <a:p>
            <a:r>
              <a:rPr lang="en-US" dirty="0"/>
              <a:t>In </a:t>
            </a:r>
            <a:r>
              <a:rPr lang="en-US" dirty="0" err="1"/>
              <a:t>Afib</a:t>
            </a:r>
            <a:r>
              <a:rPr lang="en-US" dirty="0"/>
              <a:t>, there are insults/alterations that cause cells to spontaneously depolarize, either secondary to enhanced automaticity or triggered activity from after depolarizations (esp. in Calcium handling)</a:t>
            </a:r>
          </a:p>
          <a:p>
            <a:pPr lvl="1"/>
            <a:r>
              <a:rPr lang="en-US" dirty="0"/>
              <a:t>Inflammatory signals are key in promoting afterdepolarization generation</a:t>
            </a:r>
          </a:p>
          <a:p>
            <a:r>
              <a:rPr lang="en-US" dirty="0"/>
              <a:t>Rapid discharges originate from the pulmonary veins</a:t>
            </a:r>
          </a:p>
          <a:p>
            <a:pPr lvl="1"/>
            <a:r>
              <a:rPr lang="en-US" dirty="0"/>
              <a:t>Shorter AP duration, lower resting membrane potential and non uniform myofibril arrangements, all make these region vulnerable for triggered reentry and micro-reentry </a:t>
            </a:r>
          </a:p>
          <a:p>
            <a:r>
              <a:rPr lang="en-US" dirty="0"/>
              <a:t>Abnormal </a:t>
            </a:r>
            <a:r>
              <a:rPr lang="en-US" dirty="0" err="1"/>
              <a:t>remodelling</a:t>
            </a:r>
            <a:r>
              <a:rPr lang="en-US" dirty="0"/>
              <a:t> leads to atrial dilation and gives anatomic substrate</a:t>
            </a:r>
          </a:p>
          <a:p>
            <a:pPr marL="0" indent="0">
              <a:buNone/>
            </a:pPr>
            <a:r>
              <a:rPr lang="en-US" dirty="0"/>
              <a:t> </a:t>
            </a:r>
          </a:p>
          <a:p>
            <a:endParaRPr lang="en-US" dirty="0"/>
          </a:p>
        </p:txBody>
      </p:sp>
    </p:spTree>
    <p:extLst>
      <p:ext uri="{BB962C8B-B14F-4D97-AF65-F5344CB8AC3E}">
        <p14:creationId xmlns:p14="http://schemas.microsoft.com/office/powerpoint/2010/main" val="239765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672F-E9FB-79A2-8AF5-A402033789DE}"/>
              </a:ext>
            </a:extLst>
          </p:cNvPr>
          <p:cNvSpPr>
            <a:spLocks noGrp="1"/>
          </p:cNvSpPr>
          <p:nvPr>
            <p:ph type="title"/>
          </p:nvPr>
        </p:nvSpPr>
        <p:spPr/>
        <p:txBody>
          <a:bodyPr/>
          <a:lstStyle/>
          <a:p>
            <a:r>
              <a:rPr lang="en-US" dirty="0"/>
              <a:t>Pathophysiology and Risk Factors </a:t>
            </a:r>
          </a:p>
        </p:txBody>
      </p:sp>
      <p:sp>
        <p:nvSpPr>
          <p:cNvPr id="3" name="Content Placeholder 2">
            <a:extLst>
              <a:ext uri="{FF2B5EF4-FFF2-40B4-BE49-F238E27FC236}">
                <a16:creationId xmlns:a16="http://schemas.microsoft.com/office/drawing/2014/main" id="{5855F99D-E0F0-8564-50C3-2F291E1FCE27}"/>
              </a:ext>
            </a:extLst>
          </p:cNvPr>
          <p:cNvSpPr>
            <a:spLocks noGrp="1"/>
          </p:cNvSpPr>
          <p:nvPr>
            <p:ph idx="1"/>
          </p:nvPr>
        </p:nvSpPr>
        <p:spPr/>
        <p:txBody>
          <a:bodyPr>
            <a:normAutofit/>
          </a:bodyPr>
          <a:lstStyle/>
          <a:p>
            <a:r>
              <a:rPr lang="en-US" dirty="0"/>
              <a:t>HTN(the most significant modifiable RF)</a:t>
            </a:r>
          </a:p>
          <a:p>
            <a:pPr lvl="1"/>
            <a:r>
              <a:rPr lang="en-US" dirty="0"/>
              <a:t>Activation of the sympathetic and RAAS, structural and electrophysiological remodeling </a:t>
            </a:r>
          </a:p>
          <a:p>
            <a:r>
              <a:rPr lang="en-US" dirty="0"/>
              <a:t>DM </a:t>
            </a:r>
          </a:p>
          <a:p>
            <a:pPr lvl="1"/>
            <a:r>
              <a:rPr lang="en-US" dirty="0"/>
              <a:t>Structural and autonomic remodeling </a:t>
            </a:r>
          </a:p>
          <a:p>
            <a:r>
              <a:rPr lang="en-US" dirty="0"/>
              <a:t>Tobacco </a:t>
            </a:r>
          </a:p>
          <a:p>
            <a:pPr lvl="1"/>
            <a:r>
              <a:rPr lang="en-US" dirty="0"/>
              <a:t>Nicotine alters atrial conduction and refractoriness, inflammation and oxidative stress</a:t>
            </a:r>
          </a:p>
          <a:p>
            <a:endParaRPr lang="en-US" dirty="0"/>
          </a:p>
        </p:txBody>
      </p:sp>
    </p:spTree>
    <p:extLst>
      <p:ext uri="{BB962C8B-B14F-4D97-AF65-F5344CB8AC3E}">
        <p14:creationId xmlns:p14="http://schemas.microsoft.com/office/powerpoint/2010/main" val="669707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05BF-BBE6-F464-9BFA-87CF8F1E9A6A}"/>
              </a:ext>
            </a:extLst>
          </p:cNvPr>
          <p:cNvSpPr>
            <a:spLocks noGrp="1"/>
          </p:cNvSpPr>
          <p:nvPr>
            <p:ph type="title"/>
          </p:nvPr>
        </p:nvSpPr>
        <p:spPr/>
        <p:txBody>
          <a:bodyPr/>
          <a:lstStyle/>
          <a:p>
            <a:r>
              <a:rPr lang="en-US" dirty="0"/>
              <a:t> Pathophysiology and Risk Factors </a:t>
            </a:r>
          </a:p>
        </p:txBody>
      </p:sp>
      <p:sp>
        <p:nvSpPr>
          <p:cNvPr id="3" name="Content Placeholder 2">
            <a:extLst>
              <a:ext uri="{FF2B5EF4-FFF2-40B4-BE49-F238E27FC236}">
                <a16:creationId xmlns:a16="http://schemas.microsoft.com/office/drawing/2014/main" id="{ACA85A4E-5A1D-235B-1780-D7193AAC9ECB}"/>
              </a:ext>
            </a:extLst>
          </p:cNvPr>
          <p:cNvSpPr>
            <a:spLocks noGrp="1"/>
          </p:cNvSpPr>
          <p:nvPr>
            <p:ph idx="1"/>
          </p:nvPr>
        </p:nvSpPr>
        <p:spPr/>
        <p:txBody>
          <a:bodyPr/>
          <a:lstStyle/>
          <a:p>
            <a:r>
              <a:rPr lang="en-US" dirty="0"/>
              <a:t>Alcohol</a:t>
            </a:r>
          </a:p>
          <a:p>
            <a:pPr lvl="1"/>
            <a:r>
              <a:rPr lang="en-US" dirty="0"/>
              <a:t>Increased sympathetic activity/impairment of vagal tone and atrial fibrosis </a:t>
            </a:r>
          </a:p>
          <a:p>
            <a:r>
              <a:rPr lang="en-US" dirty="0"/>
              <a:t>Obesity </a:t>
            </a:r>
          </a:p>
          <a:p>
            <a:pPr lvl="1"/>
            <a:r>
              <a:rPr lang="en-US" dirty="0"/>
              <a:t>Weight related structural changes, atrial fibrosis, remodeling, inflammation </a:t>
            </a:r>
          </a:p>
          <a:p>
            <a:r>
              <a:rPr lang="en-US" dirty="0"/>
              <a:t>OSA</a:t>
            </a:r>
          </a:p>
          <a:p>
            <a:pPr lvl="1"/>
            <a:r>
              <a:rPr lang="en-US" dirty="0"/>
              <a:t>Negative intrathoracic pressures, increased venous return (LA volume loading) and hypoxia induced pulmonary vasoconstriction</a:t>
            </a:r>
          </a:p>
          <a:p>
            <a:pPr>
              <a:buFont typeface="Wingdings" pitchFamily="2" charset="2"/>
              <a:buChar char="§"/>
            </a:pPr>
            <a:r>
              <a:rPr lang="en-US" dirty="0"/>
              <a:t>Valve disease</a:t>
            </a:r>
          </a:p>
          <a:p>
            <a:pPr>
              <a:buFont typeface="Arial" panose="020B0604020202020204" pitchFamily="34" charset="0"/>
              <a:buChar char="•"/>
            </a:pPr>
            <a:r>
              <a:rPr lang="en-US" dirty="0"/>
              <a:t>Thyroid Disease, physical inactivity, age, CM</a:t>
            </a:r>
          </a:p>
        </p:txBody>
      </p:sp>
    </p:spTree>
    <p:extLst>
      <p:ext uri="{BB962C8B-B14F-4D97-AF65-F5344CB8AC3E}">
        <p14:creationId xmlns:p14="http://schemas.microsoft.com/office/powerpoint/2010/main" val="457299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ist of medical information&#10;&#10;AI-generated content may be incorrect.">
            <a:extLst>
              <a:ext uri="{FF2B5EF4-FFF2-40B4-BE49-F238E27FC236}">
                <a16:creationId xmlns:a16="http://schemas.microsoft.com/office/drawing/2014/main" id="{76E173B5-D73F-7E93-BAC6-12FFFE1F7DE5}"/>
              </a:ext>
            </a:extLst>
          </p:cNvPr>
          <p:cNvPicPr>
            <a:picLocks noChangeAspect="1"/>
          </p:cNvPicPr>
          <p:nvPr/>
        </p:nvPicPr>
        <p:blipFill>
          <a:blip r:embed="rId2"/>
          <a:stretch>
            <a:fillRect/>
          </a:stretch>
        </p:blipFill>
        <p:spPr>
          <a:xfrm>
            <a:off x="3540214" y="480515"/>
            <a:ext cx="5111570" cy="5892302"/>
          </a:xfrm>
          <a:prstGeom prst="rect">
            <a:avLst/>
          </a:prstGeom>
        </p:spPr>
      </p:pic>
    </p:spTree>
    <p:extLst>
      <p:ext uri="{BB962C8B-B14F-4D97-AF65-F5344CB8AC3E}">
        <p14:creationId xmlns:p14="http://schemas.microsoft.com/office/powerpoint/2010/main" val="87666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2DAC179-C790-4427-B1A0-AF7E55B8E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B362B7-DCCE-A0A9-08B3-77D6B592D8A0}"/>
              </a:ext>
            </a:extLst>
          </p:cNvPr>
          <p:cNvSpPr>
            <a:spLocks noGrp="1"/>
          </p:cNvSpPr>
          <p:nvPr>
            <p:ph type="title"/>
          </p:nvPr>
        </p:nvSpPr>
        <p:spPr>
          <a:xfrm>
            <a:off x="8252340" y="639704"/>
            <a:ext cx="3299579" cy="5577840"/>
          </a:xfrm>
        </p:spPr>
        <p:txBody>
          <a:bodyPr anchor="ctr">
            <a:normAutofit/>
          </a:bodyPr>
          <a:lstStyle/>
          <a:p>
            <a:r>
              <a:rPr lang="en-US" sz="4100" dirty="0"/>
              <a:t>Clinical Classification</a:t>
            </a:r>
          </a:p>
        </p:txBody>
      </p:sp>
      <p:sp useBgFill="1">
        <p:nvSpPr>
          <p:cNvPr id="11" name="Rectangle 10">
            <a:extLst>
              <a:ext uri="{FF2B5EF4-FFF2-40B4-BE49-F238E27FC236}">
                <a16:creationId xmlns:a16="http://schemas.microsoft.com/office/drawing/2014/main" id="{EA392D87-3787-45D6-976E-B85674C0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8366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FE8E04-DEE3-49FD-89A2-285FAD1C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85195AD5-390A-5A67-A18B-5A7E58B66A64}"/>
              </a:ext>
            </a:extLst>
          </p:cNvPr>
          <p:cNvGraphicFramePr>
            <a:graphicFrameLocks noGrp="1"/>
          </p:cNvGraphicFramePr>
          <p:nvPr>
            <p:ph idx="1"/>
            <p:extLst>
              <p:ext uri="{D42A27DB-BD31-4B8C-83A1-F6EECF244321}">
                <p14:modId xmlns:p14="http://schemas.microsoft.com/office/powerpoint/2010/main" val="3085330184"/>
              </p:ext>
            </p:extLst>
          </p:nvPr>
        </p:nvGraphicFramePr>
        <p:xfrm>
          <a:off x="784225" y="639763"/>
          <a:ext cx="5959475" cy="5577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836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C3B0F-80CF-D640-814D-CA8D564949C4}"/>
              </a:ext>
            </a:extLst>
          </p:cNvPr>
          <p:cNvSpPr>
            <a:spLocks noGrp="1"/>
          </p:cNvSpPr>
          <p:nvPr>
            <p:ph type="title"/>
          </p:nvPr>
        </p:nvSpPr>
        <p:spPr>
          <a:xfrm>
            <a:off x="1371600" y="685800"/>
            <a:ext cx="9601200" cy="1485900"/>
          </a:xfrm>
        </p:spPr>
        <p:txBody>
          <a:bodyPr>
            <a:normAutofit/>
          </a:bodyPr>
          <a:lstStyle/>
          <a:p>
            <a:r>
              <a:rPr lang="en-US" dirty="0"/>
              <a:t>Pathophysiologic Classification</a:t>
            </a:r>
          </a:p>
        </p:txBody>
      </p:sp>
      <p:graphicFrame>
        <p:nvGraphicFramePr>
          <p:cNvPr id="5" name="Content Placeholder 2">
            <a:extLst>
              <a:ext uri="{FF2B5EF4-FFF2-40B4-BE49-F238E27FC236}">
                <a16:creationId xmlns:a16="http://schemas.microsoft.com/office/drawing/2014/main" id="{1237FA7C-F2D2-FEB9-654F-303EC2239097}"/>
              </a:ext>
            </a:extLst>
          </p:cNvPr>
          <p:cNvGraphicFramePr>
            <a:graphicFrameLocks noGrp="1"/>
          </p:cNvGraphicFramePr>
          <p:nvPr>
            <p:ph idx="1"/>
            <p:extLst>
              <p:ext uri="{D42A27DB-BD31-4B8C-83A1-F6EECF244321}">
                <p14:modId xmlns:p14="http://schemas.microsoft.com/office/powerpoint/2010/main" val="1176787348"/>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339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E3181-5B58-7DA9-A7B6-DBB3ECAA80D8}"/>
              </a:ext>
            </a:extLst>
          </p:cNvPr>
          <p:cNvSpPr>
            <a:spLocks noGrp="1"/>
          </p:cNvSpPr>
          <p:nvPr>
            <p:ph type="title"/>
          </p:nvPr>
        </p:nvSpPr>
        <p:spPr/>
        <p:txBody>
          <a:bodyPr/>
          <a:lstStyle/>
          <a:p>
            <a:r>
              <a:rPr lang="en-US" dirty="0"/>
              <a:t>Investigations – For All</a:t>
            </a:r>
          </a:p>
        </p:txBody>
      </p:sp>
      <p:sp>
        <p:nvSpPr>
          <p:cNvPr id="3" name="Content Placeholder 2">
            <a:extLst>
              <a:ext uri="{FF2B5EF4-FFF2-40B4-BE49-F238E27FC236}">
                <a16:creationId xmlns:a16="http://schemas.microsoft.com/office/drawing/2014/main" id="{9F134899-3ACE-7DC3-07A5-0EBFEF14903D}"/>
              </a:ext>
            </a:extLst>
          </p:cNvPr>
          <p:cNvSpPr>
            <a:spLocks noGrp="1"/>
          </p:cNvSpPr>
          <p:nvPr>
            <p:ph idx="1"/>
          </p:nvPr>
        </p:nvSpPr>
        <p:spPr/>
        <p:txBody>
          <a:bodyPr/>
          <a:lstStyle/>
          <a:p>
            <a:pPr>
              <a:buFont typeface="Wingdings" pitchFamily="2" charset="2"/>
              <a:buChar char="§"/>
            </a:pPr>
            <a:r>
              <a:rPr lang="en-US" dirty="0"/>
              <a:t>ECG– needs to be documented! Also helpful to detect LA enlargement, LVH, preexcitation, conduction disease, evidence of ischemia </a:t>
            </a:r>
          </a:p>
          <a:p>
            <a:pPr>
              <a:buFont typeface="Wingdings" pitchFamily="2" charset="2"/>
              <a:buChar char="§"/>
            </a:pPr>
            <a:r>
              <a:rPr lang="en-US" dirty="0"/>
              <a:t>TTE – LVH, systolic dysfunction, significant valvular disease, LA enlargement (this is a very important parameter to look at! Gives prognostic info about recurrence or progression to persistent AF) </a:t>
            </a:r>
          </a:p>
          <a:p>
            <a:pPr>
              <a:buFont typeface="Wingdings" pitchFamily="2" charset="2"/>
              <a:buChar char="§"/>
            </a:pPr>
            <a:r>
              <a:rPr lang="en-US" dirty="0"/>
              <a:t>Labs – CBC, </a:t>
            </a:r>
            <a:r>
              <a:rPr lang="en-US" dirty="0" err="1"/>
              <a:t>coags</a:t>
            </a:r>
            <a:r>
              <a:rPr lang="en-US" dirty="0"/>
              <a:t>, LFTs, Cr, electrolytes, A1c, lipid profile, don’t forget TSH! </a:t>
            </a:r>
          </a:p>
          <a:p>
            <a:pPr>
              <a:buFont typeface="Wingdings" pitchFamily="2" charset="2"/>
              <a:buChar char="§"/>
            </a:pPr>
            <a:r>
              <a:rPr lang="en-US" dirty="0"/>
              <a:t>Extended monitoring of needed – Holter, wearable patch monitors, CIEDs</a:t>
            </a:r>
          </a:p>
          <a:p>
            <a:pPr>
              <a:buFont typeface="Wingdings" pitchFamily="2" charset="2"/>
              <a:buChar char="§"/>
            </a:pPr>
            <a:r>
              <a:rPr lang="en-US" dirty="0"/>
              <a:t>Sleep study should be considered for most to r/o OSA</a:t>
            </a:r>
          </a:p>
          <a:p>
            <a:pPr>
              <a:buFont typeface="Wingdings" pitchFamily="2" charset="2"/>
              <a:buChar char="§"/>
            </a:pPr>
            <a:endParaRPr lang="en-US" dirty="0"/>
          </a:p>
        </p:txBody>
      </p:sp>
    </p:spTree>
    <p:extLst>
      <p:ext uri="{BB962C8B-B14F-4D97-AF65-F5344CB8AC3E}">
        <p14:creationId xmlns:p14="http://schemas.microsoft.com/office/powerpoint/2010/main" val="585872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agram of a diagnosis&#10;&#10;AI-generated content may be incorrect.">
            <a:extLst>
              <a:ext uri="{FF2B5EF4-FFF2-40B4-BE49-F238E27FC236}">
                <a16:creationId xmlns:a16="http://schemas.microsoft.com/office/drawing/2014/main" id="{40D68548-59B2-7090-BA38-D7D833446BEB}"/>
              </a:ext>
            </a:extLst>
          </p:cNvPr>
          <p:cNvPicPr>
            <a:picLocks noGrp="1" noChangeAspect="1"/>
          </p:cNvPicPr>
          <p:nvPr>
            <p:ph idx="1"/>
          </p:nvPr>
        </p:nvPicPr>
        <p:blipFill>
          <a:blip r:embed="rId2"/>
          <a:stretch>
            <a:fillRect/>
          </a:stretch>
        </p:blipFill>
        <p:spPr>
          <a:xfrm>
            <a:off x="1206123" y="480515"/>
            <a:ext cx="9779753" cy="5892302"/>
          </a:xfrm>
          <a:prstGeom prst="rect">
            <a:avLst/>
          </a:prstGeom>
        </p:spPr>
      </p:pic>
    </p:spTree>
    <p:extLst>
      <p:ext uri="{BB962C8B-B14F-4D97-AF65-F5344CB8AC3E}">
        <p14:creationId xmlns:p14="http://schemas.microsoft.com/office/powerpoint/2010/main" val="2835624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diagram of a diagnosis&#10;&#10;AI-generated content may be incorrect.">
            <a:extLst>
              <a:ext uri="{FF2B5EF4-FFF2-40B4-BE49-F238E27FC236}">
                <a16:creationId xmlns:a16="http://schemas.microsoft.com/office/drawing/2014/main" id="{D024BCCC-27D9-CDD2-78F5-34557A0B9618}"/>
              </a:ext>
            </a:extLst>
          </p:cNvPr>
          <p:cNvPicPr>
            <a:picLocks noGrp="1" noChangeAspect="1"/>
          </p:cNvPicPr>
          <p:nvPr>
            <p:ph idx="1"/>
          </p:nvPr>
        </p:nvPicPr>
        <p:blipFill>
          <a:blip r:embed="rId2"/>
          <a:stretch>
            <a:fillRect/>
          </a:stretch>
        </p:blipFill>
        <p:spPr>
          <a:xfrm>
            <a:off x="1240971" y="184614"/>
            <a:ext cx="10263737" cy="6173118"/>
          </a:xfrm>
        </p:spPr>
      </p:pic>
      <p:sp>
        <p:nvSpPr>
          <p:cNvPr id="6" name="Oval 5">
            <a:extLst>
              <a:ext uri="{FF2B5EF4-FFF2-40B4-BE49-F238E27FC236}">
                <a16:creationId xmlns:a16="http://schemas.microsoft.com/office/drawing/2014/main" id="{6F42DB47-38AB-B955-67ED-3CA76BBE1450}"/>
              </a:ext>
            </a:extLst>
          </p:cNvPr>
          <p:cNvSpPr/>
          <p:nvPr/>
        </p:nvSpPr>
        <p:spPr>
          <a:xfrm>
            <a:off x="5659395" y="2533135"/>
            <a:ext cx="3126259" cy="282969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776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AB2A-C591-F33E-B5B3-6C1E6A81E904}"/>
              </a:ext>
            </a:extLst>
          </p:cNvPr>
          <p:cNvSpPr>
            <a:spLocks noGrp="1"/>
          </p:cNvSpPr>
          <p:nvPr>
            <p:ph type="title"/>
          </p:nvPr>
        </p:nvSpPr>
        <p:spPr/>
        <p:txBody>
          <a:bodyPr/>
          <a:lstStyle/>
          <a:p>
            <a:r>
              <a:rPr lang="en-US" dirty="0"/>
              <a:t>Treatment Principles</a:t>
            </a:r>
          </a:p>
        </p:txBody>
      </p:sp>
      <p:sp>
        <p:nvSpPr>
          <p:cNvPr id="3" name="Content Placeholder 2">
            <a:extLst>
              <a:ext uri="{FF2B5EF4-FFF2-40B4-BE49-F238E27FC236}">
                <a16:creationId xmlns:a16="http://schemas.microsoft.com/office/drawing/2014/main" id="{C98E5B0A-EDBC-456F-9990-CD482409AEA3}"/>
              </a:ext>
            </a:extLst>
          </p:cNvPr>
          <p:cNvSpPr>
            <a:spLocks noGrp="1"/>
          </p:cNvSpPr>
          <p:nvPr>
            <p:ph idx="1"/>
          </p:nvPr>
        </p:nvSpPr>
        <p:spPr/>
        <p:txBody>
          <a:bodyPr/>
          <a:lstStyle/>
          <a:p>
            <a:r>
              <a:rPr lang="en-US" dirty="0"/>
              <a:t>Determine if AF is the primary concern, or if it is secondary to an underlying illness</a:t>
            </a:r>
          </a:p>
          <a:p>
            <a:r>
              <a:rPr lang="en-US" dirty="0"/>
              <a:t>Determine if AF is causing hemodynamic stability (requires DCCV)</a:t>
            </a:r>
          </a:p>
          <a:p>
            <a:pPr lvl="1"/>
            <a:r>
              <a:rPr lang="en-US" dirty="0"/>
              <a:t>ACS, hypotension, or pulmonary edema</a:t>
            </a:r>
          </a:p>
          <a:p>
            <a:r>
              <a:rPr lang="en-US" dirty="0"/>
              <a:t>Determine your strategy, rate or rhythm?</a:t>
            </a:r>
          </a:p>
          <a:p>
            <a:r>
              <a:rPr lang="en-US" dirty="0"/>
              <a:t>Determine if they need admission </a:t>
            </a:r>
          </a:p>
          <a:p>
            <a:r>
              <a:rPr lang="en-US" dirty="0"/>
              <a:t>Determine the need for OAC</a:t>
            </a:r>
          </a:p>
          <a:p>
            <a:r>
              <a:rPr lang="en-US" dirty="0"/>
              <a:t>Early follow up</a:t>
            </a:r>
          </a:p>
          <a:p>
            <a:endParaRPr lang="en-US" dirty="0"/>
          </a:p>
        </p:txBody>
      </p:sp>
    </p:spTree>
    <p:extLst>
      <p:ext uri="{BB962C8B-B14F-4D97-AF65-F5344CB8AC3E}">
        <p14:creationId xmlns:p14="http://schemas.microsoft.com/office/powerpoint/2010/main" val="1307720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6D10-1B07-BA7F-7386-A553D3FC07EF}"/>
              </a:ext>
            </a:extLst>
          </p:cNvPr>
          <p:cNvSpPr>
            <a:spLocks noGrp="1"/>
          </p:cNvSpPr>
          <p:nvPr>
            <p:ph type="title"/>
          </p:nvPr>
        </p:nvSpPr>
        <p:spPr/>
        <p:txBody>
          <a:bodyPr/>
          <a:lstStyle/>
          <a:p>
            <a:r>
              <a:rPr lang="en-US" dirty="0"/>
              <a:t>Acute Rate Control</a:t>
            </a:r>
          </a:p>
        </p:txBody>
      </p:sp>
      <p:sp>
        <p:nvSpPr>
          <p:cNvPr id="3" name="Content Placeholder 2">
            <a:extLst>
              <a:ext uri="{FF2B5EF4-FFF2-40B4-BE49-F238E27FC236}">
                <a16:creationId xmlns:a16="http://schemas.microsoft.com/office/drawing/2014/main" id="{A79F38AA-2B08-4148-872E-58A8477A3B3B}"/>
              </a:ext>
            </a:extLst>
          </p:cNvPr>
          <p:cNvSpPr>
            <a:spLocks noGrp="1"/>
          </p:cNvSpPr>
          <p:nvPr>
            <p:ph idx="1"/>
          </p:nvPr>
        </p:nvSpPr>
        <p:spPr>
          <a:xfrm>
            <a:off x="1371600" y="1449977"/>
            <a:ext cx="9601200" cy="4833257"/>
          </a:xfrm>
        </p:spPr>
        <p:txBody>
          <a:bodyPr>
            <a:normAutofit fontScale="92500"/>
          </a:bodyPr>
          <a:lstStyle/>
          <a:p>
            <a:r>
              <a:rPr lang="en-US" dirty="0"/>
              <a:t>Always address the secondary cause if present! Ex: Overloaded, </a:t>
            </a:r>
            <a:r>
              <a:rPr lang="en-US" dirty="0" err="1"/>
              <a:t>diurese</a:t>
            </a:r>
            <a:endParaRPr lang="en-US" dirty="0"/>
          </a:p>
          <a:p>
            <a:r>
              <a:rPr lang="en-US" dirty="0"/>
              <a:t>First line options:</a:t>
            </a:r>
          </a:p>
          <a:p>
            <a:pPr lvl="1"/>
            <a:r>
              <a:rPr lang="en-US" dirty="0"/>
              <a:t>Evidence based beta blockers – Metoprolol, </a:t>
            </a:r>
            <a:r>
              <a:rPr lang="en-US" dirty="0" err="1"/>
              <a:t>carvedolol</a:t>
            </a:r>
            <a:r>
              <a:rPr lang="en-US" dirty="0"/>
              <a:t>, bisoprolol</a:t>
            </a:r>
          </a:p>
          <a:p>
            <a:pPr lvl="1"/>
            <a:r>
              <a:rPr lang="en-US" dirty="0"/>
              <a:t>NDHP CCB – Verapamil, Diltiazem</a:t>
            </a:r>
          </a:p>
          <a:p>
            <a:pPr lvl="2"/>
            <a:r>
              <a:rPr lang="en-US" dirty="0"/>
              <a:t>Make sure the EF&gt;40% when you start</a:t>
            </a:r>
          </a:p>
          <a:p>
            <a:pPr lvl="1"/>
            <a:r>
              <a:rPr lang="en-US" dirty="0"/>
              <a:t>Can be IV or oral, if IV watch for hypotension, always try and start oral agents as soon as possible after IV</a:t>
            </a:r>
          </a:p>
          <a:p>
            <a:r>
              <a:rPr lang="en-US" dirty="0"/>
              <a:t>Second line options: To be used if patient is hypotensive or has significant LV dysfunction</a:t>
            </a:r>
          </a:p>
          <a:p>
            <a:pPr lvl="1"/>
            <a:r>
              <a:rPr lang="en-US" dirty="0"/>
              <a:t>IV Amiodarone </a:t>
            </a:r>
          </a:p>
          <a:p>
            <a:pPr lvl="2"/>
            <a:r>
              <a:rPr lang="en-US" dirty="0"/>
              <a:t>Can precipitate hypotension, beware of possibility of conversion to sinus when patient is not anticoagulated!</a:t>
            </a:r>
          </a:p>
          <a:p>
            <a:pPr lvl="1"/>
            <a:r>
              <a:rPr lang="en-US" dirty="0"/>
              <a:t>Digoxin</a:t>
            </a:r>
          </a:p>
          <a:p>
            <a:pPr lvl="2"/>
            <a:r>
              <a:rPr lang="en-US" dirty="0"/>
              <a:t>Always make sure the K is normal, and adjust the dose for kidney function to prevent toxicity!</a:t>
            </a:r>
          </a:p>
          <a:p>
            <a:pPr lvl="1"/>
            <a:endParaRPr lang="en-US" dirty="0"/>
          </a:p>
        </p:txBody>
      </p:sp>
    </p:spTree>
    <p:extLst>
      <p:ext uri="{BB962C8B-B14F-4D97-AF65-F5344CB8AC3E}">
        <p14:creationId xmlns:p14="http://schemas.microsoft.com/office/powerpoint/2010/main" val="428859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EC6B-030C-2399-313D-6862C88C007B}"/>
              </a:ext>
            </a:extLst>
          </p:cNvPr>
          <p:cNvSpPr>
            <a:spLocks noGrp="1"/>
          </p:cNvSpPr>
          <p:nvPr>
            <p:ph type="title"/>
          </p:nvPr>
        </p:nvSpPr>
        <p:spPr/>
        <p:txBody>
          <a:bodyPr/>
          <a:lstStyle/>
          <a:p>
            <a:r>
              <a:rPr lang="en-US" dirty="0"/>
              <a:t>Acute Rhythm Control</a:t>
            </a:r>
          </a:p>
        </p:txBody>
      </p:sp>
      <p:sp>
        <p:nvSpPr>
          <p:cNvPr id="3" name="Content Placeholder 2">
            <a:extLst>
              <a:ext uri="{FF2B5EF4-FFF2-40B4-BE49-F238E27FC236}">
                <a16:creationId xmlns:a16="http://schemas.microsoft.com/office/drawing/2014/main" id="{7D4D6591-54C6-07DB-CB35-4F94AFFB85BC}"/>
              </a:ext>
            </a:extLst>
          </p:cNvPr>
          <p:cNvSpPr>
            <a:spLocks noGrp="1"/>
          </p:cNvSpPr>
          <p:nvPr>
            <p:ph idx="1"/>
          </p:nvPr>
        </p:nvSpPr>
        <p:spPr/>
        <p:txBody>
          <a:bodyPr>
            <a:normAutofit fontScale="85000" lnSpcReduction="20000"/>
          </a:bodyPr>
          <a:lstStyle/>
          <a:p>
            <a:r>
              <a:rPr lang="en-US" dirty="0"/>
              <a:t>If </a:t>
            </a:r>
            <a:r>
              <a:rPr lang="en-US" dirty="0" err="1"/>
              <a:t>unstable</a:t>
            </a:r>
            <a:r>
              <a:rPr lang="en-US" dirty="0" err="1">
                <a:sym typeface="Wingdings" pitchFamily="2" charset="2"/>
              </a:rPr>
              <a:t>DCCV</a:t>
            </a:r>
            <a:r>
              <a:rPr lang="en-US" dirty="0">
                <a:sym typeface="Wingdings" pitchFamily="2" charset="2"/>
              </a:rPr>
              <a:t> (150J)</a:t>
            </a:r>
          </a:p>
          <a:p>
            <a:pPr lvl="1"/>
            <a:r>
              <a:rPr lang="en-US" dirty="0">
                <a:sym typeface="Wingdings" pitchFamily="2" charset="2"/>
              </a:rPr>
              <a:t>In hemodynamically stable patients, may be reasonable to pursue, see next slide (90% effective in ED, reduces length of stay significantly)</a:t>
            </a:r>
          </a:p>
          <a:p>
            <a:r>
              <a:rPr lang="en-US" dirty="0">
                <a:sym typeface="Wingdings" pitchFamily="2" charset="2"/>
              </a:rPr>
              <a:t>Pharmacologic options</a:t>
            </a:r>
          </a:p>
          <a:p>
            <a:pPr lvl="1"/>
            <a:r>
              <a:rPr lang="en-US" dirty="0">
                <a:sym typeface="Wingdings" pitchFamily="2" charset="2"/>
              </a:rPr>
              <a:t>Procainamide (class </a:t>
            </a:r>
            <a:r>
              <a:rPr lang="en-US" dirty="0" err="1">
                <a:sym typeface="Wingdings" pitchFamily="2" charset="2"/>
              </a:rPr>
              <a:t>Ia</a:t>
            </a:r>
            <a:r>
              <a:rPr lang="en-US" dirty="0">
                <a:sym typeface="Wingdings" pitchFamily="2" charset="2"/>
              </a:rPr>
              <a:t>)</a:t>
            </a:r>
          </a:p>
          <a:p>
            <a:pPr lvl="1"/>
            <a:r>
              <a:rPr lang="en-US" dirty="0">
                <a:sym typeface="Wingdings" pitchFamily="2" charset="2"/>
              </a:rPr>
              <a:t>Flecainide and Propafenone (class IC)</a:t>
            </a:r>
          </a:p>
          <a:p>
            <a:pPr lvl="2"/>
            <a:r>
              <a:rPr lang="en-US" dirty="0">
                <a:sym typeface="Wingdings" pitchFamily="2" charset="2"/>
              </a:rPr>
              <a:t>Avoid in ischemic heart disease or SHD, always give AVNB agent (BB CCB) &gt; 30 minutes before to avoid 1:1 conduction!</a:t>
            </a:r>
          </a:p>
          <a:p>
            <a:pPr lvl="1"/>
            <a:r>
              <a:rPr lang="en-US" dirty="0">
                <a:sym typeface="Wingdings" pitchFamily="2" charset="2"/>
              </a:rPr>
              <a:t>Amiodarone </a:t>
            </a:r>
          </a:p>
          <a:p>
            <a:pPr lvl="2"/>
            <a:r>
              <a:rPr lang="en-US" dirty="0">
                <a:sym typeface="Wingdings" pitchFamily="2" charset="2"/>
              </a:rPr>
              <a:t>Keep in mind it takes around 8hrs to convert, SE: hypotension, bradycardia, can prolong QTc but </a:t>
            </a:r>
            <a:r>
              <a:rPr lang="en-US" dirty="0" err="1">
                <a:sym typeface="Wingdings" pitchFamily="2" charset="2"/>
              </a:rPr>
              <a:t>indicence</a:t>
            </a:r>
            <a:r>
              <a:rPr lang="en-US" dirty="0">
                <a:sym typeface="Wingdings" pitchFamily="2" charset="2"/>
              </a:rPr>
              <a:t> of </a:t>
            </a:r>
            <a:r>
              <a:rPr lang="en-US" dirty="0" err="1">
                <a:sym typeface="Wingdings" pitchFamily="2" charset="2"/>
              </a:rPr>
              <a:t>TdP</a:t>
            </a:r>
            <a:r>
              <a:rPr lang="en-US" dirty="0">
                <a:sym typeface="Wingdings" pitchFamily="2" charset="2"/>
              </a:rPr>
              <a:t> is rare</a:t>
            </a:r>
          </a:p>
          <a:p>
            <a:pPr lvl="1"/>
            <a:r>
              <a:rPr lang="en-US" dirty="0" err="1">
                <a:sym typeface="Wingdings" pitchFamily="2" charset="2"/>
              </a:rPr>
              <a:t>Vernaklat</a:t>
            </a:r>
            <a:endParaRPr lang="en-US" dirty="0">
              <a:sym typeface="Wingdings" pitchFamily="2" charset="2"/>
            </a:endParaRPr>
          </a:p>
          <a:p>
            <a:pPr lvl="1"/>
            <a:r>
              <a:rPr lang="en-US" dirty="0" err="1">
                <a:sym typeface="Wingdings" pitchFamily="2" charset="2"/>
              </a:rPr>
              <a:t>Ibutilide</a:t>
            </a:r>
            <a:endParaRPr lang="en-US" dirty="0">
              <a:sym typeface="Wingdings" pitchFamily="2" charset="2"/>
            </a:endParaRPr>
          </a:p>
        </p:txBody>
      </p:sp>
    </p:spTree>
    <p:extLst>
      <p:ext uri="{BB962C8B-B14F-4D97-AF65-F5344CB8AC3E}">
        <p14:creationId xmlns:p14="http://schemas.microsoft.com/office/powerpoint/2010/main" val="1955199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agram of a patient's flowchart&#10;&#10;AI-generated content may be incorrect.">
            <a:extLst>
              <a:ext uri="{FF2B5EF4-FFF2-40B4-BE49-F238E27FC236}">
                <a16:creationId xmlns:a16="http://schemas.microsoft.com/office/drawing/2014/main" id="{3907FEC1-F5BD-CF63-1622-C583F8A66243}"/>
              </a:ext>
            </a:extLst>
          </p:cNvPr>
          <p:cNvPicPr>
            <a:picLocks noGrp="1" noChangeAspect="1"/>
          </p:cNvPicPr>
          <p:nvPr>
            <p:ph idx="1"/>
          </p:nvPr>
        </p:nvPicPr>
        <p:blipFill>
          <a:blip r:embed="rId2"/>
          <a:stretch>
            <a:fillRect/>
          </a:stretch>
        </p:blipFill>
        <p:spPr>
          <a:xfrm>
            <a:off x="1344142" y="480515"/>
            <a:ext cx="9503714" cy="5892302"/>
          </a:xfrm>
          <a:prstGeom prst="rect">
            <a:avLst/>
          </a:prstGeom>
        </p:spPr>
      </p:pic>
    </p:spTree>
    <p:extLst>
      <p:ext uri="{BB962C8B-B14F-4D97-AF65-F5344CB8AC3E}">
        <p14:creationId xmlns:p14="http://schemas.microsoft.com/office/powerpoint/2010/main" val="901407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heart rate control&#10;&#10;AI-generated content may be incorrect.">
            <a:extLst>
              <a:ext uri="{FF2B5EF4-FFF2-40B4-BE49-F238E27FC236}">
                <a16:creationId xmlns:a16="http://schemas.microsoft.com/office/drawing/2014/main" id="{8F835894-6CCB-9258-50F4-FD7D941AFC46}"/>
              </a:ext>
            </a:extLst>
          </p:cNvPr>
          <p:cNvPicPr>
            <a:picLocks noChangeAspect="1"/>
          </p:cNvPicPr>
          <p:nvPr/>
        </p:nvPicPr>
        <p:blipFill>
          <a:blip r:embed="rId2"/>
          <a:stretch>
            <a:fillRect/>
          </a:stretch>
        </p:blipFill>
        <p:spPr>
          <a:xfrm>
            <a:off x="994437" y="480515"/>
            <a:ext cx="10203124" cy="5892302"/>
          </a:xfrm>
          <a:prstGeom prst="rect">
            <a:avLst/>
          </a:prstGeom>
        </p:spPr>
      </p:pic>
    </p:spTree>
    <p:extLst>
      <p:ext uri="{BB962C8B-B14F-4D97-AF65-F5344CB8AC3E}">
        <p14:creationId xmlns:p14="http://schemas.microsoft.com/office/powerpoint/2010/main" val="2397270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1"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pic>
        <p:nvPicPr>
          <p:cNvPr id="5" name="Picture 4" descr="A picture of an electromagnetic radiation">
            <a:extLst>
              <a:ext uri="{FF2B5EF4-FFF2-40B4-BE49-F238E27FC236}">
                <a16:creationId xmlns:a16="http://schemas.microsoft.com/office/drawing/2014/main" id="{636EB370-B30F-7C14-8769-5274C98CBACC}"/>
              </a:ext>
            </a:extLst>
          </p:cNvPr>
          <p:cNvPicPr>
            <a:picLocks noChangeAspect="1"/>
          </p:cNvPicPr>
          <p:nvPr/>
        </p:nvPicPr>
        <p:blipFill>
          <a:blip r:embed="rId2">
            <a:grayscl/>
          </a:blip>
          <a:srcRect t="9745" b="6284"/>
          <a:stretch>
            <a:fillRect/>
          </a:stretch>
        </p:blipFill>
        <p:spPr>
          <a:xfrm>
            <a:off x="20" y="10"/>
            <a:ext cx="12191980" cy="6859300"/>
          </a:xfrm>
          <a:prstGeom prst="rect">
            <a:avLst/>
          </a:prstGeom>
        </p:spPr>
      </p:pic>
      <p:sp>
        <p:nvSpPr>
          <p:cNvPr id="13" name="Rectangle 12">
            <a:extLst>
              <a:ext uri="{FF2B5EF4-FFF2-40B4-BE49-F238E27FC236}">
                <a16:creationId xmlns:a16="http://schemas.microsoft.com/office/drawing/2014/main" id="{334BA972-C640-4E2E-B1AC-162A1ABA4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6">
            <a:extLst>
              <a:ext uri="{FF2B5EF4-FFF2-40B4-BE49-F238E27FC236}">
                <a16:creationId xmlns:a16="http://schemas.microsoft.com/office/drawing/2014/main" id="{AB4EBAB6-4362-4DD4-B97E-6707AFA57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17" name="Freeform 6">
            <a:extLst>
              <a:ext uri="{FF2B5EF4-FFF2-40B4-BE49-F238E27FC236}">
                <a16:creationId xmlns:a16="http://schemas.microsoft.com/office/drawing/2014/main" id="{2FA5E0A6-4D2A-405F-AA56-A8E597834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A05CE841-49AB-A306-C450-BFBD84A8CB30}"/>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7200" cap="all"/>
              <a:t>Long Term: Rate or Rhythm?</a:t>
            </a:r>
          </a:p>
        </p:txBody>
      </p:sp>
    </p:spTree>
    <p:extLst>
      <p:ext uri="{BB962C8B-B14F-4D97-AF65-F5344CB8AC3E}">
        <p14:creationId xmlns:p14="http://schemas.microsoft.com/office/powerpoint/2010/main" val="1466517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AI-generated content may be incorrect.">
            <a:extLst>
              <a:ext uri="{FF2B5EF4-FFF2-40B4-BE49-F238E27FC236}">
                <a16:creationId xmlns:a16="http://schemas.microsoft.com/office/drawing/2014/main" id="{6A3D853A-4434-94BA-6E8B-48F0C9675342}"/>
              </a:ext>
            </a:extLst>
          </p:cNvPr>
          <p:cNvPicPr>
            <a:picLocks noChangeAspect="1"/>
          </p:cNvPicPr>
          <p:nvPr/>
        </p:nvPicPr>
        <p:blipFill>
          <a:blip r:embed="rId2"/>
          <a:stretch>
            <a:fillRect/>
          </a:stretch>
        </p:blipFill>
        <p:spPr>
          <a:xfrm>
            <a:off x="482600" y="1181307"/>
            <a:ext cx="11226799" cy="4490717"/>
          </a:xfrm>
          <a:prstGeom prst="rect">
            <a:avLst/>
          </a:prstGeom>
        </p:spPr>
      </p:pic>
    </p:spTree>
    <p:extLst>
      <p:ext uri="{BB962C8B-B14F-4D97-AF65-F5344CB8AC3E}">
        <p14:creationId xmlns:p14="http://schemas.microsoft.com/office/powerpoint/2010/main" val="215445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731C-5E0E-B7C3-7BAA-E94E8B5884EA}"/>
              </a:ext>
            </a:extLst>
          </p:cNvPr>
          <p:cNvSpPr>
            <a:spLocks noGrp="1"/>
          </p:cNvSpPr>
          <p:nvPr>
            <p:ph type="title"/>
          </p:nvPr>
        </p:nvSpPr>
        <p:spPr/>
        <p:txBody>
          <a:bodyPr/>
          <a:lstStyle/>
          <a:p>
            <a:r>
              <a:rPr lang="en-US" dirty="0"/>
              <a:t>EAST-AFNET-4</a:t>
            </a:r>
          </a:p>
        </p:txBody>
      </p:sp>
      <p:sp>
        <p:nvSpPr>
          <p:cNvPr id="3" name="Content Placeholder 2">
            <a:extLst>
              <a:ext uri="{FF2B5EF4-FFF2-40B4-BE49-F238E27FC236}">
                <a16:creationId xmlns:a16="http://schemas.microsoft.com/office/drawing/2014/main" id="{3EEC99E0-1338-8757-7E03-0D99D2D24E27}"/>
              </a:ext>
            </a:extLst>
          </p:cNvPr>
          <p:cNvSpPr>
            <a:spLocks noGrp="1"/>
          </p:cNvSpPr>
          <p:nvPr>
            <p:ph idx="1"/>
          </p:nvPr>
        </p:nvSpPr>
        <p:spPr/>
        <p:txBody>
          <a:bodyPr/>
          <a:lstStyle/>
          <a:p>
            <a:r>
              <a:rPr lang="en-CA" b="1" dirty="0"/>
              <a:t>Question:</a:t>
            </a:r>
            <a:r>
              <a:rPr lang="en-CA" dirty="0"/>
              <a:t> Does </a:t>
            </a:r>
            <a:r>
              <a:rPr lang="en-CA" i="1" dirty="0"/>
              <a:t>early</a:t>
            </a:r>
            <a:r>
              <a:rPr lang="en-CA" dirty="0"/>
              <a:t> rhythm control improve outcomes in newly diagnosed AF?</a:t>
            </a:r>
          </a:p>
          <a:p>
            <a:r>
              <a:rPr lang="en-CA" b="1" dirty="0"/>
              <a:t>Population:</a:t>
            </a:r>
            <a:r>
              <a:rPr lang="en-CA" dirty="0"/>
              <a:t> AF ≤12 months, mean age ~70, high CV comorbidity</a:t>
            </a:r>
          </a:p>
          <a:p>
            <a:r>
              <a:rPr lang="en-CA" b="1" dirty="0"/>
              <a:t>Intervention vs Control:</a:t>
            </a:r>
            <a:endParaRPr lang="en-CA" dirty="0"/>
          </a:p>
          <a:p>
            <a:pPr lvl="1"/>
            <a:r>
              <a:rPr lang="en-CA" i="0" dirty="0"/>
              <a:t>Early rhythm control (AADs ± ablation)</a:t>
            </a:r>
          </a:p>
          <a:p>
            <a:pPr lvl="1"/>
            <a:r>
              <a:rPr lang="en-CA" i="0" dirty="0"/>
              <a:t>Usual care (rate control first; rhythm for symptoms)</a:t>
            </a:r>
          </a:p>
          <a:p>
            <a:r>
              <a:rPr lang="en-CA" b="1" dirty="0"/>
              <a:t>Primary Outcome:</a:t>
            </a:r>
            <a:r>
              <a:rPr lang="en-CA" dirty="0"/>
              <a:t> CV death, stroke, HF hospitalization, ACS</a:t>
            </a:r>
          </a:p>
          <a:p>
            <a:r>
              <a:rPr lang="en-CA" b="1" dirty="0"/>
              <a:t>Result:</a:t>
            </a:r>
            <a:r>
              <a:rPr lang="en-CA" dirty="0"/>
              <a:t> </a:t>
            </a:r>
            <a:r>
              <a:rPr lang="en-CA" b="1" dirty="0"/>
              <a:t>Early rhythm control ↓ composite CV outcomes (~20% RRR)</a:t>
            </a:r>
            <a:endParaRPr lang="en-CA" dirty="0"/>
          </a:p>
          <a:p>
            <a:r>
              <a:rPr lang="en-CA" b="1" dirty="0"/>
              <a:t>Take-home:</a:t>
            </a:r>
            <a:r>
              <a:rPr lang="en-CA" dirty="0"/>
              <a:t> Rhythm control </a:t>
            </a:r>
            <a:r>
              <a:rPr lang="en-CA" b="1" dirty="0"/>
              <a:t>early</a:t>
            </a:r>
            <a:r>
              <a:rPr lang="en-CA" dirty="0"/>
              <a:t> is disease-modifying, not just for symptoms</a:t>
            </a:r>
          </a:p>
          <a:p>
            <a:endParaRPr lang="en-US" dirty="0"/>
          </a:p>
        </p:txBody>
      </p:sp>
    </p:spTree>
    <p:extLst>
      <p:ext uri="{BB962C8B-B14F-4D97-AF65-F5344CB8AC3E}">
        <p14:creationId xmlns:p14="http://schemas.microsoft.com/office/powerpoint/2010/main" val="606991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patient's life&#10;&#10;AI-generated content may be incorrect.">
            <a:extLst>
              <a:ext uri="{FF2B5EF4-FFF2-40B4-BE49-F238E27FC236}">
                <a16:creationId xmlns:a16="http://schemas.microsoft.com/office/drawing/2014/main" id="{CA128FD9-751B-5ECA-FD35-C570AD8BD58C}"/>
              </a:ext>
            </a:extLst>
          </p:cNvPr>
          <p:cNvPicPr>
            <a:picLocks noChangeAspect="1"/>
          </p:cNvPicPr>
          <p:nvPr/>
        </p:nvPicPr>
        <p:blipFill>
          <a:blip r:embed="rId3"/>
          <a:stretch>
            <a:fillRect/>
          </a:stretch>
        </p:blipFill>
        <p:spPr>
          <a:xfrm>
            <a:off x="1123591" y="480515"/>
            <a:ext cx="9944817" cy="5892302"/>
          </a:xfrm>
          <a:prstGeom prst="rect">
            <a:avLst/>
          </a:prstGeom>
        </p:spPr>
      </p:pic>
    </p:spTree>
    <p:extLst>
      <p:ext uri="{BB962C8B-B14F-4D97-AF65-F5344CB8AC3E}">
        <p14:creationId xmlns:p14="http://schemas.microsoft.com/office/powerpoint/2010/main" val="4127339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diagram of a diagnosis&#10;&#10;AI-generated content may be incorrect.">
            <a:extLst>
              <a:ext uri="{FF2B5EF4-FFF2-40B4-BE49-F238E27FC236}">
                <a16:creationId xmlns:a16="http://schemas.microsoft.com/office/drawing/2014/main" id="{847C443D-323C-B2FC-2AFE-6A2404857226}"/>
              </a:ext>
            </a:extLst>
          </p:cNvPr>
          <p:cNvPicPr>
            <a:picLocks noGrp="1" noChangeAspect="1"/>
          </p:cNvPicPr>
          <p:nvPr>
            <p:ph idx="1"/>
          </p:nvPr>
        </p:nvPicPr>
        <p:blipFill>
          <a:blip r:embed="rId2"/>
          <a:stretch>
            <a:fillRect/>
          </a:stretch>
        </p:blipFill>
        <p:spPr>
          <a:xfrm>
            <a:off x="1206123" y="480515"/>
            <a:ext cx="9779753" cy="5892302"/>
          </a:xfrm>
          <a:prstGeom prst="rect">
            <a:avLst/>
          </a:prstGeom>
        </p:spPr>
      </p:pic>
      <p:sp>
        <p:nvSpPr>
          <p:cNvPr id="8" name="Oval 7">
            <a:extLst>
              <a:ext uri="{FF2B5EF4-FFF2-40B4-BE49-F238E27FC236}">
                <a16:creationId xmlns:a16="http://schemas.microsoft.com/office/drawing/2014/main" id="{5F7E12DD-7306-D5D9-2C23-FAD493F5A38A}"/>
              </a:ext>
            </a:extLst>
          </p:cNvPr>
          <p:cNvSpPr/>
          <p:nvPr/>
        </p:nvSpPr>
        <p:spPr>
          <a:xfrm>
            <a:off x="8020594" y="2481943"/>
            <a:ext cx="2651760" cy="259950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102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health care system&#10;&#10;AI-generated content may be incorrect.">
            <a:extLst>
              <a:ext uri="{FF2B5EF4-FFF2-40B4-BE49-F238E27FC236}">
                <a16:creationId xmlns:a16="http://schemas.microsoft.com/office/drawing/2014/main" id="{6D74BC06-44CA-FD91-3754-396F4FC2169B}"/>
              </a:ext>
            </a:extLst>
          </p:cNvPr>
          <p:cNvPicPr>
            <a:picLocks noChangeAspect="1"/>
          </p:cNvPicPr>
          <p:nvPr/>
        </p:nvPicPr>
        <p:blipFill>
          <a:blip r:embed="rId3"/>
          <a:stretch>
            <a:fillRect/>
          </a:stretch>
        </p:blipFill>
        <p:spPr>
          <a:xfrm>
            <a:off x="1185746" y="480515"/>
            <a:ext cx="9820507" cy="5892302"/>
          </a:xfrm>
          <a:prstGeom prst="rect">
            <a:avLst/>
          </a:prstGeom>
        </p:spPr>
      </p:pic>
    </p:spTree>
    <p:extLst>
      <p:ext uri="{BB962C8B-B14F-4D97-AF65-F5344CB8AC3E}">
        <p14:creationId xmlns:p14="http://schemas.microsoft.com/office/powerpoint/2010/main" val="3143827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4" descr="A diagram of a diagnosis&#10;&#10;AI-generated content may be incorrect.">
            <a:extLst>
              <a:ext uri="{FF2B5EF4-FFF2-40B4-BE49-F238E27FC236}">
                <a16:creationId xmlns:a16="http://schemas.microsoft.com/office/drawing/2014/main" id="{2E14D15B-D23B-707B-AD2F-78FCD55DD08F}"/>
              </a:ext>
            </a:extLst>
          </p:cNvPr>
          <p:cNvPicPr>
            <a:picLocks noGrp="1" noChangeAspect="1"/>
          </p:cNvPicPr>
          <p:nvPr>
            <p:ph idx="1"/>
          </p:nvPr>
        </p:nvPicPr>
        <p:blipFill>
          <a:blip r:embed="rId2"/>
          <a:stretch>
            <a:fillRect/>
          </a:stretch>
        </p:blipFill>
        <p:spPr>
          <a:xfrm>
            <a:off x="1206123" y="480515"/>
            <a:ext cx="9779753" cy="5892302"/>
          </a:xfrm>
          <a:prstGeom prst="rect">
            <a:avLst/>
          </a:prstGeom>
        </p:spPr>
      </p:pic>
      <p:sp>
        <p:nvSpPr>
          <p:cNvPr id="8" name="Oval 7">
            <a:extLst>
              <a:ext uri="{FF2B5EF4-FFF2-40B4-BE49-F238E27FC236}">
                <a16:creationId xmlns:a16="http://schemas.microsoft.com/office/drawing/2014/main" id="{8C19549A-4637-411F-8AFF-5D50590E93DE}"/>
              </a:ext>
            </a:extLst>
          </p:cNvPr>
          <p:cNvSpPr/>
          <p:nvPr/>
        </p:nvSpPr>
        <p:spPr>
          <a:xfrm>
            <a:off x="3004457" y="2364377"/>
            <a:ext cx="2495006" cy="30305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1485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C0E7-234F-BEAC-55BB-CDCC2355D6EE}"/>
              </a:ext>
            </a:extLst>
          </p:cNvPr>
          <p:cNvSpPr>
            <a:spLocks noGrp="1"/>
          </p:cNvSpPr>
          <p:nvPr>
            <p:ph type="title"/>
          </p:nvPr>
        </p:nvSpPr>
        <p:spPr/>
        <p:txBody>
          <a:bodyPr/>
          <a:lstStyle/>
          <a:p>
            <a:r>
              <a:rPr lang="en-US" dirty="0"/>
              <a:t>AC: </a:t>
            </a:r>
          </a:p>
        </p:txBody>
      </p:sp>
      <p:sp>
        <p:nvSpPr>
          <p:cNvPr id="3" name="Content Placeholder 2">
            <a:extLst>
              <a:ext uri="{FF2B5EF4-FFF2-40B4-BE49-F238E27FC236}">
                <a16:creationId xmlns:a16="http://schemas.microsoft.com/office/drawing/2014/main" id="{BDB9E96E-7C46-AB47-9B7B-A9E9FB8BD222}"/>
              </a:ext>
            </a:extLst>
          </p:cNvPr>
          <p:cNvSpPr>
            <a:spLocks noGrp="1"/>
          </p:cNvSpPr>
          <p:nvPr>
            <p:ph idx="1"/>
          </p:nvPr>
        </p:nvSpPr>
        <p:spPr/>
        <p:txBody>
          <a:bodyPr/>
          <a:lstStyle/>
          <a:p>
            <a:pPr>
              <a:buSzPct val="100000"/>
              <a:buFont typeface="Wingdings" pitchFamily="2" charset="2"/>
              <a:buChar char="§"/>
            </a:pPr>
            <a:r>
              <a:rPr lang="en-US" dirty="0"/>
              <a:t>Indicated when CHADS65 score &gt;1 </a:t>
            </a:r>
          </a:p>
          <a:p>
            <a:pPr>
              <a:buSzPct val="100000"/>
              <a:buFont typeface="Wingdings" pitchFamily="2" charset="2"/>
              <a:buChar char="§"/>
            </a:pPr>
            <a:r>
              <a:rPr lang="en-US" dirty="0"/>
              <a:t>Your choice between DOAC vs VKA will depend on whether is valvular or non valvular </a:t>
            </a:r>
            <a:r>
              <a:rPr lang="en-US" dirty="0" err="1"/>
              <a:t>Afib</a:t>
            </a:r>
            <a:r>
              <a:rPr lang="en-US" dirty="0"/>
              <a:t>:</a:t>
            </a:r>
          </a:p>
          <a:p>
            <a:pPr lvl="1">
              <a:buSzPct val="100000"/>
              <a:buFont typeface="Wingdings" pitchFamily="2" charset="2"/>
              <a:buChar char="§"/>
            </a:pPr>
            <a:r>
              <a:rPr lang="en-US" dirty="0"/>
              <a:t>Mod– severe MS, Rheumatic MS, Mechanical Valve = Valvular </a:t>
            </a:r>
          </a:p>
          <a:p>
            <a:pPr>
              <a:buSzPct val="100000"/>
              <a:buFont typeface="Wingdings" pitchFamily="2" charset="2"/>
              <a:buChar char="§"/>
            </a:pPr>
            <a:r>
              <a:rPr lang="en-US" dirty="0"/>
              <a:t>DOACs are first line for </a:t>
            </a:r>
            <a:r>
              <a:rPr lang="en-US" dirty="0" err="1"/>
              <a:t>NVAFib</a:t>
            </a:r>
            <a:r>
              <a:rPr lang="en-US" dirty="0"/>
              <a:t> </a:t>
            </a:r>
          </a:p>
          <a:p>
            <a:pPr>
              <a:buSzPct val="100000"/>
              <a:buFont typeface="Wingdings" pitchFamily="2" charset="2"/>
              <a:buChar char="§"/>
            </a:pPr>
            <a:r>
              <a:rPr lang="en-US" dirty="0"/>
              <a:t>Always assess risk vs benefit with respect to bleeding and stroke prevention (CHADS2Vasc), remember the consequences of a stroke in the context of </a:t>
            </a:r>
            <a:r>
              <a:rPr lang="en-US" dirty="0" err="1"/>
              <a:t>Afib</a:t>
            </a:r>
            <a:r>
              <a:rPr lang="en-US" dirty="0"/>
              <a:t>, can be as high as &gt; 50% death/disability!</a:t>
            </a:r>
          </a:p>
        </p:txBody>
      </p:sp>
    </p:spTree>
    <p:extLst>
      <p:ext uri="{BB962C8B-B14F-4D97-AF65-F5344CB8AC3E}">
        <p14:creationId xmlns:p14="http://schemas.microsoft.com/office/powerpoint/2010/main" val="935425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able with different colored boxes&#10;&#10;AI-generated content may be incorrect.">
            <a:extLst>
              <a:ext uri="{FF2B5EF4-FFF2-40B4-BE49-F238E27FC236}">
                <a16:creationId xmlns:a16="http://schemas.microsoft.com/office/drawing/2014/main" id="{9A9A1B25-2B81-B16C-E69B-FD09F66D3C0B}"/>
              </a:ext>
            </a:extLst>
          </p:cNvPr>
          <p:cNvPicPr>
            <a:picLocks noChangeAspect="1"/>
          </p:cNvPicPr>
          <p:nvPr/>
        </p:nvPicPr>
        <p:blipFill>
          <a:blip r:embed="rId2"/>
          <a:stretch>
            <a:fillRect/>
          </a:stretch>
        </p:blipFill>
        <p:spPr>
          <a:xfrm>
            <a:off x="482600" y="563832"/>
            <a:ext cx="11226799" cy="5725668"/>
          </a:xfrm>
          <a:prstGeom prst="rect">
            <a:avLst/>
          </a:prstGeom>
        </p:spPr>
      </p:pic>
    </p:spTree>
    <p:extLst>
      <p:ext uri="{BB962C8B-B14F-4D97-AF65-F5344CB8AC3E}">
        <p14:creationId xmlns:p14="http://schemas.microsoft.com/office/powerpoint/2010/main" val="3701566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D7DE-6549-5BBA-F51F-435B703C2C61}"/>
              </a:ext>
            </a:extLst>
          </p:cNvPr>
          <p:cNvSpPr>
            <a:spLocks noGrp="1"/>
          </p:cNvSpPr>
          <p:nvPr>
            <p:ph type="title"/>
          </p:nvPr>
        </p:nvSpPr>
        <p:spPr/>
        <p:txBody>
          <a:bodyPr/>
          <a:lstStyle/>
          <a:p>
            <a:r>
              <a:rPr lang="en-US" dirty="0"/>
              <a:t>Bleeding on AC:</a:t>
            </a:r>
          </a:p>
        </p:txBody>
      </p:sp>
      <p:sp>
        <p:nvSpPr>
          <p:cNvPr id="3" name="Content Placeholder 2">
            <a:extLst>
              <a:ext uri="{FF2B5EF4-FFF2-40B4-BE49-F238E27FC236}">
                <a16:creationId xmlns:a16="http://schemas.microsoft.com/office/drawing/2014/main" id="{2C4F0167-0245-95E3-386C-E3E2BA56061B}"/>
              </a:ext>
            </a:extLst>
          </p:cNvPr>
          <p:cNvSpPr>
            <a:spLocks noGrp="1"/>
          </p:cNvSpPr>
          <p:nvPr>
            <p:ph idx="1"/>
          </p:nvPr>
        </p:nvSpPr>
        <p:spPr>
          <a:xfrm>
            <a:off x="1123406" y="1606730"/>
            <a:ext cx="10698480" cy="5094515"/>
          </a:xfrm>
        </p:spPr>
        <p:txBody>
          <a:bodyPr>
            <a:normAutofit fontScale="55000" lnSpcReduction="20000"/>
          </a:bodyPr>
          <a:lstStyle/>
          <a:p>
            <a:r>
              <a:rPr lang="en-US" sz="3600" dirty="0"/>
              <a:t>Always ask yourself, is the bleed life-threatening or not?</a:t>
            </a:r>
          </a:p>
          <a:p>
            <a:r>
              <a:rPr lang="en-US" sz="3600" dirty="0"/>
              <a:t>DOACS:</a:t>
            </a:r>
          </a:p>
          <a:p>
            <a:pPr lvl="1"/>
            <a:r>
              <a:rPr lang="en-US" sz="3600" dirty="0"/>
              <a:t>Non life threatening: Supportive </a:t>
            </a:r>
          </a:p>
          <a:p>
            <a:pPr lvl="1"/>
            <a:r>
              <a:rPr lang="en-US" sz="3600" dirty="0"/>
              <a:t>Life threatening: </a:t>
            </a:r>
          </a:p>
          <a:p>
            <a:pPr lvl="2"/>
            <a:r>
              <a:rPr lang="en-US" sz="3600" dirty="0"/>
              <a:t>Dabigatran--&gt;</a:t>
            </a:r>
            <a:r>
              <a:rPr lang="en-US" sz="3600" dirty="0" err="1"/>
              <a:t>Idaracizumab</a:t>
            </a:r>
            <a:r>
              <a:rPr lang="en-US" sz="3600" dirty="0"/>
              <a:t> 2.5g x2 doses, it is also dialyzable! (65% removal in 4 hours) (REVERSE-AD Trial: Dabi reversal almost 100% in 4hrs!)</a:t>
            </a:r>
          </a:p>
          <a:p>
            <a:pPr lvl="2"/>
            <a:r>
              <a:rPr lang="en-US" sz="3600" dirty="0"/>
              <a:t>Apixaban/Rivaroxaban/Edoxaban</a:t>
            </a:r>
            <a:r>
              <a:rPr lang="en-US" sz="3600" dirty="0">
                <a:sym typeface="Wingdings" pitchFamily="2" charset="2"/>
              </a:rPr>
              <a:t>4 factor PCC (</a:t>
            </a:r>
            <a:r>
              <a:rPr lang="en-US" sz="3600" dirty="0" err="1">
                <a:sym typeface="Wingdings" pitchFamily="2" charset="2"/>
              </a:rPr>
              <a:t>Octaplex</a:t>
            </a:r>
            <a:r>
              <a:rPr lang="en-US" sz="3600" dirty="0">
                <a:sym typeface="Wingdings" pitchFamily="2" charset="2"/>
              </a:rPr>
              <a:t>) 2000 units, </a:t>
            </a:r>
            <a:r>
              <a:rPr lang="en-US" sz="3600" dirty="0" err="1">
                <a:sym typeface="Wingdings" pitchFamily="2" charset="2"/>
              </a:rPr>
              <a:t>Adnexanet</a:t>
            </a:r>
            <a:r>
              <a:rPr lang="en-US" sz="3600" dirty="0">
                <a:sym typeface="Wingdings" pitchFamily="2" charset="2"/>
              </a:rPr>
              <a:t> alpha can be used, not widely available due to cost </a:t>
            </a:r>
          </a:p>
          <a:p>
            <a:r>
              <a:rPr lang="en-US" sz="3600" dirty="0">
                <a:sym typeface="Wingdings" pitchFamily="2" charset="2"/>
              </a:rPr>
              <a:t>LMWH/UFH</a:t>
            </a:r>
          </a:p>
          <a:p>
            <a:pPr lvl="1"/>
            <a:r>
              <a:rPr lang="en-US" sz="3600" dirty="0">
                <a:sym typeface="Wingdings" pitchFamily="2" charset="2"/>
              </a:rPr>
              <a:t>Non life-threatening: Supportive</a:t>
            </a:r>
          </a:p>
          <a:p>
            <a:pPr lvl="1"/>
            <a:r>
              <a:rPr lang="en-US" sz="3600" dirty="0">
                <a:sym typeface="Wingdings" pitchFamily="2" charset="2"/>
              </a:rPr>
              <a:t>Life </a:t>
            </a:r>
            <a:r>
              <a:rPr lang="en-US" sz="3600" dirty="0" err="1">
                <a:sym typeface="Wingdings" pitchFamily="2" charset="2"/>
              </a:rPr>
              <a:t>threatening</a:t>
            </a:r>
            <a:r>
              <a:rPr lang="en-US" sz="3600" i="0" dirty="0" err="1">
                <a:sym typeface="Wingdings" pitchFamily="2" charset="2"/>
              </a:rPr>
              <a:t>protamine</a:t>
            </a:r>
            <a:r>
              <a:rPr lang="en-US" sz="3600" i="0" dirty="0">
                <a:sym typeface="Wingdings" pitchFamily="2" charset="2"/>
              </a:rPr>
              <a:t> sulfate, for LMWH give 25-50mg, UFH calculate based on last admin (call your pharmacist!)</a:t>
            </a:r>
          </a:p>
          <a:p>
            <a:r>
              <a:rPr lang="en-US" sz="3600" dirty="0">
                <a:sym typeface="Wingdings" pitchFamily="2" charset="2"/>
              </a:rPr>
              <a:t>Warfarin</a:t>
            </a:r>
          </a:p>
          <a:p>
            <a:pPr lvl="1"/>
            <a:r>
              <a:rPr lang="en-US" sz="3600" i="0" dirty="0">
                <a:sym typeface="Wingdings" pitchFamily="2" charset="2"/>
              </a:rPr>
              <a:t>Non </a:t>
            </a:r>
            <a:r>
              <a:rPr lang="en-US" sz="3600" i="0" dirty="0" err="1">
                <a:sym typeface="Wingdings" pitchFamily="2" charset="2"/>
              </a:rPr>
              <a:t>life-threateningIV</a:t>
            </a:r>
            <a:r>
              <a:rPr lang="en-US" sz="3600" i="0" dirty="0">
                <a:sym typeface="Wingdings" pitchFamily="2" charset="2"/>
              </a:rPr>
              <a:t> Vit K and supportive</a:t>
            </a:r>
          </a:p>
          <a:p>
            <a:pPr lvl="1"/>
            <a:r>
              <a:rPr lang="en-US" sz="3600" i="0" dirty="0">
                <a:sym typeface="Wingdings" pitchFamily="2" charset="2"/>
              </a:rPr>
              <a:t>Life threatening, depends on INR, give IV Vit K and PCC--&gt;INR 1.5-3 1000u, 3-5 2000u, &gt;5 3000u</a:t>
            </a:r>
          </a:p>
          <a:p>
            <a:endParaRPr lang="en-US" dirty="0"/>
          </a:p>
        </p:txBody>
      </p:sp>
    </p:spTree>
    <p:extLst>
      <p:ext uri="{BB962C8B-B14F-4D97-AF65-F5344CB8AC3E}">
        <p14:creationId xmlns:p14="http://schemas.microsoft.com/office/powerpoint/2010/main" val="2339203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2"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14" name="Rectangle 13">
            <a:extLst>
              <a:ext uri="{FF2B5EF4-FFF2-40B4-BE49-F238E27FC236}">
                <a16:creationId xmlns:a16="http://schemas.microsoft.com/office/drawing/2014/main" id="{56C94072-1B34-48FB-9A9C-5A9A0FFC8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pointing at a white board&#10;&#10;AI-generated content may be incorrect.">
            <a:extLst>
              <a:ext uri="{FF2B5EF4-FFF2-40B4-BE49-F238E27FC236}">
                <a16:creationId xmlns:a16="http://schemas.microsoft.com/office/drawing/2014/main" id="{EA501777-9133-231F-2EB2-A269DCD3C0E1}"/>
              </a:ext>
            </a:extLst>
          </p:cNvPr>
          <p:cNvPicPr>
            <a:picLocks noGrp="1" noChangeAspect="1"/>
          </p:cNvPicPr>
          <p:nvPr>
            <p:ph idx="1"/>
          </p:nvPr>
        </p:nvPicPr>
        <p:blipFill>
          <a:blip r:embed="rId2"/>
          <a:srcRect b="15730"/>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1D5941F3-0256-4E90-BBBC-5A6EDEB8E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004" y="4166755"/>
            <a:ext cx="5607908" cy="2040066"/>
          </a:xfrm>
          <a:prstGeom prst="rect">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A2EAC9-7892-CF0E-3CCC-D77017BBDFF6}"/>
              </a:ext>
            </a:extLst>
          </p:cNvPr>
          <p:cNvSpPr>
            <a:spLocks noGrp="1"/>
          </p:cNvSpPr>
          <p:nvPr>
            <p:ph type="title"/>
          </p:nvPr>
        </p:nvSpPr>
        <p:spPr>
          <a:xfrm>
            <a:off x="6298010" y="4333009"/>
            <a:ext cx="5268177" cy="1086237"/>
          </a:xfrm>
        </p:spPr>
        <p:txBody>
          <a:bodyPr vert="horz" lIns="91440" tIns="45720" rIns="91440" bIns="45720" rtlCol="0" anchor="b">
            <a:normAutofit/>
          </a:bodyPr>
          <a:lstStyle/>
          <a:p>
            <a:r>
              <a:rPr lang="en-US" sz="3600" cap="all">
                <a:solidFill>
                  <a:srgbClr val="FFFFFF"/>
                </a:solidFill>
              </a:rPr>
              <a:t>Back to the Case!</a:t>
            </a:r>
          </a:p>
        </p:txBody>
      </p:sp>
      <p:sp>
        <p:nvSpPr>
          <p:cNvPr id="18" name="Freeform: Shape 17">
            <a:extLst>
              <a:ext uri="{FF2B5EF4-FFF2-40B4-BE49-F238E27FC236}">
                <a16:creationId xmlns:a16="http://schemas.microsoft.com/office/drawing/2014/main" id="{A5019358-4900-4555-99FF-EF6AE90B8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670146" y="3710250"/>
            <a:ext cx="2131466" cy="1830903"/>
          </a:xfrm>
          <a:custGeom>
            <a:avLst/>
            <a:gdLst>
              <a:gd name="connsiteX0" fmla="*/ 2308583 w 2308583"/>
              <a:gd name="connsiteY0" fmla="*/ 1983044 h 1983044"/>
              <a:gd name="connsiteX1" fmla="*/ 462 w 2308583"/>
              <a:gd name="connsiteY1" fmla="*/ 1983044 h 1983044"/>
              <a:gd name="connsiteX2" fmla="*/ 0 w 2308583"/>
              <a:gd name="connsiteY2" fmla="*/ 1711185 h 1983044"/>
              <a:gd name="connsiteX3" fmla="*/ 2022607 w 2308583"/>
              <a:gd name="connsiteY3" fmla="*/ 1712117 h 1983044"/>
              <a:gd name="connsiteX4" fmla="*/ 2022607 w 2308583"/>
              <a:gd name="connsiteY4" fmla="*/ 0 h 1983044"/>
              <a:gd name="connsiteX5" fmla="*/ 2308583 w 2308583"/>
              <a:gd name="connsiteY5" fmla="*/ 0 h 198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1983044">
                <a:moveTo>
                  <a:pt x="2308583" y="1983044"/>
                </a:moveTo>
                <a:lnTo>
                  <a:pt x="462" y="1983044"/>
                </a:lnTo>
                <a:cubicBezTo>
                  <a:pt x="-462" y="1889214"/>
                  <a:pt x="923" y="1805015"/>
                  <a:pt x="0" y="1711185"/>
                </a:cubicBezTo>
                <a:lnTo>
                  <a:pt x="2022607" y="1712117"/>
                </a:lnTo>
                <a:lnTo>
                  <a:pt x="2022607" y="0"/>
                </a:lnTo>
                <a:lnTo>
                  <a:pt x="2308583" y="0"/>
                </a:lnTo>
                <a:close/>
              </a:path>
            </a:pathLst>
          </a:custGeom>
          <a:solidFill>
            <a:srgbClr val="FFFFFF">
              <a:alpha val="70000"/>
            </a:srgbClr>
          </a:solidFill>
          <a:ln w="0">
            <a:noFill/>
            <a:prstDash val="solid"/>
            <a:round/>
            <a:headEnd/>
            <a:tailEnd/>
          </a:ln>
        </p:spPr>
        <p:txBody>
          <a:bodyPr/>
          <a:lstStyle/>
          <a:p>
            <a:endParaRPr lang="en-US"/>
          </a:p>
        </p:txBody>
      </p:sp>
    </p:spTree>
    <p:extLst>
      <p:ext uri="{BB962C8B-B14F-4D97-AF65-F5344CB8AC3E}">
        <p14:creationId xmlns:p14="http://schemas.microsoft.com/office/powerpoint/2010/main" val="401981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76404-A810-8F04-9303-9B5607A6AAE3}"/>
              </a:ext>
            </a:extLst>
          </p:cNvPr>
          <p:cNvSpPr>
            <a:spLocks noGrp="1"/>
          </p:cNvSpPr>
          <p:nvPr>
            <p:ph type="title"/>
          </p:nvPr>
        </p:nvSpPr>
        <p:spPr>
          <a:xfrm>
            <a:off x="4428309" y="3148149"/>
            <a:ext cx="11260183" cy="2968534"/>
          </a:xfrm>
        </p:spPr>
        <p:txBody>
          <a:bodyPr/>
          <a:lstStyle/>
          <a:p>
            <a:r>
              <a:rPr lang="en-US" dirty="0"/>
              <a:t>Thank You!</a:t>
            </a:r>
          </a:p>
        </p:txBody>
      </p:sp>
    </p:spTree>
    <p:extLst>
      <p:ext uri="{BB962C8B-B14F-4D97-AF65-F5344CB8AC3E}">
        <p14:creationId xmlns:p14="http://schemas.microsoft.com/office/powerpoint/2010/main" val="90793127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Crop</Template>
  <TotalTime>7392</TotalTime>
  <Words>1333</Words>
  <Application>Microsoft Macintosh PowerPoint</Application>
  <PresentationFormat>Widescreen</PresentationFormat>
  <Paragraphs>129</Paragraphs>
  <Slides>30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Arial</vt:lpstr>
      <vt:lpstr>Franklin Gothic Book</vt:lpstr>
      <vt:lpstr>Wingdings</vt:lpstr>
      <vt:lpstr>Crop</vt:lpstr>
      <vt:lpstr>Vgh ctu high yield series: afib </vt:lpstr>
      <vt:lpstr>Case</vt:lpstr>
      <vt:lpstr>Case </vt:lpstr>
      <vt:lpstr>Case </vt:lpstr>
      <vt:lpstr>Pathophysiology and Risk Factors </vt:lpstr>
      <vt:lpstr>Pathophysiology and Risk Factors </vt:lpstr>
      <vt:lpstr> Pathophysiology and Risk Factors </vt:lpstr>
      <vt:lpstr>PowerPoint Presentation</vt:lpstr>
      <vt:lpstr>Clinical Classification</vt:lpstr>
      <vt:lpstr>Pathophysiologic Classification</vt:lpstr>
      <vt:lpstr>Investigations – For All</vt:lpstr>
      <vt:lpstr>PowerPoint Presentation</vt:lpstr>
      <vt:lpstr>PowerPoint Presentation</vt:lpstr>
      <vt:lpstr>Treatment Principles</vt:lpstr>
      <vt:lpstr>Acute Rate Control</vt:lpstr>
      <vt:lpstr>Acute Rhythm Control</vt:lpstr>
      <vt:lpstr>PowerPoint Presentation</vt:lpstr>
      <vt:lpstr>PowerPoint Presentation</vt:lpstr>
      <vt:lpstr>Long Term: Rate or Rhythm?</vt:lpstr>
      <vt:lpstr>PowerPoint Presentation</vt:lpstr>
      <vt:lpstr>EAST-AFNET-4</vt:lpstr>
      <vt:lpstr>PowerPoint Presentation</vt:lpstr>
      <vt:lpstr>PowerPoint Presentation</vt:lpstr>
      <vt:lpstr>PowerPoint Presentation</vt:lpstr>
      <vt:lpstr>PowerPoint Presentation</vt:lpstr>
      <vt:lpstr>AC: </vt:lpstr>
      <vt:lpstr>PowerPoint Presentation</vt:lpstr>
      <vt:lpstr>Bleeding on AC:</vt:lpstr>
      <vt:lpstr>Back to the Case!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moalf@student.ubc.ca</dc:creator>
  <cp:lastModifiedBy>moalf@student.ubc.ca</cp:lastModifiedBy>
  <cp:revision>1</cp:revision>
  <dcterms:created xsi:type="dcterms:W3CDTF">2026-01-17T01:03:17Z</dcterms:created>
  <dcterms:modified xsi:type="dcterms:W3CDTF">2026-01-22T04:16:05Z</dcterms:modified>
</cp:coreProperties>
</file>