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75" r:id="rId15"/>
    <p:sldId id="269" r:id="rId16"/>
    <p:sldId id="270" r:id="rId17"/>
    <p:sldId id="271" r:id="rId18"/>
    <p:sldId id="272" r:id="rId19"/>
    <p:sldId id="274" r:id="rId20"/>
    <p:sldId id="280" r:id="rId21"/>
    <p:sldId id="281" r:id="rId22"/>
    <p:sldId id="277" r:id="rId23"/>
    <p:sldId id="273" r:id="rId24"/>
    <p:sldId id="276" r:id="rId25"/>
    <p:sldId id="278" r:id="rId26"/>
    <p:sldId id="279"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94726"/>
  </p:normalViewPr>
  <p:slideViewPr>
    <p:cSldViewPr snapToGrid="0">
      <p:cViewPr varScale="1">
        <p:scale>
          <a:sx n="120" d="100"/>
          <a:sy n="120" d="100"/>
        </p:scale>
        <p:origin x="2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1/28/26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1/28/26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1/28/26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1/28/26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1/28/26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1/28/26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1/28/26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1/28/26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1/28/26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FE6D-2E14-7298-6931-E403C9B83371}"/>
              </a:ext>
            </a:extLst>
          </p:cNvPr>
          <p:cNvSpPr>
            <a:spLocks noGrp="1"/>
          </p:cNvSpPr>
          <p:nvPr>
            <p:ph type="ctrTitle"/>
          </p:nvPr>
        </p:nvSpPr>
        <p:spPr/>
        <p:txBody>
          <a:bodyPr/>
          <a:lstStyle/>
          <a:p>
            <a:r>
              <a:rPr lang="en-US" dirty="0"/>
              <a:t>Noon report</a:t>
            </a:r>
          </a:p>
        </p:txBody>
      </p:sp>
      <p:sp>
        <p:nvSpPr>
          <p:cNvPr id="3" name="Subtitle 2">
            <a:extLst>
              <a:ext uri="{FF2B5EF4-FFF2-40B4-BE49-F238E27FC236}">
                <a16:creationId xmlns:a16="http://schemas.microsoft.com/office/drawing/2014/main" id="{B06C7958-F439-BB96-84EE-2DCC502AE419}"/>
              </a:ext>
            </a:extLst>
          </p:cNvPr>
          <p:cNvSpPr>
            <a:spLocks noGrp="1"/>
          </p:cNvSpPr>
          <p:nvPr>
            <p:ph type="subTitle" idx="1"/>
          </p:nvPr>
        </p:nvSpPr>
        <p:spPr/>
        <p:txBody>
          <a:bodyPr/>
          <a:lstStyle/>
          <a:p>
            <a:r>
              <a:rPr lang="en-US" dirty="0"/>
              <a:t>Mo </a:t>
            </a:r>
            <a:r>
              <a:rPr lang="en-US" dirty="0" err="1"/>
              <a:t>Alfadhalah</a:t>
            </a:r>
            <a:r>
              <a:rPr lang="en-US" dirty="0"/>
              <a:t> VGH LMR</a:t>
            </a:r>
          </a:p>
        </p:txBody>
      </p:sp>
    </p:spTree>
    <p:extLst>
      <p:ext uri="{BB962C8B-B14F-4D97-AF65-F5344CB8AC3E}">
        <p14:creationId xmlns:p14="http://schemas.microsoft.com/office/powerpoint/2010/main" val="1423378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5A632-0045-E624-5E91-7589483D4417}"/>
              </a:ext>
            </a:extLst>
          </p:cNvPr>
          <p:cNvSpPr>
            <a:spLocks noGrp="1"/>
          </p:cNvSpPr>
          <p:nvPr>
            <p:ph idx="1"/>
          </p:nvPr>
        </p:nvSpPr>
        <p:spPr>
          <a:xfrm>
            <a:off x="1967023" y="1956390"/>
            <a:ext cx="9601200" cy="3581400"/>
          </a:xfrm>
        </p:spPr>
        <p:txBody>
          <a:bodyPr/>
          <a:lstStyle/>
          <a:p>
            <a:pPr marL="0" indent="0">
              <a:buNone/>
            </a:pPr>
            <a:r>
              <a:rPr lang="en-CA" sz="3200" dirty="0"/>
              <a:t>26 year old male, previously heathy, with 3 week history of intractable headaches, fatigue, generalized malaise, rigors, and nausea</a:t>
            </a:r>
          </a:p>
          <a:p>
            <a:pPr marL="0" indent="0">
              <a:buNone/>
            </a:pPr>
            <a:endParaRPr lang="en-US" dirty="0"/>
          </a:p>
        </p:txBody>
      </p:sp>
    </p:spTree>
    <p:extLst>
      <p:ext uri="{BB962C8B-B14F-4D97-AF65-F5344CB8AC3E}">
        <p14:creationId xmlns:p14="http://schemas.microsoft.com/office/powerpoint/2010/main" val="529684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8090B-6B6C-BEF7-56EB-64D63386E1F1}"/>
              </a:ext>
            </a:extLst>
          </p:cNvPr>
          <p:cNvSpPr>
            <a:spLocks noGrp="1"/>
          </p:cNvSpPr>
          <p:nvPr>
            <p:ph type="title"/>
          </p:nvPr>
        </p:nvSpPr>
        <p:spPr>
          <a:xfrm>
            <a:off x="4231758" y="2686050"/>
            <a:ext cx="9601200" cy="1485900"/>
          </a:xfrm>
        </p:spPr>
        <p:txBody>
          <a:bodyPr/>
          <a:lstStyle/>
          <a:p>
            <a:r>
              <a:rPr lang="en-US" dirty="0"/>
              <a:t>Approach?</a:t>
            </a:r>
          </a:p>
        </p:txBody>
      </p:sp>
    </p:spTree>
    <p:extLst>
      <p:ext uri="{BB962C8B-B14F-4D97-AF65-F5344CB8AC3E}">
        <p14:creationId xmlns:p14="http://schemas.microsoft.com/office/powerpoint/2010/main" val="66510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8BCB-BC76-FF82-03BC-3A56E486A63F}"/>
              </a:ext>
            </a:extLst>
          </p:cNvPr>
          <p:cNvSpPr>
            <a:spLocks noGrp="1"/>
          </p:cNvSpPr>
          <p:nvPr>
            <p:ph type="title"/>
          </p:nvPr>
        </p:nvSpPr>
        <p:spPr/>
        <p:txBody>
          <a:bodyPr/>
          <a:lstStyle/>
          <a:p>
            <a:r>
              <a:rPr lang="en-US" dirty="0"/>
              <a:t>Further History</a:t>
            </a:r>
          </a:p>
        </p:txBody>
      </p:sp>
      <p:sp>
        <p:nvSpPr>
          <p:cNvPr id="3" name="Content Placeholder 2">
            <a:extLst>
              <a:ext uri="{FF2B5EF4-FFF2-40B4-BE49-F238E27FC236}">
                <a16:creationId xmlns:a16="http://schemas.microsoft.com/office/drawing/2014/main" id="{5FF236E6-0347-B36D-FC69-EA497EE671A0}"/>
              </a:ext>
            </a:extLst>
          </p:cNvPr>
          <p:cNvSpPr>
            <a:spLocks noGrp="1"/>
          </p:cNvSpPr>
          <p:nvPr>
            <p:ph idx="1"/>
          </p:nvPr>
        </p:nvSpPr>
        <p:spPr>
          <a:xfrm>
            <a:off x="1371600" y="1860698"/>
            <a:ext cx="9601200" cy="4465674"/>
          </a:xfrm>
        </p:spPr>
        <p:txBody>
          <a:bodyPr>
            <a:normAutofit fontScale="85000" lnSpcReduction="10000"/>
          </a:bodyPr>
          <a:lstStyle/>
          <a:p>
            <a:pPr marL="0" indent="0">
              <a:buNone/>
            </a:pPr>
            <a:r>
              <a:rPr lang="en-CA" dirty="0"/>
              <a:t>First presentation 12-JAN he was assessed to have a tension type headache and given hydration education, ibuprofen, and acetaminophen. On 14-JAN he re-presented w/ AKI and headache NYD.</a:t>
            </a:r>
            <a:br>
              <a:rPr lang="en-CA" dirty="0"/>
            </a:br>
            <a:br>
              <a:rPr lang="en-CA" dirty="0"/>
            </a:br>
            <a:r>
              <a:rPr lang="en-CA" dirty="0"/>
              <a:t>They are described as feeling like "two stripes", primarily at the back of his head close to his neck, and that it varies between throbbing and constant. It spreads behind his eyes and across his temples. He notes that his pain is worse when he attempts to sit upwards. Headache is not positional: he denies worsened pain when lying down, and denies worsened pain w/ </a:t>
            </a:r>
            <a:r>
              <a:rPr lang="en-CA" dirty="0" err="1"/>
              <a:t>valsalva</a:t>
            </a:r>
            <a:r>
              <a:rPr lang="en-CA" dirty="0"/>
              <a:t>. He is unable to identify other aggravating factors; the only alleviation to his headaches have been pain medications. He endorses a similar-onset back pain.</a:t>
            </a:r>
            <a:br>
              <a:rPr lang="en-CA" dirty="0"/>
            </a:br>
            <a:br>
              <a:rPr lang="en-CA" dirty="0"/>
            </a:br>
            <a:r>
              <a:rPr lang="en-CA" dirty="0"/>
              <a:t>He has developed associated photophobia, and general malaise. He has been feeling nauseous, with no vomiting. His appetite and intake have subsequently decreased to 50% of his baseline. He denies any prior sick contacts. He denies any infectious symptoms such as cough, rhinorrhea. Although he denies fever, he notes feeling subjectively cold, with chills, and that he has had been layering up with several clothes as he is very cold when he sleeps.</a:t>
            </a:r>
            <a:br>
              <a:rPr lang="en-CA" dirty="0"/>
            </a:br>
            <a:br>
              <a:rPr lang="en-CA" dirty="0"/>
            </a:br>
            <a:r>
              <a:rPr lang="en-CA" dirty="0"/>
              <a:t>He denies any </a:t>
            </a:r>
            <a:r>
              <a:rPr lang="en-CA" dirty="0" err="1"/>
              <a:t>aLOC</a:t>
            </a:r>
            <a:r>
              <a:rPr lang="en-CA" dirty="0"/>
              <a:t>, loss of consciousness, head injury, or focal deficits such as gait difficulty, ataxia. Denies any new numbness, tingling, weakness. Denies any visual changes, although notes sometimes blurry but no </a:t>
            </a:r>
            <a:r>
              <a:rPr lang="en-CA" dirty="0" err="1"/>
              <a:t>diploplia</a:t>
            </a:r>
            <a:r>
              <a:rPr lang="en-CA" dirty="0"/>
              <a:t> or sudden visual loss. Denies any myalgias, joint pains, or other pains.</a:t>
            </a:r>
          </a:p>
          <a:p>
            <a:endParaRPr lang="en-US" dirty="0"/>
          </a:p>
        </p:txBody>
      </p:sp>
    </p:spTree>
    <p:extLst>
      <p:ext uri="{BB962C8B-B14F-4D97-AF65-F5344CB8AC3E}">
        <p14:creationId xmlns:p14="http://schemas.microsoft.com/office/powerpoint/2010/main" val="1398931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91AEF-B659-CC2F-E23F-D19DA505A679}"/>
              </a:ext>
            </a:extLst>
          </p:cNvPr>
          <p:cNvSpPr>
            <a:spLocks noGrp="1"/>
          </p:cNvSpPr>
          <p:nvPr>
            <p:ph type="title"/>
          </p:nvPr>
        </p:nvSpPr>
        <p:spPr/>
        <p:txBody>
          <a:bodyPr/>
          <a:lstStyle/>
          <a:p>
            <a:r>
              <a:rPr lang="en-US" dirty="0"/>
              <a:t>Investigations</a:t>
            </a:r>
          </a:p>
        </p:txBody>
      </p:sp>
      <p:sp>
        <p:nvSpPr>
          <p:cNvPr id="3" name="Content Placeholder 2">
            <a:extLst>
              <a:ext uri="{FF2B5EF4-FFF2-40B4-BE49-F238E27FC236}">
                <a16:creationId xmlns:a16="http://schemas.microsoft.com/office/drawing/2014/main" id="{5B5C654A-C91E-3E29-60B1-125EE3CA80C7}"/>
              </a:ext>
            </a:extLst>
          </p:cNvPr>
          <p:cNvSpPr>
            <a:spLocks noGrp="1"/>
          </p:cNvSpPr>
          <p:nvPr>
            <p:ph idx="1"/>
          </p:nvPr>
        </p:nvSpPr>
        <p:spPr/>
        <p:txBody>
          <a:bodyPr/>
          <a:lstStyle/>
          <a:p>
            <a:r>
              <a:rPr lang="en-US" dirty="0"/>
              <a:t>WBC 14.3 Hb 139 MCV 71 </a:t>
            </a:r>
            <a:r>
              <a:rPr lang="en-US" dirty="0" err="1"/>
              <a:t>Plt</a:t>
            </a:r>
            <a:r>
              <a:rPr lang="en-US" dirty="0"/>
              <a:t> 279</a:t>
            </a:r>
          </a:p>
          <a:p>
            <a:r>
              <a:rPr lang="en-US" dirty="0"/>
              <a:t>Na 135 K 3.6 Cr 137 eGFR 61 CRP 36</a:t>
            </a:r>
          </a:p>
          <a:p>
            <a:r>
              <a:rPr lang="en-US" dirty="0"/>
              <a:t>INR 1.1 PTT 32</a:t>
            </a:r>
          </a:p>
        </p:txBody>
      </p:sp>
    </p:spTree>
    <p:extLst>
      <p:ext uri="{BB962C8B-B14F-4D97-AF65-F5344CB8AC3E}">
        <p14:creationId xmlns:p14="http://schemas.microsoft.com/office/powerpoint/2010/main" val="4210416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99489-3E04-FB77-247F-F73F2F421542}"/>
              </a:ext>
            </a:extLst>
          </p:cNvPr>
          <p:cNvSpPr>
            <a:spLocks noGrp="1"/>
          </p:cNvSpPr>
          <p:nvPr>
            <p:ph type="title"/>
          </p:nvPr>
        </p:nvSpPr>
        <p:spPr/>
        <p:txBody>
          <a:bodyPr/>
          <a:lstStyle/>
          <a:p>
            <a:r>
              <a:rPr lang="en-US" dirty="0"/>
              <a:t>Further Investigations</a:t>
            </a:r>
          </a:p>
        </p:txBody>
      </p:sp>
      <p:sp>
        <p:nvSpPr>
          <p:cNvPr id="3" name="Content Placeholder 2">
            <a:extLst>
              <a:ext uri="{FF2B5EF4-FFF2-40B4-BE49-F238E27FC236}">
                <a16:creationId xmlns:a16="http://schemas.microsoft.com/office/drawing/2014/main" id="{48970AAB-6DCE-A7B5-728C-1F0844C8FA50}"/>
              </a:ext>
            </a:extLst>
          </p:cNvPr>
          <p:cNvSpPr>
            <a:spLocks noGrp="1"/>
          </p:cNvSpPr>
          <p:nvPr>
            <p:ph idx="1"/>
          </p:nvPr>
        </p:nvSpPr>
        <p:spPr>
          <a:xfrm>
            <a:off x="1641566" y="2660469"/>
            <a:ext cx="9601200" cy="3581400"/>
          </a:xfrm>
        </p:spPr>
        <p:txBody>
          <a:bodyPr>
            <a:normAutofit/>
          </a:bodyPr>
          <a:lstStyle/>
          <a:p>
            <a:pPr marL="0" indent="0">
              <a:buNone/>
            </a:pPr>
            <a:r>
              <a:rPr lang="en-US" dirty="0"/>
              <a:t>CT Head w/o contrast: No acute intracranial abnormality</a:t>
            </a:r>
          </a:p>
          <a:p>
            <a:pPr marL="0" indent="0">
              <a:buNone/>
            </a:pPr>
            <a:r>
              <a:rPr lang="en-US" dirty="0"/>
              <a:t>CTV: “</a:t>
            </a:r>
            <a:r>
              <a:rPr lang="en-CA" dirty="0"/>
              <a:t>New prominence of the left superior ophthalmic vein and vasculature in the left orbit and superior nasal region. Differential considerations would include AV fistula versus cavernous sinus thrombosis. Cavernous sinuses are </a:t>
            </a:r>
            <a:r>
              <a:rPr lang="en-CA" dirty="0" err="1"/>
              <a:t>suboptimally</a:t>
            </a:r>
            <a:r>
              <a:rPr lang="en-CA" dirty="0"/>
              <a:t> opacified on this study, making cavernous sinus thrombosis difficult to exclude”</a:t>
            </a:r>
          </a:p>
          <a:p>
            <a:pPr marL="0" indent="0">
              <a:buNone/>
            </a:pPr>
            <a:endParaRPr lang="en-US" sz="3200" dirty="0"/>
          </a:p>
        </p:txBody>
      </p:sp>
    </p:spTree>
    <p:extLst>
      <p:ext uri="{BB962C8B-B14F-4D97-AF65-F5344CB8AC3E}">
        <p14:creationId xmlns:p14="http://schemas.microsoft.com/office/powerpoint/2010/main" val="86861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770B1-5856-D410-4D80-8D9594EB341B}"/>
              </a:ext>
            </a:extLst>
          </p:cNvPr>
          <p:cNvSpPr>
            <a:spLocks noGrp="1"/>
          </p:cNvSpPr>
          <p:nvPr>
            <p:ph type="title"/>
          </p:nvPr>
        </p:nvSpPr>
        <p:spPr/>
        <p:txBody>
          <a:bodyPr/>
          <a:lstStyle/>
          <a:p>
            <a:r>
              <a:rPr lang="en-US" dirty="0"/>
              <a:t>Further Investigations</a:t>
            </a:r>
          </a:p>
        </p:txBody>
      </p:sp>
      <p:sp>
        <p:nvSpPr>
          <p:cNvPr id="3" name="Content Placeholder 2">
            <a:extLst>
              <a:ext uri="{FF2B5EF4-FFF2-40B4-BE49-F238E27FC236}">
                <a16:creationId xmlns:a16="http://schemas.microsoft.com/office/drawing/2014/main" id="{F0A48216-4637-673B-B082-8C7658DE714C}"/>
              </a:ext>
            </a:extLst>
          </p:cNvPr>
          <p:cNvSpPr>
            <a:spLocks noGrp="1"/>
          </p:cNvSpPr>
          <p:nvPr>
            <p:ph idx="1"/>
          </p:nvPr>
        </p:nvSpPr>
        <p:spPr>
          <a:xfrm>
            <a:off x="2033451" y="3100251"/>
            <a:ext cx="9866811" cy="3907971"/>
          </a:xfrm>
        </p:spPr>
        <p:txBody>
          <a:bodyPr>
            <a:normAutofit/>
          </a:bodyPr>
          <a:lstStyle/>
          <a:p>
            <a:pPr marL="0" indent="0">
              <a:buNone/>
            </a:pPr>
            <a:r>
              <a:rPr lang="en-US" sz="3200" dirty="0"/>
              <a:t>LP Results: WBC 372 RBCs &lt;500 Glucose 3.2 (N) Protein 0.73 (H)</a:t>
            </a:r>
          </a:p>
        </p:txBody>
      </p:sp>
    </p:spTree>
    <p:extLst>
      <p:ext uri="{BB962C8B-B14F-4D97-AF65-F5344CB8AC3E}">
        <p14:creationId xmlns:p14="http://schemas.microsoft.com/office/powerpoint/2010/main" val="344520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6957E-0364-F2D1-1B13-2350532B391E}"/>
              </a:ext>
            </a:extLst>
          </p:cNvPr>
          <p:cNvSpPr>
            <a:spLocks noGrp="1"/>
          </p:cNvSpPr>
          <p:nvPr>
            <p:ph type="title"/>
          </p:nvPr>
        </p:nvSpPr>
        <p:spPr/>
        <p:txBody>
          <a:bodyPr/>
          <a:lstStyle/>
          <a:p>
            <a:r>
              <a:rPr lang="en-US" dirty="0"/>
              <a:t>DDx?</a:t>
            </a:r>
          </a:p>
        </p:txBody>
      </p:sp>
    </p:spTree>
    <p:extLst>
      <p:ext uri="{BB962C8B-B14F-4D97-AF65-F5344CB8AC3E}">
        <p14:creationId xmlns:p14="http://schemas.microsoft.com/office/powerpoint/2010/main" val="160165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E7950-DA4D-1016-81CC-6AD422D8A53D}"/>
              </a:ext>
            </a:extLst>
          </p:cNvPr>
          <p:cNvSpPr>
            <a:spLocks noGrp="1"/>
          </p:cNvSpPr>
          <p:nvPr>
            <p:ph type="title"/>
          </p:nvPr>
        </p:nvSpPr>
        <p:spPr>
          <a:xfrm>
            <a:off x="3435532" y="2880360"/>
            <a:ext cx="9601200" cy="1485900"/>
          </a:xfrm>
        </p:spPr>
        <p:txBody>
          <a:bodyPr/>
          <a:lstStyle/>
          <a:p>
            <a:r>
              <a:rPr lang="en-US" dirty="0"/>
              <a:t>Summary</a:t>
            </a:r>
          </a:p>
        </p:txBody>
      </p:sp>
    </p:spTree>
    <p:extLst>
      <p:ext uri="{BB962C8B-B14F-4D97-AF65-F5344CB8AC3E}">
        <p14:creationId xmlns:p14="http://schemas.microsoft.com/office/powerpoint/2010/main" val="283729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01282-C85A-987B-B25A-1E3090ACC019}"/>
              </a:ext>
            </a:extLst>
          </p:cNvPr>
          <p:cNvSpPr>
            <a:spLocks noGrp="1"/>
          </p:cNvSpPr>
          <p:nvPr>
            <p:ph type="title"/>
          </p:nvPr>
        </p:nvSpPr>
        <p:spPr/>
        <p:txBody>
          <a:bodyPr/>
          <a:lstStyle/>
          <a:p>
            <a:r>
              <a:rPr lang="en-US" dirty="0"/>
              <a:t>CNS Infections</a:t>
            </a:r>
          </a:p>
        </p:txBody>
      </p:sp>
      <p:sp>
        <p:nvSpPr>
          <p:cNvPr id="3" name="Content Placeholder 2">
            <a:extLst>
              <a:ext uri="{FF2B5EF4-FFF2-40B4-BE49-F238E27FC236}">
                <a16:creationId xmlns:a16="http://schemas.microsoft.com/office/drawing/2014/main" id="{215640BE-97DC-B884-E9D5-A0FACD6EB549}"/>
              </a:ext>
            </a:extLst>
          </p:cNvPr>
          <p:cNvSpPr>
            <a:spLocks noGrp="1"/>
          </p:cNvSpPr>
          <p:nvPr>
            <p:ph idx="1"/>
          </p:nvPr>
        </p:nvSpPr>
        <p:spPr/>
        <p:txBody>
          <a:bodyPr/>
          <a:lstStyle/>
          <a:p>
            <a:r>
              <a:rPr lang="en-US" dirty="0"/>
              <a:t>Two main diagnoses to think of: Meningitis and Encephalitis </a:t>
            </a:r>
          </a:p>
          <a:p>
            <a:pPr lvl="1"/>
            <a:r>
              <a:rPr lang="en-US" i="0" dirty="0"/>
              <a:t>Meningitis predominantly starts with a headache, neck stiffness and fever, </a:t>
            </a:r>
            <a:r>
              <a:rPr lang="en-US" i="0" dirty="0" err="1"/>
              <a:t>aLOC</a:t>
            </a:r>
            <a:r>
              <a:rPr lang="en-US" i="0" dirty="0"/>
              <a:t> may come later </a:t>
            </a:r>
          </a:p>
          <a:p>
            <a:pPr lvl="1"/>
            <a:r>
              <a:rPr lang="en-US" i="0" dirty="0"/>
              <a:t>Encephalitis starts with </a:t>
            </a:r>
            <a:r>
              <a:rPr lang="en-US" i="0" dirty="0" err="1"/>
              <a:t>aLOC</a:t>
            </a:r>
            <a:r>
              <a:rPr lang="en-US" i="0" dirty="0"/>
              <a:t> and mental status changes as well as fever, you may see them develop seizures as it is inflammation of the brain parenchyma. Focal neurological signs may be associated with this condition </a:t>
            </a:r>
          </a:p>
        </p:txBody>
      </p:sp>
    </p:spTree>
    <p:extLst>
      <p:ext uri="{BB962C8B-B14F-4D97-AF65-F5344CB8AC3E}">
        <p14:creationId xmlns:p14="http://schemas.microsoft.com/office/powerpoint/2010/main" val="520709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BB7F-BB51-FD5B-BDF9-209227573E03}"/>
              </a:ext>
            </a:extLst>
          </p:cNvPr>
          <p:cNvSpPr>
            <a:spLocks noGrp="1"/>
          </p:cNvSpPr>
          <p:nvPr>
            <p:ph type="title"/>
          </p:nvPr>
        </p:nvSpPr>
        <p:spPr/>
        <p:txBody>
          <a:bodyPr/>
          <a:lstStyle/>
          <a:p>
            <a:r>
              <a:rPr lang="en-US" dirty="0"/>
              <a:t>Meningitis </a:t>
            </a:r>
          </a:p>
        </p:txBody>
      </p:sp>
      <p:sp>
        <p:nvSpPr>
          <p:cNvPr id="3" name="Content Placeholder 2">
            <a:extLst>
              <a:ext uri="{FF2B5EF4-FFF2-40B4-BE49-F238E27FC236}">
                <a16:creationId xmlns:a16="http://schemas.microsoft.com/office/drawing/2014/main" id="{699AA7BF-01E7-00E6-6B7C-990317B1C058}"/>
              </a:ext>
            </a:extLst>
          </p:cNvPr>
          <p:cNvSpPr>
            <a:spLocks noGrp="1"/>
          </p:cNvSpPr>
          <p:nvPr>
            <p:ph idx="1"/>
          </p:nvPr>
        </p:nvSpPr>
        <p:spPr/>
        <p:txBody>
          <a:bodyPr/>
          <a:lstStyle/>
          <a:p>
            <a:r>
              <a:rPr lang="en-US" dirty="0"/>
              <a:t>Physical exam, from “JAMA: Does this adult patient have acute meningitis?”</a:t>
            </a:r>
          </a:p>
          <a:p>
            <a:pPr lvl="1"/>
            <a:r>
              <a:rPr lang="en-US" i="0" dirty="0"/>
              <a:t>Meningitis ruled out 99% if fever, neck stiffness and </a:t>
            </a:r>
            <a:r>
              <a:rPr lang="en-US" i="0" dirty="0" err="1"/>
              <a:t>aLOC</a:t>
            </a:r>
            <a:r>
              <a:rPr lang="en-US" i="0" dirty="0"/>
              <a:t> all absent </a:t>
            </a:r>
          </a:p>
          <a:p>
            <a:pPr lvl="1"/>
            <a:r>
              <a:rPr lang="en-US" i="0" dirty="0"/>
              <a:t>Jolt accentuation, high sensitivity (up to 97% in one study)</a:t>
            </a:r>
          </a:p>
          <a:p>
            <a:pPr lvl="1"/>
            <a:r>
              <a:rPr lang="en-US" i="0" dirty="0"/>
              <a:t>Kernig’s and Brudzinski’s signs, high specify, poor sensitivity </a:t>
            </a:r>
          </a:p>
        </p:txBody>
      </p:sp>
    </p:spTree>
    <p:extLst>
      <p:ext uri="{BB962C8B-B14F-4D97-AF65-F5344CB8AC3E}">
        <p14:creationId xmlns:p14="http://schemas.microsoft.com/office/powerpoint/2010/main" val="890881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8108D-D269-FBC8-9149-2D5A10A50FDA}"/>
              </a:ext>
            </a:extLst>
          </p:cNvPr>
          <p:cNvSpPr>
            <a:spLocks noGrp="1"/>
          </p:cNvSpPr>
          <p:nvPr>
            <p:ph type="title"/>
          </p:nvPr>
        </p:nvSpPr>
        <p:spPr/>
        <p:txBody>
          <a:bodyPr/>
          <a:lstStyle/>
          <a:p>
            <a:r>
              <a:rPr lang="en-US" dirty="0"/>
              <a:t>Meningitis Investigations</a:t>
            </a:r>
          </a:p>
        </p:txBody>
      </p:sp>
      <p:sp>
        <p:nvSpPr>
          <p:cNvPr id="3" name="Content Placeholder 2">
            <a:extLst>
              <a:ext uri="{FF2B5EF4-FFF2-40B4-BE49-F238E27FC236}">
                <a16:creationId xmlns:a16="http://schemas.microsoft.com/office/drawing/2014/main" id="{9700964F-B3B2-AEE2-387C-82351FB6C7BD}"/>
              </a:ext>
            </a:extLst>
          </p:cNvPr>
          <p:cNvSpPr>
            <a:spLocks noGrp="1"/>
          </p:cNvSpPr>
          <p:nvPr>
            <p:ph idx="1"/>
          </p:nvPr>
        </p:nvSpPr>
        <p:spPr/>
        <p:txBody>
          <a:bodyPr/>
          <a:lstStyle/>
          <a:p>
            <a:r>
              <a:rPr lang="en-US" dirty="0"/>
              <a:t>Blood cultures before </a:t>
            </a:r>
            <a:r>
              <a:rPr lang="en-US" dirty="0" err="1"/>
              <a:t>abx</a:t>
            </a:r>
            <a:endParaRPr lang="en-US" dirty="0"/>
          </a:p>
          <a:p>
            <a:endParaRPr lang="en-US" dirty="0"/>
          </a:p>
          <a:p>
            <a:r>
              <a:rPr lang="en-US" dirty="0"/>
              <a:t>LP for all if no contraindications: </a:t>
            </a:r>
          </a:p>
          <a:p>
            <a:pPr lvl="1"/>
            <a:r>
              <a:rPr lang="en-US" dirty="0"/>
              <a:t>Local infection </a:t>
            </a:r>
          </a:p>
          <a:p>
            <a:pPr lvl="1"/>
            <a:r>
              <a:rPr lang="en-US" dirty="0" err="1"/>
              <a:t>Plt</a:t>
            </a:r>
            <a:r>
              <a:rPr lang="en-US" dirty="0"/>
              <a:t> &lt;50</a:t>
            </a:r>
          </a:p>
          <a:p>
            <a:pPr lvl="1"/>
            <a:r>
              <a:rPr lang="en-US" dirty="0"/>
              <a:t>Suspicion of increased ICP, papilledema </a:t>
            </a:r>
          </a:p>
        </p:txBody>
      </p:sp>
    </p:spTree>
    <p:extLst>
      <p:ext uri="{BB962C8B-B14F-4D97-AF65-F5344CB8AC3E}">
        <p14:creationId xmlns:p14="http://schemas.microsoft.com/office/powerpoint/2010/main" val="174316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BB1650-B616-4EFB-9FB7-5D93104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8301A8-4334-B56F-7F59-2C2818FFB6AD}"/>
              </a:ext>
            </a:extLst>
          </p:cNvPr>
          <p:cNvSpPr>
            <a:spLocks noGrp="1"/>
          </p:cNvSpPr>
          <p:nvPr>
            <p:ph idx="1"/>
          </p:nvPr>
        </p:nvSpPr>
        <p:spPr>
          <a:xfrm>
            <a:off x="1188720" y="1188720"/>
            <a:ext cx="5369029" cy="4480560"/>
          </a:xfrm>
        </p:spPr>
        <p:txBody>
          <a:bodyPr anchor="ctr">
            <a:normAutofit/>
          </a:bodyPr>
          <a:lstStyle/>
          <a:p>
            <a:r>
              <a:rPr lang="en-CA" sz="1700"/>
              <a:t>Patients who are immunocompromised (HIV infection, taking immunosuppressants, or after transplantation)</a:t>
            </a:r>
          </a:p>
          <a:p>
            <a:r>
              <a:rPr lang="en-CA" sz="1700"/>
              <a:t>Patients with a history of central nervous system disease (mass lesion, stroke, or focal infection)</a:t>
            </a:r>
          </a:p>
          <a:p>
            <a:r>
              <a:rPr lang="en-CA" sz="1700"/>
              <a:t>Patients with new onset of seizure within one week of presentation</a:t>
            </a:r>
          </a:p>
          <a:p>
            <a:r>
              <a:rPr lang="en-CA" sz="1700"/>
              <a:t>Patients with papilledema on fundoscopy</a:t>
            </a:r>
          </a:p>
          <a:p>
            <a:r>
              <a:rPr lang="en-CA" sz="1700"/>
              <a:t>Patients with an abnormal level of consciousness</a:t>
            </a:r>
          </a:p>
          <a:p>
            <a:r>
              <a:rPr lang="en-CA" sz="1700"/>
              <a:t>Patients with a focal neurologic deficit</a:t>
            </a:r>
          </a:p>
          <a:p>
            <a:pPr marL="0" indent="0">
              <a:buNone/>
            </a:pPr>
            <a:br>
              <a:rPr lang="en-CA" sz="1700"/>
            </a:br>
            <a:endParaRPr lang="en-US" sz="1700"/>
          </a:p>
        </p:txBody>
      </p:sp>
      <p:sp>
        <p:nvSpPr>
          <p:cNvPr id="10" name="Rectangle 9">
            <a:extLst>
              <a:ext uri="{FF2B5EF4-FFF2-40B4-BE49-F238E27FC236}">
                <a16:creationId xmlns:a16="http://schemas.microsoft.com/office/drawing/2014/main" id="{BB47C962-A905-4168-832D-BF622B381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527850" y="0"/>
            <a:ext cx="466414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6">
            <a:extLst>
              <a:ext uri="{FF2B5EF4-FFF2-40B4-BE49-F238E27FC236}">
                <a16:creationId xmlns:a16="http://schemas.microsoft.com/office/drawing/2014/main" id="{B0CAA55C-9F48-4F94-95AA-563539497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919093B0-B081-CCDC-2B62-3CB8070FDB0E}"/>
              </a:ext>
            </a:extLst>
          </p:cNvPr>
          <p:cNvSpPr>
            <a:spLocks noGrp="1"/>
          </p:cNvSpPr>
          <p:nvPr>
            <p:ph type="title"/>
          </p:nvPr>
        </p:nvSpPr>
        <p:spPr>
          <a:xfrm>
            <a:off x="8523027" y="1252181"/>
            <a:ext cx="3132162" cy="4302457"/>
          </a:xfrm>
        </p:spPr>
        <p:txBody>
          <a:bodyPr>
            <a:normAutofit/>
          </a:bodyPr>
          <a:lstStyle/>
          <a:p>
            <a:r>
              <a:rPr lang="en-US" sz="4000">
                <a:solidFill>
                  <a:schemeClr val="bg2"/>
                </a:solidFill>
              </a:rPr>
              <a:t>Who Gets a CT Before LP? IDSA:</a:t>
            </a:r>
          </a:p>
        </p:txBody>
      </p:sp>
    </p:spTree>
    <p:extLst>
      <p:ext uri="{BB962C8B-B14F-4D97-AF65-F5344CB8AC3E}">
        <p14:creationId xmlns:p14="http://schemas.microsoft.com/office/powerpoint/2010/main" val="2520738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5"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6"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p:nvSpPr>
          <p:cNvPr id="18" name="Rectangle 17">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table with text and symbols&#10;&#10;AI-generated content may be incorrect.">
            <a:extLst>
              <a:ext uri="{FF2B5EF4-FFF2-40B4-BE49-F238E27FC236}">
                <a16:creationId xmlns:a16="http://schemas.microsoft.com/office/drawing/2014/main" id="{184FD3F8-B2D8-C542-80FA-FB2DB1B5F21B}"/>
              </a:ext>
            </a:extLst>
          </p:cNvPr>
          <p:cNvPicPr>
            <a:picLocks noChangeAspect="1"/>
          </p:cNvPicPr>
          <p:nvPr/>
        </p:nvPicPr>
        <p:blipFill>
          <a:blip r:embed="rId2"/>
          <a:stretch>
            <a:fillRect/>
          </a:stretch>
        </p:blipFill>
        <p:spPr>
          <a:xfrm>
            <a:off x="2883201" y="1289918"/>
            <a:ext cx="6428566" cy="4242853"/>
          </a:xfrm>
          <a:prstGeom prst="rect">
            <a:avLst/>
          </a:prstGeom>
        </p:spPr>
      </p:pic>
    </p:spTree>
    <p:extLst>
      <p:ext uri="{BB962C8B-B14F-4D97-AF65-F5344CB8AC3E}">
        <p14:creationId xmlns:p14="http://schemas.microsoft.com/office/powerpoint/2010/main" val="3546397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925D4-D548-59B0-9EE3-6122D0DECF02}"/>
              </a:ext>
            </a:extLst>
          </p:cNvPr>
          <p:cNvSpPr>
            <a:spLocks noGrp="1"/>
          </p:cNvSpPr>
          <p:nvPr>
            <p:ph type="title"/>
          </p:nvPr>
        </p:nvSpPr>
        <p:spPr/>
        <p:txBody>
          <a:bodyPr/>
          <a:lstStyle/>
          <a:p>
            <a:r>
              <a:rPr lang="en-US" dirty="0"/>
              <a:t>Common Pathogens</a:t>
            </a:r>
          </a:p>
        </p:txBody>
      </p:sp>
      <p:sp>
        <p:nvSpPr>
          <p:cNvPr id="3" name="Content Placeholder 2">
            <a:extLst>
              <a:ext uri="{FF2B5EF4-FFF2-40B4-BE49-F238E27FC236}">
                <a16:creationId xmlns:a16="http://schemas.microsoft.com/office/drawing/2014/main" id="{ED0C09C7-DA17-04EC-56AD-51EC99B439A4}"/>
              </a:ext>
            </a:extLst>
          </p:cNvPr>
          <p:cNvSpPr>
            <a:spLocks noGrp="1"/>
          </p:cNvSpPr>
          <p:nvPr>
            <p:ph idx="1"/>
          </p:nvPr>
        </p:nvSpPr>
        <p:spPr/>
        <p:txBody>
          <a:bodyPr/>
          <a:lstStyle/>
          <a:p>
            <a:r>
              <a:rPr lang="en-US" dirty="0"/>
              <a:t>Age 18-50:</a:t>
            </a:r>
          </a:p>
          <a:p>
            <a:pPr lvl="1"/>
            <a:r>
              <a:rPr lang="en-US" i="0" dirty="0"/>
              <a:t>S. Pneumonia, N. Meningitidis, H. influenza</a:t>
            </a:r>
          </a:p>
          <a:p>
            <a:pPr lvl="1"/>
            <a:endParaRPr lang="en-US" dirty="0"/>
          </a:p>
          <a:p>
            <a:r>
              <a:rPr lang="en-US" dirty="0"/>
              <a:t>Age &gt;50 or immunocompromised:</a:t>
            </a:r>
          </a:p>
          <a:p>
            <a:pPr lvl="1"/>
            <a:r>
              <a:rPr lang="en-US" i="0" dirty="0"/>
              <a:t>S. Pneumonia, N. Meningitidis, H. influenza, </a:t>
            </a:r>
            <a:r>
              <a:rPr lang="en-US" b="1" i="0" dirty="0"/>
              <a:t>L. Monocytogenes</a:t>
            </a:r>
          </a:p>
          <a:p>
            <a:pPr lvl="1"/>
            <a:endParaRPr lang="en-US" dirty="0"/>
          </a:p>
        </p:txBody>
      </p:sp>
    </p:spTree>
    <p:extLst>
      <p:ext uri="{BB962C8B-B14F-4D97-AF65-F5344CB8AC3E}">
        <p14:creationId xmlns:p14="http://schemas.microsoft.com/office/powerpoint/2010/main" val="3039013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C95C-763D-A35B-FED1-BD19FA5D0C55}"/>
              </a:ext>
            </a:extLst>
          </p:cNvPr>
          <p:cNvSpPr>
            <a:spLocks noGrp="1"/>
          </p:cNvSpPr>
          <p:nvPr>
            <p:ph type="title"/>
          </p:nvPr>
        </p:nvSpPr>
        <p:spPr/>
        <p:txBody>
          <a:bodyPr/>
          <a:lstStyle/>
          <a:p>
            <a:r>
              <a:rPr lang="en-US" dirty="0"/>
              <a:t>CSF Gram Stains</a:t>
            </a:r>
          </a:p>
        </p:txBody>
      </p:sp>
      <p:sp>
        <p:nvSpPr>
          <p:cNvPr id="3" name="Content Placeholder 2">
            <a:extLst>
              <a:ext uri="{FF2B5EF4-FFF2-40B4-BE49-F238E27FC236}">
                <a16:creationId xmlns:a16="http://schemas.microsoft.com/office/drawing/2014/main" id="{6048C478-579F-7B9B-6B96-80AA7CD1CD1F}"/>
              </a:ext>
            </a:extLst>
          </p:cNvPr>
          <p:cNvSpPr>
            <a:spLocks noGrp="1"/>
          </p:cNvSpPr>
          <p:nvPr>
            <p:ph idx="1"/>
          </p:nvPr>
        </p:nvSpPr>
        <p:spPr/>
        <p:txBody>
          <a:bodyPr/>
          <a:lstStyle/>
          <a:p>
            <a:r>
              <a:rPr lang="en-US" dirty="0"/>
              <a:t>Gram positive </a:t>
            </a:r>
            <a:r>
              <a:rPr lang="en-US" dirty="0" err="1"/>
              <a:t>diplococci</a:t>
            </a:r>
            <a:r>
              <a:rPr lang="en-US" dirty="0" err="1">
                <a:sym typeface="Wingdings" pitchFamily="2" charset="2"/>
              </a:rPr>
              <a:t>S</a:t>
            </a:r>
            <a:r>
              <a:rPr lang="en-US" dirty="0">
                <a:sym typeface="Wingdings" pitchFamily="2" charset="2"/>
              </a:rPr>
              <a:t>. Pneumoniae</a:t>
            </a:r>
          </a:p>
          <a:p>
            <a:r>
              <a:rPr lang="en-US" dirty="0">
                <a:sym typeface="Wingdings" pitchFamily="2" charset="2"/>
              </a:rPr>
              <a:t>Gram negative </a:t>
            </a:r>
            <a:r>
              <a:rPr lang="en-US" dirty="0" err="1">
                <a:sym typeface="Wingdings" pitchFamily="2" charset="2"/>
              </a:rPr>
              <a:t>diplococciN</a:t>
            </a:r>
            <a:r>
              <a:rPr lang="en-US" dirty="0">
                <a:sym typeface="Wingdings" pitchFamily="2" charset="2"/>
              </a:rPr>
              <a:t>. Meningitidis </a:t>
            </a:r>
          </a:p>
          <a:p>
            <a:r>
              <a:rPr lang="en-US" dirty="0">
                <a:sym typeface="Wingdings" pitchFamily="2" charset="2"/>
              </a:rPr>
              <a:t>Gram negative </a:t>
            </a:r>
            <a:r>
              <a:rPr lang="en-US" dirty="0" err="1">
                <a:sym typeface="Wingdings" pitchFamily="2" charset="2"/>
              </a:rPr>
              <a:t>bacilliH</a:t>
            </a:r>
            <a:r>
              <a:rPr lang="en-US" dirty="0">
                <a:sym typeface="Wingdings" pitchFamily="2" charset="2"/>
              </a:rPr>
              <a:t>. Flu</a:t>
            </a:r>
          </a:p>
          <a:p>
            <a:r>
              <a:rPr lang="en-US" dirty="0">
                <a:sym typeface="Wingdings" pitchFamily="2" charset="2"/>
              </a:rPr>
              <a:t>Gram positive </a:t>
            </a:r>
            <a:r>
              <a:rPr lang="en-US" dirty="0" err="1">
                <a:sym typeface="Wingdings" pitchFamily="2" charset="2"/>
              </a:rPr>
              <a:t>bacilliL</a:t>
            </a:r>
            <a:r>
              <a:rPr lang="en-US" dirty="0">
                <a:sym typeface="Wingdings" pitchFamily="2" charset="2"/>
              </a:rPr>
              <a:t>. Monocytogenes</a:t>
            </a:r>
            <a:endParaRPr lang="en-US" dirty="0"/>
          </a:p>
        </p:txBody>
      </p:sp>
    </p:spTree>
    <p:extLst>
      <p:ext uri="{BB962C8B-B14F-4D97-AF65-F5344CB8AC3E}">
        <p14:creationId xmlns:p14="http://schemas.microsoft.com/office/powerpoint/2010/main" val="356749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4796-89F4-4B86-02CE-9EDC49EAF4E5}"/>
              </a:ext>
            </a:extLst>
          </p:cNvPr>
          <p:cNvSpPr>
            <a:spLocks noGrp="1"/>
          </p:cNvSpPr>
          <p:nvPr>
            <p:ph type="title"/>
          </p:nvPr>
        </p:nvSpPr>
        <p:spPr/>
        <p:txBody>
          <a:bodyPr/>
          <a:lstStyle/>
          <a:p>
            <a:r>
              <a:rPr lang="en-US" dirty="0"/>
              <a:t>Treatment-Empiric </a:t>
            </a:r>
          </a:p>
        </p:txBody>
      </p:sp>
      <p:sp>
        <p:nvSpPr>
          <p:cNvPr id="3" name="Content Placeholder 2">
            <a:extLst>
              <a:ext uri="{FF2B5EF4-FFF2-40B4-BE49-F238E27FC236}">
                <a16:creationId xmlns:a16="http://schemas.microsoft.com/office/drawing/2014/main" id="{66D3EC0C-E573-B64B-73CE-5C228498529A}"/>
              </a:ext>
            </a:extLst>
          </p:cNvPr>
          <p:cNvSpPr>
            <a:spLocks noGrp="1"/>
          </p:cNvSpPr>
          <p:nvPr>
            <p:ph idx="1"/>
          </p:nvPr>
        </p:nvSpPr>
        <p:spPr/>
        <p:txBody>
          <a:bodyPr>
            <a:normAutofit lnSpcReduction="10000"/>
          </a:bodyPr>
          <a:lstStyle/>
          <a:p>
            <a:r>
              <a:rPr lang="en-US" dirty="0"/>
              <a:t>Vancomycin </a:t>
            </a:r>
          </a:p>
          <a:p>
            <a:r>
              <a:rPr lang="en-US" dirty="0"/>
              <a:t>Ceftriaxone 2g IV BID</a:t>
            </a:r>
          </a:p>
          <a:p>
            <a:r>
              <a:rPr lang="en-US" dirty="0"/>
              <a:t>Dexamethasone 0.15mg/kg IV q6 for 4 days </a:t>
            </a:r>
            <a:r>
              <a:rPr lang="en-US" b="1" u="sng" dirty="0"/>
              <a:t>prior to or with the first dose of </a:t>
            </a:r>
            <a:r>
              <a:rPr lang="en-US" b="1" u="sng" dirty="0" err="1"/>
              <a:t>abx</a:t>
            </a:r>
            <a:endParaRPr lang="en-US" b="1" u="sng" dirty="0"/>
          </a:p>
          <a:p>
            <a:pPr lvl="1"/>
            <a:r>
              <a:rPr lang="en-US" dirty="0"/>
              <a:t>Cochrane review (2015): steroids strongly associated with decreased mortality for meningitis secondary to S. Pneumoniae, decreased hearing loss and short term neurological sequelae in high income countries for all pathogens </a:t>
            </a:r>
          </a:p>
          <a:p>
            <a:pPr lvl="1"/>
            <a:r>
              <a:rPr lang="en-US" dirty="0"/>
              <a:t>Stop if CSF non pneumococcal, or non bacterial </a:t>
            </a:r>
          </a:p>
          <a:p>
            <a:pPr lvl="1"/>
            <a:r>
              <a:rPr lang="en-US" dirty="0"/>
              <a:t>Do not start if </a:t>
            </a:r>
            <a:r>
              <a:rPr lang="en-US" dirty="0" err="1"/>
              <a:t>abx</a:t>
            </a:r>
            <a:r>
              <a:rPr lang="en-US" dirty="0"/>
              <a:t> already given to your patient </a:t>
            </a:r>
          </a:p>
          <a:p>
            <a:r>
              <a:rPr lang="en-US" dirty="0"/>
              <a:t>If age &gt;50 or </a:t>
            </a:r>
            <a:r>
              <a:rPr lang="en-US" dirty="0" err="1"/>
              <a:t>immuncompromised</a:t>
            </a:r>
            <a:r>
              <a:rPr lang="en-US" dirty="0"/>
              <a:t>, start ampicillin 2g IV q4hr</a:t>
            </a:r>
          </a:p>
          <a:p>
            <a:r>
              <a:rPr lang="en-US" dirty="0"/>
              <a:t>Can add Acyclovir if there is a suspicion of viral encephalitis </a:t>
            </a:r>
          </a:p>
        </p:txBody>
      </p:sp>
    </p:spTree>
    <p:extLst>
      <p:ext uri="{BB962C8B-B14F-4D97-AF65-F5344CB8AC3E}">
        <p14:creationId xmlns:p14="http://schemas.microsoft.com/office/powerpoint/2010/main" val="3068333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6F0A7-4A02-54AB-7308-D05B80031FD7}"/>
              </a:ext>
            </a:extLst>
          </p:cNvPr>
          <p:cNvSpPr>
            <a:spLocks noGrp="1"/>
          </p:cNvSpPr>
          <p:nvPr>
            <p:ph type="title"/>
          </p:nvPr>
        </p:nvSpPr>
        <p:spPr/>
        <p:txBody>
          <a:bodyPr/>
          <a:lstStyle/>
          <a:p>
            <a:r>
              <a:rPr lang="en-US" dirty="0"/>
              <a:t>Treatment Durations </a:t>
            </a:r>
          </a:p>
        </p:txBody>
      </p:sp>
      <p:sp>
        <p:nvSpPr>
          <p:cNvPr id="3" name="Content Placeholder 2">
            <a:extLst>
              <a:ext uri="{FF2B5EF4-FFF2-40B4-BE49-F238E27FC236}">
                <a16:creationId xmlns:a16="http://schemas.microsoft.com/office/drawing/2014/main" id="{2C8ECFEB-02B3-1BBB-FF2C-6B7A6648A571}"/>
              </a:ext>
            </a:extLst>
          </p:cNvPr>
          <p:cNvSpPr>
            <a:spLocks noGrp="1"/>
          </p:cNvSpPr>
          <p:nvPr>
            <p:ph idx="1"/>
          </p:nvPr>
        </p:nvSpPr>
        <p:spPr/>
        <p:txBody>
          <a:bodyPr/>
          <a:lstStyle/>
          <a:p>
            <a:r>
              <a:rPr lang="en-US" dirty="0"/>
              <a:t>S. Pneumo--&gt; 10-14 days (CTX)</a:t>
            </a:r>
          </a:p>
          <a:p>
            <a:r>
              <a:rPr lang="en-US" dirty="0"/>
              <a:t>N. Meningitides, h. Flu</a:t>
            </a:r>
            <a:r>
              <a:rPr lang="en-US" dirty="0">
                <a:sym typeface="Wingdings" pitchFamily="2" charset="2"/>
              </a:rPr>
              <a:t> 4-7days (CTX)</a:t>
            </a:r>
          </a:p>
          <a:p>
            <a:r>
              <a:rPr lang="en-US" dirty="0">
                <a:sym typeface="Wingdings" pitchFamily="2" charset="2"/>
              </a:rPr>
              <a:t>L. Monocytogenes 21 days (with ampicillin)</a:t>
            </a:r>
            <a:endParaRPr lang="en-US" dirty="0"/>
          </a:p>
        </p:txBody>
      </p:sp>
    </p:spTree>
    <p:extLst>
      <p:ext uri="{BB962C8B-B14F-4D97-AF65-F5344CB8AC3E}">
        <p14:creationId xmlns:p14="http://schemas.microsoft.com/office/powerpoint/2010/main" val="1832317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69805AF4-7989-43AB-9A60-14E3F851F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0036B63-B0EC-4AF3-95D3-2E2DCA25F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flowchart of medical procedures&#10;&#10;AI-generated content may be incorrect.">
            <a:extLst>
              <a:ext uri="{FF2B5EF4-FFF2-40B4-BE49-F238E27FC236}">
                <a16:creationId xmlns:a16="http://schemas.microsoft.com/office/drawing/2014/main" id="{66A99838-0A12-237E-8E53-7E65952CCEE8}"/>
              </a:ext>
            </a:extLst>
          </p:cNvPr>
          <p:cNvPicPr>
            <a:picLocks noChangeAspect="1"/>
          </p:cNvPicPr>
          <p:nvPr/>
        </p:nvPicPr>
        <p:blipFill>
          <a:blip r:embed="rId2"/>
          <a:stretch>
            <a:fillRect/>
          </a:stretch>
        </p:blipFill>
        <p:spPr>
          <a:xfrm>
            <a:off x="2938162" y="800100"/>
            <a:ext cx="6315677" cy="5257801"/>
          </a:xfrm>
          <a:prstGeom prst="rect">
            <a:avLst/>
          </a:prstGeom>
        </p:spPr>
      </p:pic>
    </p:spTree>
    <p:extLst>
      <p:ext uri="{BB962C8B-B14F-4D97-AF65-F5344CB8AC3E}">
        <p14:creationId xmlns:p14="http://schemas.microsoft.com/office/powerpoint/2010/main" val="899055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35D77-E8D3-173F-ECA4-A920CD7119F2}"/>
              </a:ext>
            </a:extLst>
          </p:cNvPr>
          <p:cNvSpPr>
            <a:spLocks noGrp="1"/>
          </p:cNvSpPr>
          <p:nvPr>
            <p:ph type="title"/>
          </p:nvPr>
        </p:nvSpPr>
        <p:spPr/>
        <p:txBody>
          <a:bodyPr/>
          <a:lstStyle/>
          <a:p>
            <a:r>
              <a:rPr lang="en-US" dirty="0"/>
              <a:t>Bacterial Meningitis Complications</a:t>
            </a:r>
          </a:p>
        </p:txBody>
      </p:sp>
      <p:sp>
        <p:nvSpPr>
          <p:cNvPr id="3" name="Content Placeholder 2">
            <a:extLst>
              <a:ext uri="{FF2B5EF4-FFF2-40B4-BE49-F238E27FC236}">
                <a16:creationId xmlns:a16="http://schemas.microsoft.com/office/drawing/2014/main" id="{2E74002F-0A81-2678-8351-98DEA0151592}"/>
              </a:ext>
            </a:extLst>
          </p:cNvPr>
          <p:cNvSpPr>
            <a:spLocks noGrp="1"/>
          </p:cNvSpPr>
          <p:nvPr>
            <p:ph idx="1"/>
          </p:nvPr>
        </p:nvSpPr>
        <p:spPr/>
        <p:txBody>
          <a:bodyPr/>
          <a:lstStyle/>
          <a:p>
            <a:r>
              <a:rPr lang="en-US" dirty="0"/>
              <a:t>Seizures </a:t>
            </a:r>
          </a:p>
          <a:p>
            <a:r>
              <a:rPr lang="en-US" dirty="0"/>
              <a:t>Raised ICP </a:t>
            </a:r>
          </a:p>
          <a:p>
            <a:r>
              <a:rPr lang="en-US" dirty="0"/>
              <a:t>Hydrocephalus </a:t>
            </a:r>
          </a:p>
          <a:p>
            <a:r>
              <a:rPr lang="en-US" dirty="0"/>
              <a:t>CVT</a:t>
            </a:r>
          </a:p>
          <a:p>
            <a:r>
              <a:rPr lang="en-US" dirty="0"/>
              <a:t>Cerebral Edema </a:t>
            </a:r>
          </a:p>
          <a:p>
            <a:r>
              <a:rPr lang="en-US" dirty="0"/>
              <a:t>Sepsis</a:t>
            </a:r>
          </a:p>
          <a:p>
            <a:r>
              <a:rPr lang="en-US" dirty="0"/>
              <a:t>DIC</a:t>
            </a:r>
          </a:p>
        </p:txBody>
      </p:sp>
    </p:spTree>
    <p:extLst>
      <p:ext uri="{BB962C8B-B14F-4D97-AF65-F5344CB8AC3E}">
        <p14:creationId xmlns:p14="http://schemas.microsoft.com/office/powerpoint/2010/main" val="3368183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485DA84-CB73-4E5E-9864-2460CE28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49185E-361A-421B-8F2D-11C7FFC686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B85BAA-C37F-44B4-B427-B4F10EBB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4668"/>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DC4EE06-D7B4-4FAC-A561-38A1C3802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18D83B-903C-4782-B1BB-A45164A71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6240" y="6494325"/>
            <a:ext cx="365760" cy="365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85589A-A5AC-409A-B2A2-24D871B4C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867" y="158782"/>
            <a:ext cx="11870265" cy="65378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disease&#10;&#10;AI-generated content may be incorrect.">
            <a:extLst>
              <a:ext uri="{FF2B5EF4-FFF2-40B4-BE49-F238E27FC236}">
                <a16:creationId xmlns:a16="http://schemas.microsoft.com/office/drawing/2014/main" id="{3FA86ED5-C0C7-A587-77D9-4491B4BD07A4}"/>
              </a:ext>
            </a:extLst>
          </p:cNvPr>
          <p:cNvPicPr>
            <a:picLocks noChangeAspect="1"/>
          </p:cNvPicPr>
          <p:nvPr/>
        </p:nvPicPr>
        <p:blipFill>
          <a:blip r:embed="rId2"/>
          <a:stretch>
            <a:fillRect/>
          </a:stretch>
        </p:blipFill>
        <p:spPr>
          <a:xfrm>
            <a:off x="2436184" y="480515"/>
            <a:ext cx="7319631" cy="5892302"/>
          </a:xfrm>
          <a:prstGeom prst="rect">
            <a:avLst/>
          </a:prstGeom>
        </p:spPr>
      </p:pic>
    </p:spTree>
    <p:extLst>
      <p:ext uri="{BB962C8B-B14F-4D97-AF65-F5344CB8AC3E}">
        <p14:creationId xmlns:p14="http://schemas.microsoft.com/office/powerpoint/2010/main" val="1990856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1B539-4422-CBF4-0ADC-768734D9E0C3}"/>
              </a:ext>
            </a:extLst>
          </p:cNvPr>
          <p:cNvSpPr>
            <a:spLocks noGrp="1"/>
          </p:cNvSpPr>
          <p:nvPr>
            <p:ph type="title"/>
          </p:nvPr>
        </p:nvSpPr>
        <p:spPr/>
        <p:txBody>
          <a:bodyPr/>
          <a:lstStyle/>
          <a:p>
            <a:r>
              <a:rPr lang="en-US" dirty="0"/>
              <a:t>More on the Case</a:t>
            </a:r>
          </a:p>
        </p:txBody>
      </p:sp>
      <p:sp>
        <p:nvSpPr>
          <p:cNvPr id="3" name="Content Placeholder 2">
            <a:extLst>
              <a:ext uri="{FF2B5EF4-FFF2-40B4-BE49-F238E27FC236}">
                <a16:creationId xmlns:a16="http://schemas.microsoft.com/office/drawing/2014/main" id="{54E97F9E-FC14-3F40-29F1-F4753727227D}"/>
              </a:ext>
            </a:extLst>
          </p:cNvPr>
          <p:cNvSpPr>
            <a:spLocks noGrp="1"/>
          </p:cNvSpPr>
          <p:nvPr>
            <p:ph idx="1"/>
          </p:nvPr>
        </p:nvSpPr>
        <p:spPr/>
        <p:txBody>
          <a:bodyPr/>
          <a:lstStyle/>
          <a:p>
            <a:r>
              <a:rPr lang="en-US" dirty="0"/>
              <a:t>One day into admission, in the evening nurse calls MD on call for worsening GCS, he was found to be febrile, </a:t>
            </a:r>
            <a:r>
              <a:rPr lang="en-US" dirty="0" err="1"/>
              <a:t>aLOC</a:t>
            </a:r>
            <a:r>
              <a:rPr lang="en-US" dirty="0"/>
              <a:t>, his mother states that this is not his usually self </a:t>
            </a:r>
          </a:p>
          <a:p>
            <a:r>
              <a:rPr lang="en-US" dirty="0"/>
              <a:t>Abx were restarted, CTV repeated and showed no changed from prior </a:t>
            </a:r>
          </a:p>
          <a:p>
            <a:r>
              <a:rPr lang="en-US" dirty="0"/>
              <a:t>He eventually settled in the am</a:t>
            </a:r>
          </a:p>
        </p:txBody>
      </p:sp>
    </p:spTree>
    <p:extLst>
      <p:ext uri="{BB962C8B-B14F-4D97-AF65-F5344CB8AC3E}">
        <p14:creationId xmlns:p14="http://schemas.microsoft.com/office/powerpoint/2010/main" val="1393100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4DB1-3980-7215-33DB-3CFCF06B5E2B}"/>
              </a:ext>
            </a:extLst>
          </p:cNvPr>
          <p:cNvSpPr>
            <a:spLocks noGrp="1"/>
          </p:cNvSpPr>
          <p:nvPr>
            <p:ph type="title"/>
          </p:nvPr>
        </p:nvSpPr>
        <p:spPr/>
        <p:txBody>
          <a:bodyPr/>
          <a:lstStyle/>
          <a:p>
            <a:r>
              <a:rPr lang="en-US" dirty="0"/>
              <a:t>More on the Case:</a:t>
            </a:r>
          </a:p>
        </p:txBody>
      </p:sp>
      <p:sp>
        <p:nvSpPr>
          <p:cNvPr id="3" name="Content Placeholder 2">
            <a:extLst>
              <a:ext uri="{FF2B5EF4-FFF2-40B4-BE49-F238E27FC236}">
                <a16:creationId xmlns:a16="http://schemas.microsoft.com/office/drawing/2014/main" id="{FFCC7926-9E74-3CAC-F239-E476445B9545}"/>
              </a:ext>
            </a:extLst>
          </p:cNvPr>
          <p:cNvSpPr>
            <a:spLocks noGrp="1"/>
          </p:cNvSpPr>
          <p:nvPr>
            <p:ph idx="1"/>
          </p:nvPr>
        </p:nvSpPr>
        <p:spPr/>
        <p:txBody>
          <a:bodyPr/>
          <a:lstStyle/>
          <a:p>
            <a:r>
              <a:rPr lang="en-US" dirty="0"/>
              <a:t>EEG demonstrates mild to moderate diffuse cerebral slowing indicating mild to moderate diffuse cerebral dysfunction of unknown etiology</a:t>
            </a:r>
          </a:p>
          <a:p>
            <a:r>
              <a:rPr lang="en-US" dirty="0"/>
              <a:t>Moderate L&gt;R temporal slowing, indicating moderate focal cerebral dysfunction likely due to structural or functional abnormality </a:t>
            </a:r>
          </a:p>
          <a:p>
            <a:r>
              <a:rPr lang="en-US" dirty="0"/>
              <a:t>HSV workup negative, autoimmune screen (NMDA, GABA) negative </a:t>
            </a:r>
          </a:p>
          <a:p>
            <a:r>
              <a:rPr lang="en-US" dirty="0"/>
              <a:t>Neurology have seen, his sudden decompensation is still unexplained </a:t>
            </a:r>
          </a:p>
          <a:p>
            <a:r>
              <a:rPr lang="en-US" dirty="0"/>
              <a:t>Ophthalmic vein prominence deemed anatomical variant, diplopia occurred as a result of underlying illness, CTA did not show a carotid cavernous fistula </a:t>
            </a:r>
          </a:p>
        </p:txBody>
      </p:sp>
    </p:spTree>
    <p:extLst>
      <p:ext uri="{BB962C8B-B14F-4D97-AF65-F5344CB8AC3E}">
        <p14:creationId xmlns:p14="http://schemas.microsoft.com/office/powerpoint/2010/main" val="1568994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D510-6044-2489-1A45-9AA796445C43}"/>
              </a:ext>
            </a:extLst>
          </p:cNvPr>
          <p:cNvSpPr>
            <a:spLocks noGrp="1"/>
          </p:cNvSpPr>
          <p:nvPr>
            <p:ph type="title"/>
          </p:nvPr>
        </p:nvSpPr>
        <p:spPr/>
        <p:txBody>
          <a:bodyPr/>
          <a:lstStyle/>
          <a:p>
            <a:r>
              <a:rPr lang="en-US" dirty="0"/>
              <a:t>A Word on Encephalitis </a:t>
            </a:r>
          </a:p>
        </p:txBody>
      </p:sp>
      <p:sp>
        <p:nvSpPr>
          <p:cNvPr id="3" name="Content Placeholder 2">
            <a:extLst>
              <a:ext uri="{FF2B5EF4-FFF2-40B4-BE49-F238E27FC236}">
                <a16:creationId xmlns:a16="http://schemas.microsoft.com/office/drawing/2014/main" id="{1A8D3672-2196-94DA-7B99-50AB6CFE8E45}"/>
              </a:ext>
            </a:extLst>
          </p:cNvPr>
          <p:cNvSpPr>
            <a:spLocks noGrp="1"/>
          </p:cNvSpPr>
          <p:nvPr>
            <p:ph idx="1"/>
          </p:nvPr>
        </p:nvSpPr>
        <p:spPr/>
        <p:txBody>
          <a:bodyPr/>
          <a:lstStyle/>
          <a:p>
            <a:r>
              <a:rPr lang="en-US" dirty="0"/>
              <a:t>MCC is viral, usually an extension of meningitis, either reaches the brain </a:t>
            </a:r>
            <a:r>
              <a:rPr lang="en-US" dirty="0" err="1"/>
              <a:t>hematogenously</a:t>
            </a:r>
            <a:r>
              <a:rPr lang="en-US" dirty="0"/>
              <a:t> or in a retrograde manner from nerve endings </a:t>
            </a:r>
          </a:p>
          <a:p>
            <a:pPr lvl="1"/>
            <a:r>
              <a:rPr lang="en-US" dirty="0"/>
              <a:t>HSV is the most common infection associated with viral encephalitis, those who live and work in warm humid environments are at risk for arboviruses because of the presence of </a:t>
            </a:r>
            <a:r>
              <a:rPr lang="en-US" dirty="0" err="1"/>
              <a:t>mosquitous</a:t>
            </a:r>
            <a:r>
              <a:rPr lang="en-US" dirty="0"/>
              <a:t> </a:t>
            </a:r>
          </a:p>
          <a:p>
            <a:r>
              <a:rPr lang="en-US" dirty="0"/>
              <a:t>Other causes to think of are AI/paraneoplastic diseases like anti-NMDA receptor encephalitis, brain abscess, TB, drug induced delirium, neurosyphilis, bacterial, protozoal, fungal encephalitis </a:t>
            </a:r>
          </a:p>
          <a:p>
            <a:pPr marL="530352" lvl="1" indent="0">
              <a:buNone/>
            </a:pPr>
            <a:endParaRPr lang="en-US" dirty="0"/>
          </a:p>
          <a:p>
            <a:endParaRPr lang="en-US" dirty="0"/>
          </a:p>
        </p:txBody>
      </p:sp>
    </p:spTree>
    <p:extLst>
      <p:ext uri="{BB962C8B-B14F-4D97-AF65-F5344CB8AC3E}">
        <p14:creationId xmlns:p14="http://schemas.microsoft.com/office/powerpoint/2010/main" val="484659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B7434-5086-14B8-FA06-8069348A7AD0}"/>
              </a:ext>
            </a:extLst>
          </p:cNvPr>
          <p:cNvSpPr>
            <a:spLocks noGrp="1"/>
          </p:cNvSpPr>
          <p:nvPr>
            <p:ph type="title"/>
          </p:nvPr>
        </p:nvSpPr>
        <p:spPr/>
        <p:txBody>
          <a:bodyPr/>
          <a:lstStyle/>
          <a:p>
            <a:r>
              <a:rPr lang="en-US" dirty="0"/>
              <a:t>Viral Encephalitis Treatment</a:t>
            </a:r>
          </a:p>
        </p:txBody>
      </p:sp>
      <p:sp>
        <p:nvSpPr>
          <p:cNvPr id="3" name="Content Placeholder 2">
            <a:extLst>
              <a:ext uri="{FF2B5EF4-FFF2-40B4-BE49-F238E27FC236}">
                <a16:creationId xmlns:a16="http://schemas.microsoft.com/office/drawing/2014/main" id="{5CCAA1E8-8233-65D5-E006-0BBDF750637D}"/>
              </a:ext>
            </a:extLst>
          </p:cNvPr>
          <p:cNvSpPr>
            <a:spLocks noGrp="1"/>
          </p:cNvSpPr>
          <p:nvPr>
            <p:ph idx="1"/>
          </p:nvPr>
        </p:nvSpPr>
        <p:spPr/>
        <p:txBody>
          <a:bodyPr/>
          <a:lstStyle/>
          <a:p>
            <a:r>
              <a:rPr lang="en-US" dirty="0" err="1"/>
              <a:t>HSV</a:t>
            </a:r>
            <a:r>
              <a:rPr lang="en-US" dirty="0" err="1">
                <a:sym typeface="Wingdings" pitchFamily="2" charset="2"/>
              </a:rPr>
              <a:t>Acyclovir</a:t>
            </a:r>
            <a:r>
              <a:rPr lang="en-US" dirty="0">
                <a:sym typeface="Wingdings" pitchFamily="2" charset="2"/>
              </a:rPr>
              <a:t> 10mg/kg IV q8hr for 14-21 days </a:t>
            </a:r>
          </a:p>
          <a:p>
            <a:r>
              <a:rPr lang="en-US" dirty="0">
                <a:sym typeface="Wingdings" pitchFamily="2" charset="2"/>
              </a:rPr>
              <a:t>Varicella--&gt; Acyclovir 10mg/kg IV q8hr for 14-21 days , can consider adjunct steroids </a:t>
            </a:r>
          </a:p>
          <a:p>
            <a:r>
              <a:rPr lang="en-US" dirty="0" err="1">
                <a:sym typeface="Wingdings" pitchFamily="2" charset="2"/>
              </a:rPr>
              <a:t>CMVganciclovir</a:t>
            </a:r>
            <a:r>
              <a:rPr lang="en-US" dirty="0">
                <a:sym typeface="Wingdings" pitchFamily="2" charset="2"/>
              </a:rPr>
              <a:t> 5mg/kg IV q12 and Foscarnet 60mg/kg IV q8hr for 21 days </a:t>
            </a:r>
          </a:p>
          <a:p>
            <a:r>
              <a:rPr lang="en-US" dirty="0">
                <a:sym typeface="Wingdings" pitchFamily="2" charset="2"/>
              </a:rPr>
              <a:t>Be aware of increased ICP in these patients, they may require steroids or mannitol</a:t>
            </a:r>
            <a:endParaRPr lang="en-US" dirty="0"/>
          </a:p>
        </p:txBody>
      </p:sp>
    </p:spTree>
    <p:extLst>
      <p:ext uri="{BB962C8B-B14F-4D97-AF65-F5344CB8AC3E}">
        <p14:creationId xmlns:p14="http://schemas.microsoft.com/office/powerpoint/2010/main" val="3132132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5DED-A612-58D6-92C7-5F8DBE3A3BA0}"/>
              </a:ext>
            </a:extLst>
          </p:cNvPr>
          <p:cNvSpPr>
            <a:spLocks noGrp="1"/>
          </p:cNvSpPr>
          <p:nvPr>
            <p:ph type="title"/>
          </p:nvPr>
        </p:nvSpPr>
        <p:spPr/>
        <p:txBody>
          <a:bodyPr/>
          <a:lstStyle/>
          <a:p>
            <a:r>
              <a:rPr lang="en-US" dirty="0"/>
              <a:t>Take Home Message</a:t>
            </a:r>
          </a:p>
        </p:txBody>
      </p:sp>
      <p:sp>
        <p:nvSpPr>
          <p:cNvPr id="3" name="Content Placeholder 2">
            <a:extLst>
              <a:ext uri="{FF2B5EF4-FFF2-40B4-BE49-F238E27FC236}">
                <a16:creationId xmlns:a16="http://schemas.microsoft.com/office/drawing/2014/main" id="{B5765F8F-051F-F990-7203-4D789F9BC97B}"/>
              </a:ext>
            </a:extLst>
          </p:cNvPr>
          <p:cNvSpPr>
            <a:spLocks noGrp="1"/>
          </p:cNvSpPr>
          <p:nvPr>
            <p:ph idx="1"/>
          </p:nvPr>
        </p:nvSpPr>
        <p:spPr/>
        <p:txBody>
          <a:bodyPr/>
          <a:lstStyle/>
          <a:p>
            <a:r>
              <a:rPr lang="en-US" dirty="0"/>
              <a:t>MSIs: Approach to </a:t>
            </a:r>
            <a:r>
              <a:rPr lang="en-US" dirty="0" err="1"/>
              <a:t>aLOC</a:t>
            </a:r>
            <a:endParaRPr lang="en-US" dirty="0"/>
          </a:p>
          <a:p>
            <a:r>
              <a:rPr lang="en-US" dirty="0"/>
              <a:t>Juniors: Meningitis diagnosis, management </a:t>
            </a:r>
          </a:p>
          <a:p>
            <a:r>
              <a:rPr lang="en-US" dirty="0"/>
              <a:t>Seniors: Management and recognition of complications of meningitis </a:t>
            </a:r>
          </a:p>
        </p:txBody>
      </p:sp>
    </p:spTree>
    <p:extLst>
      <p:ext uri="{BB962C8B-B14F-4D97-AF65-F5344CB8AC3E}">
        <p14:creationId xmlns:p14="http://schemas.microsoft.com/office/powerpoint/2010/main" val="1015716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BB42-1757-17A3-FB15-847A506C7F91}"/>
              </a:ext>
            </a:extLst>
          </p:cNvPr>
          <p:cNvSpPr>
            <a:spLocks noGrp="1"/>
          </p:cNvSpPr>
          <p:nvPr>
            <p:ph type="title"/>
          </p:nvPr>
        </p:nvSpPr>
        <p:spPr>
          <a:xfrm>
            <a:off x="4572000" y="2808514"/>
            <a:ext cx="9601200" cy="1485900"/>
          </a:xfrm>
        </p:spPr>
        <p:txBody>
          <a:bodyPr/>
          <a:lstStyle/>
          <a:p>
            <a:r>
              <a:rPr lang="en-US" dirty="0"/>
              <a:t>Thank You</a:t>
            </a:r>
          </a:p>
        </p:txBody>
      </p:sp>
    </p:spTree>
    <p:extLst>
      <p:ext uri="{BB962C8B-B14F-4D97-AF65-F5344CB8AC3E}">
        <p14:creationId xmlns:p14="http://schemas.microsoft.com/office/powerpoint/2010/main" val="357047749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2822</TotalTime>
  <Words>1184</Words>
  <Application>Microsoft Macintosh PowerPoint</Application>
  <PresentationFormat>Widescreen</PresentationFormat>
  <Paragraphs>97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Franklin Gothic Book</vt:lpstr>
      <vt:lpstr>Wingdings</vt:lpstr>
      <vt:lpstr>Crop</vt:lpstr>
      <vt:lpstr>Noon report</vt:lpstr>
      <vt:lpstr>PowerPoint Presentation</vt:lpstr>
      <vt:lpstr>Approach?</vt:lpstr>
      <vt:lpstr>Further History</vt:lpstr>
      <vt:lpstr>Investigations</vt:lpstr>
      <vt:lpstr>Further Investigations</vt:lpstr>
      <vt:lpstr>Further Investigations</vt:lpstr>
      <vt:lpstr>DDx?</vt:lpstr>
      <vt:lpstr>Summary</vt:lpstr>
      <vt:lpstr>CNS Infections</vt:lpstr>
      <vt:lpstr>Meningitis </vt:lpstr>
      <vt:lpstr>Meningitis Investigations</vt:lpstr>
      <vt:lpstr>Who Gets a CT Before LP? IDSA:</vt:lpstr>
      <vt:lpstr>PowerPoint Presentation</vt:lpstr>
      <vt:lpstr>Common Pathogens</vt:lpstr>
      <vt:lpstr>CSF Gram Stains</vt:lpstr>
      <vt:lpstr>Treatment-Empiric </vt:lpstr>
      <vt:lpstr>Treatment Durations </vt:lpstr>
      <vt:lpstr>PowerPoint Presentation</vt:lpstr>
      <vt:lpstr>Bacterial Meningitis Complications</vt:lpstr>
      <vt:lpstr>PowerPoint Presentation</vt:lpstr>
      <vt:lpstr>More on the Case</vt:lpstr>
      <vt:lpstr>More on the Case:</vt:lpstr>
      <vt:lpstr>A Word on Encephalitis </vt:lpstr>
      <vt:lpstr>Viral Encephalitis Treatment</vt:lpstr>
      <vt:lpstr>Take Home Message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moalf@student.ubc.ca</dc:creator>
  <cp:lastModifiedBy>moalf@student.ubc.ca</cp:lastModifiedBy>
  <cp:revision>2</cp:revision>
  <dcterms:created xsi:type="dcterms:W3CDTF">2026-01-27T02:34:48Z</dcterms:created>
  <dcterms:modified xsi:type="dcterms:W3CDTF">2026-01-29T04:10:18Z</dcterms:modified>
</cp:coreProperties>
</file>