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2" r:id="rId25"/>
    <p:sldId id="283" r:id="rId26"/>
    <p:sldId id="284" r:id="rId27"/>
    <p:sldId id="285" r:id="rId28"/>
    <p:sldId id="286" r:id="rId29"/>
    <p:sldId id="287"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4"/>
    <p:restoredTop sz="94726"/>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79EED-BC61-E449-BD7D-860CE445453F}" type="datetimeFigureOut">
              <a:rPr lang="en-US" smtClean="0"/>
              <a:t>1/30/26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52FEA-7846-2743-B15B-1791097C2C26}" type="slidenum">
              <a:rPr lang="en-US" smtClean="0"/>
              <a:t>‹#›</a:t>
            </a:fld>
            <a:endParaRPr lang="en-US"/>
          </a:p>
        </p:txBody>
      </p:sp>
    </p:spTree>
    <p:extLst>
      <p:ext uri="{BB962C8B-B14F-4D97-AF65-F5344CB8AC3E}">
        <p14:creationId xmlns:p14="http://schemas.microsoft.com/office/powerpoint/2010/main" val="560356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252FEA-7846-2743-B15B-1791097C2C26}" type="slidenum">
              <a:rPr lang="en-US" smtClean="0"/>
              <a:t>7</a:t>
            </a:fld>
            <a:endParaRPr lang="en-US"/>
          </a:p>
        </p:txBody>
      </p:sp>
    </p:spTree>
    <p:extLst>
      <p:ext uri="{BB962C8B-B14F-4D97-AF65-F5344CB8AC3E}">
        <p14:creationId xmlns:p14="http://schemas.microsoft.com/office/powerpoint/2010/main" val="99548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Hypercalcemia arises from local osteoclast activation by tumor factors, there is no systemic hormone driven process driving renal wasting of phosphate </a:t>
            </a:r>
          </a:p>
          <a:p>
            <a:pPr marL="228600" indent="-228600">
              <a:buAutoNum type="arabicPeriod"/>
            </a:pPr>
            <a:r>
              <a:rPr lang="en-US" dirty="0" err="1"/>
              <a:t>PTHrP</a:t>
            </a:r>
            <a:r>
              <a:rPr lang="en-US" dirty="0"/>
              <a:t> acts like PTH </a:t>
            </a:r>
            <a:r>
              <a:rPr lang="en-US" dirty="0" err="1"/>
              <a:t>promotinh</a:t>
            </a:r>
            <a:r>
              <a:rPr lang="en-US" dirty="0"/>
              <a:t> renal phosphate excretion (like primary </a:t>
            </a:r>
            <a:r>
              <a:rPr lang="en-US" dirty="0" err="1"/>
              <a:t>hyperparathyroid</a:t>
            </a:r>
            <a:r>
              <a:rPr lang="en-US" dirty="0"/>
              <a:t>)</a:t>
            </a:r>
          </a:p>
          <a:p>
            <a:pPr marL="228600" indent="-228600">
              <a:buAutoNum type="arabicPeriod"/>
            </a:pPr>
            <a:r>
              <a:rPr lang="en-US" dirty="0"/>
              <a:t>Increased intestinal absorption of phosphorus with </a:t>
            </a:r>
            <a:r>
              <a:rPr lang="en-US" dirty="0" err="1"/>
              <a:t>calitriol</a:t>
            </a:r>
            <a:endParaRPr lang="en-US" dirty="0"/>
          </a:p>
        </p:txBody>
      </p:sp>
      <p:sp>
        <p:nvSpPr>
          <p:cNvPr id="4" name="Slide Number Placeholder 3"/>
          <p:cNvSpPr>
            <a:spLocks noGrp="1"/>
          </p:cNvSpPr>
          <p:nvPr>
            <p:ph type="sldNum" sz="quarter" idx="5"/>
          </p:nvPr>
        </p:nvSpPr>
        <p:spPr/>
        <p:txBody>
          <a:bodyPr/>
          <a:lstStyle/>
          <a:p>
            <a:fld id="{80252FEA-7846-2743-B15B-1791097C2C26}" type="slidenum">
              <a:rPr lang="en-US" smtClean="0"/>
              <a:t>11</a:t>
            </a:fld>
            <a:endParaRPr lang="en-US"/>
          </a:p>
        </p:txBody>
      </p:sp>
    </p:spTree>
    <p:extLst>
      <p:ext uri="{BB962C8B-B14F-4D97-AF65-F5344CB8AC3E}">
        <p14:creationId xmlns:p14="http://schemas.microsoft.com/office/powerpoint/2010/main" val="3734928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D542A-C2C8-ADD7-843A-31A119869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525ED-A1C9-CCF9-DECC-E5065C4014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BBB09-74E2-9BC8-CD3A-BF596647E0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12478B-6013-A716-E76E-0E6AE9EE194C}"/>
              </a:ext>
            </a:extLst>
          </p:cNvPr>
          <p:cNvSpPr>
            <a:spLocks noGrp="1"/>
          </p:cNvSpPr>
          <p:nvPr>
            <p:ph type="sldNum" sz="quarter" idx="5"/>
          </p:nvPr>
        </p:nvSpPr>
        <p:spPr/>
        <p:txBody>
          <a:bodyPr/>
          <a:lstStyle/>
          <a:p>
            <a:fld id="{80252FEA-7846-2743-B15B-1791097C2C26}" type="slidenum">
              <a:rPr lang="en-US" smtClean="0"/>
              <a:t>14</a:t>
            </a:fld>
            <a:endParaRPr lang="en-US"/>
          </a:p>
        </p:txBody>
      </p:sp>
    </p:spTree>
    <p:extLst>
      <p:ext uri="{BB962C8B-B14F-4D97-AF65-F5344CB8AC3E}">
        <p14:creationId xmlns:p14="http://schemas.microsoft.com/office/powerpoint/2010/main" val="1476127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D6D37-352B-5E61-52C8-8D8AACD7F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6E3A6-7B82-B399-0917-82924BAC45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76CE3-916F-2218-7E5B-BA7DBDC5E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FF93FA-D8ED-A9D8-16C3-C015C2C85B30}"/>
              </a:ext>
            </a:extLst>
          </p:cNvPr>
          <p:cNvSpPr>
            <a:spLocks noGrp="1"/>
          </p:cNvSpPr>
          <p:nvPr>
            <p:ph type="sldNum" sz="quarter" idx="5"/>
          </p:nvPr>
        </p:nvSpPr>
        <p:spPr/>
        <p:txBody>
          <a:bodyPr/>
          <a:lstStyle/>
          <a:p>
            <a:fld id="{80252FEA-7846-2743-B15B-1791097C2C26}" type="slidenum">
              <a:rPr lang="en-US" smtClean="0"/>
              <a:t>19</a:t>
            </a:fld>
            <a:endParaRPr lang="en-US"/>
          </a:p>
        </p:txBody>
      </p:sp>
    </p:spTree>
    <p:extLst>
      <p:ext uri="{BB962C8B-B14F-4D97-AF65-F5344CB8AC3E}">
        <p14:creationId xmlns:p14="http://schemas.microsoft.com/office/powerpoint/2010/main" val="3688904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46BFE-B183-D963-C78A-CD0A98117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C9848-BFBA-097B-4D89-B13F11A0F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43D04F-625D-85BB-FFED-DEC24E42A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3145AC-B4EB-6364-3F07-6F494BB944B2}"/>
              </a:ext>
            </a:extLst>
          </p:cNvPr>
          <p:cNvSpPr>
            <a:spLocks noGrp="1"/>
          </p:cNvSpPr>
          <p:nvPr>
            <p:ph type="sldNum" sz="quarter" idx="5"/>
          </p:nvPr>
        </p:nvSpPr>
        <p:spPr/>
        <p:txBody>
          <a:bodyPr/>
          <a:lstStyle/>
          <a:p>
            <a:fld id="{80252FEA-7846-2743-B15B-1791097C2C26}" type="slidenum">
              <a:rPr lang="en-US" smtClean="0"/>
              <a:t>24</a:t>
            </a:fld>
            <a:endParaRPr lang="en-US"/>
          </a:p>
        </p:txBody>
      </p:sp>
    </p:spTree>
    <p:extLst>
      <p:ext uri="{BB962C8B-B14F-4D97-AF65-F5344CB8AC3E}">
        <p14:creationId xmlns:p14="http://schemas.microsoft.com/office/powerpoint/2010/main" val="107936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933D3-7CDA-079B-16FB-91D2FB634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DB33E-2730-A9A4-EDAE-03664E742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E12AFC-0BE3-48C0-8A65-8F439DC617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65154C-B1EB-13A6-6F64-DED5FC811D5E}"/>
              </a:ext>
            </a:extLst>
          </p:cNvPr>
          <p:cNvSpPr>
            <a:spLocks noGrp="1"/>
          </p:cNvSpPr>
          <p:nvPr>
            <p:ph type="sldNum" sz="quarter" idx="5"/>
          </p:nvPr>
        </p:nvSpPr>
        <p:spPr/>
        <p:txBody>
          <a:bodyPr/>
          <a:lstStyle/>
          <a:p>
            <a:fld id="{80252FEA-7846-2743-B15B-1791097C2C26}" type="slidenum">
              <a:rPr lang="en-US" smtClean="0"/>
              <a:t>28</a:t>
            </a:fld>
            <a:endParaRPr lang="en-US"/>
          </a:p>
        </p:txBody>
      </p:sp>
    </p:spTree>
    <p:extLst>
      <p:ext uri="{BB962C8B-B14F-4D97-AF65-F5344CB8AC3E}">
        <p14:creationId xmlns:p14="http://schemas.microsoft.com/office/powerpoint/2010/main" val="3507444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1/30/26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1/30/26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1/30/26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1/30/26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1/30/26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1/30/26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1/30/26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1/30/26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9B0FC-77BA-26AB-1555-AC9DB8823A3E}"/>
              </a:ext>
            </a:extLst>
          </p:cNvPr>
          <p:cNvSpPr>
            <a:spLocks noGrp="1"/>
          </p:cNvSpPr>
          <p:nvPr>
            <p:ph type="ctrTitle"/>
          </p:nvPr>
        </p:nvSpPr>
        <p:spPr/>
        <p:txBody>
          <a:bodyPr/>
          <a:lstStyle/>
          <a:p>
            <a:r>
              <a:rPr lang="en-US" sz="5400" dirty="0"/>
              <a:t>VGH CTU High Yield series: oncological emergencies </a:t>
            </a:r>
          </a:p>
        </p:txBody>
      </p:sp>
      <p:sp>
        <p:nvSpPr>
          <p:cNvPr id="3" name="Subtitle 2">
            <a:extLst>
              <a:ext uri="{FF2B5EF4-FFF2-40B4-BE49-F238E27FC236}">
                <a16:creationId xmlns:a16="http://schemas.microsoft.com/office/drawing/2014/main" id="{3CB92ACE-9583-896F-96D0-F06AF6571ED2}"/>
              </a:ext>
            </a:extLst>
          </p:cNvPr>
          <p:cNvSpPr>
            <a:spLocks noGrp="1"/>
          </p:cNvSpPr>
          <p:nvPr>
            <p:ph type="subTitle" idx="1"/>
          </p:nvPr>
        </p:nvSpPr>
        <p:spPr/>
        <p:txBody>
          <a:bodyPr/>
          <a:lstStyle/>
          <a:p>
            <a:r>
              <a:rPr lang="en-US" dirty="0"/>
              <a:t>Mo </a:t>
            </a:r>
            <a:r>
              <a:rPr lang="en-US" dirty="0" err="1"/>
              <a:t>Alfadhalah</a:t>
            </a:r>
            <a:r>
              <a:rPr lang="en-US" dirty="0"/>
              <a:t> VGH LMR</a:t>
            </a:r>
          </a:p>
        </p:txBody>
      </p:sp>
    </p:spTree>
    <p:extLst>
      <p:ext uri="{BB962C8B-B14F-4D97-AF65-F5344CB8AC3E}">
        <p14:creationId xmlns:p14="http://schemas.microsoft.com/office/powerpoint/2010/main" val="2640593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2AD8-963E-28A3-1329-BFE66A816AFE}"/>
              </a:ext>
            </a:extLst>
          </p:cNvPr>
          <p:cNvSpPr>
            <a:spLocks noGrp="1"/>
          </p:cNvSpPr>
          <p:nvPr>
            <p:ph type="title"/>
          </p:nvPr>
        </p:nvSpPr>
        <p:spPr/>
        <p:txBody>
          <a:bodyPr/>
          <a:lstStyle/>
          <a:p>
            <a:r>
              <a:rPr lang="en-US" dirty="0"/>
              <a:t>Case </a:t>
            </a:r>
          </a:p>
        </p:txBody>
      </p:sp>
      <p:sp>
        <p:nvSpPr>
          <p:cNvPr id="3" name="Content Placeholder 2">
            <a:extLst>
              <a:ext uri="{FF2B5EF4-FFF2-40B4-BE49-F238E27FC236}">
                <a16:creationId xmlns:a16="http://schemas.microsoft.com/office/drawing/2014/main" id="{CFEFA2B9-038C-3619-296D-9F926DEFFA5C}"/>
              </a:ext>
            </a:extLst>
          </p:cNvPr>
          <p:cNvSpPr>
            <a:spLocks noGrp="1"/>
          </p:cNvSpPr>
          <p:nvPr>
            <p:ph idx="1"/>
          </p:nvPr>
        </p:nvSpPr>
        <p:spPr/>
        <p:txBody>
          <a:bodyPr/>
          <a:lstStyle/>
          <a:p>
            <a:r>
              <a:rPr lang="en-US" dirty="0"/>
              <a:t>73 year old M with known pancreatic ca with </a:t>
            </a:r>
            <a:r>
              <a:rPr lang="en-US" dirty="0" err="1"/>
              <a:t>mets</a:t>
            </a:r>
            <a:r>
              <a:rPr lang="en-US" dirty="0"/>
              <a:t> to the liver, received a dose of chemotherapy 5 days ago. He has a history of HTN and T2DM on </a:t>
            </a:r>
            <a:r>
              <a:rPr lang="en-US" dirty="0" err="1"/>
              <a:t>Rampril</a:t>
            </a:r>
            <a:r>
              <a:rPr lang="en-US" dirty="0"/>
              <a:t> and </a:t>
            </a:r>
            <a:r>
              <a:rPr lang="en-US" dirty="0" err="1"/>
              <a:t>Metforming</a:t>
            </a:r>
            <a:r>
              <a:rPr lang="en-US" dirty="0"/>
              <a:t>. He comes into the ED with a temperature of 38.5. On exam he has a BP of 125/75mmHg, HR 76bpm and regular, RR 18, SPO2 97% on RA. He tells you he lives 10 minutes away from the hospital, with a reliable caregiver.</a:t>
            </a:r>
          </a:p>
          <a:p>
            <a:r>
              <a:rPr lang="en-US" dirty="0"/>
              <a:t>Labs were significant for an ANC of 0.3</a:t>
            </a:r>
          </a:p>
        </p:txBody>
      </p:sp>
    </p:spTree>
    <p:extLst>
      <p:ext uri="{BB962C8B-B14F-4D97-AF65-F5344CB8AC3E}">
        <p14:creationId xmlns:p14="http://schemas.microsoft.com/office/powerpoint/2010/main" val="640505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0B33C-4EF4-CFA7-265F-79CEFB9D76D9}"/>
              </a:ext>
            </a:extLst>
          </p:cNvPr>
          <p:cNvSpPr>
            <a:spLocks noGrp="1"/>
          </p:cNvSpPr>
          <p:nvPr>
            <p:ph type="title"/>
          </p:nvPr>
        </p:nvSpPr>
        <p:spPr/>
        <p:txBody>
          <a:bodyPr/>
          <a:lstStyle/>
          <a:p>
            <a:r>
              <a:rPr lang="en-US" dirty="0"/>
              <a:t>Febrile Neutropenia</a:t>
            </a:r>
          </a:p>
        </p:txBody>
      </p:sp>
      <p:sp>
        <p:nvSpPr>
          <p:cNvPr id="3" name="Content Placeholder 2">
            <a:extLst>
              <a:ext uri="{FF2B5EF4-FFF2-40B4-BE49-F238E27FC236}">
                <a16:creationId xmlns:a16="http://schemas.microsoft.com/office/drawing/2014/main" id="{EC9BAE5B-A368-7FB8-F50B-4F05AFFDB21D}"/>
              </a:ext>
            </a:extLst>
          </p:cNvPr>
          <p:cNvSpPr>
            <a:spLocks noGrp="1"/>
          </p:cNvSpPr>
          <p:nvPr>
            <p:ph idx="1"/>
          </p:nvPr>
        </p:nvSpPr>
        <p:spPr/>
        <p:txBody>
          <a:bodyPr/>
          <a:lstStyle/>
          <a:p>
            <a:r>
              <a:rPr lang="en-US" dirty="0"/>
              <a:t>Definition: </a:t>
            </a:r>
          </a:p>
          <a:p>
            <a:pPr lvl="1"/>
            <a:r>
              <a:rPr lang="en-US" i="0" dirty="0"/>
              <a:t>Temp Criteria: Single temp of &gt;38.3, OR &gt;38 for more than one hour</a:t>
            </a:r>
          </a:p>
          <a:p>
            <a:pPr lvl="1"/>
            <a:r>
              <a:rPr lang="en-US" dirty="0"/>
              <a:t>ANC Criteria: ANC&lt;1</a:t>
            </a:r>
          </a:p>
          <a:p>
            <a:pPr lvl="2"/>
            <a:r>
              <a:rPr lang="en-US" dirty="0"/>
              <a:t>Moderate: 0.5-1</a:t>
            </a:r>
          </a:p>
          <a:p>
            <a:pPr lvl="2"/>
            <a:r>
              <a:rPr lang="en-US" dirty="0"/>
              <a:t>Severe &lt;0.5</a:t>
            </a:r>
          </a:p>
          <a:p>
            <a:pPr lvl="2"/>
            <a:r>
              <a:rPr lang="en-US" dirty="0"/>
              <a:t>Don’t forget, the nadir of neutropenia occurs 7-14 days after chemo</a:t>
            </a:r>
          </a:p>
        </p:txBody>
      </p:sp>
    </p:spTree>
    <p:extLst>
      <p:ext uri="{BB962C8B-B14F-4D97-AF65-F5344CB8AC3E}">
        <p14:creationId xmlns:p14="http://schemas.microsoft.com/office/powerpoint/2010/main" val="3001367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E9B77-2D6B-46B9-7B42-D6EAC843C37F}"/>
              </a:ext>
            </a:extLst>
          </p:cNvPr>
          <p:cNvSpPr>
            <a:spLocks noGrp="1"/>
          </p:cNvSpPr>
          <p:nvPr>
            <p:ph type="title"/>
          </p:nvPr>
        </p:nvSpPr>
        <p:spPr/>
        <p:txBody>
          <a:bodyPr/>
          <a:lstStyle/>
          <a:p>
            <a:r>
              <a:rPr lang="en-US" dirty="0"/>
              <a:t>Standard Work Up For All</a:t>
            </a:r>
          </a:p>
        </p:txBody>
      </p:sp>
      <p:sp>
        <p:nvSpPr>
          <p:cNvPr id="3" name="Content Placeholder 2">
            <a:extLst>
              <a:ext uri="{FF2B5EF4-FFF2-40B4-BE49-F238E27FC236}">
                <a16:creationId xmlns:a16="http://schemas.microsoft.com/office/drawing/2014/main" id="{F121C1B7-D62A-37DE-2120-9F2A4F4FD094}"/>
              </a:ext>
            </a:extLst>
          </p:cNvPr>
          <p:cNvSpPr>
            <a:spLocks noGrp="1"/>
          </p:cNvSpPr>
          <p:nvPr>
            <p:ph idx="1"/>
          </p:nvPr>
        </p:nvSpPr>
        <p:spPr/>
        <p:txBody>
          <a:bodyPr/>
          <a:lstStyle/>
          <a:p>
            <a:r>
              <a:rPr lang="en-US" dirty="0"/>
              <a:t>CBC, Chem-7 and LFTs </a:t>
            </a:r>
          </a:p>
          <a:p>
            <a:r>
              <a:rPr lang="en-US" dirty="0"/>
              <a:t>Blood culture x2, peripheral </a:t>
            </a:r>
            <a:r>
              <a:rPr lang="en-US" b="1" u="sng" dirty="0"/>
              <a:t>and from any central lines</a:t>
            </a:r>
          </a:p>
          <a:p>
            <a:r>
              <a:rPr lang="en-US" dirty="0"/>
              <a:t>Urine C/S</a:t>
            </a:r>
          </a:p>
          <a:p>
            <a:r>
              <a:rPr lang="en-US" dirty="0"/>
              <a:t>CXR</a:t>
            </a:r>
          </a:p>
          <a:p>
            <a:r>
              <a:rPr lang="en-US" dirty="0"/>
              <a:t>As needed: </a:t>
            </a:r>
          </a:p>
          <a:p>
            <a:pPr lvl="1"/>
            <a:r>
              <a:rPr lang="en-US" i="0" dirty="0"/>
              <a:t>Skin exam, sputum c/s, stool sample +/- </a:t>
            </a:r>
            <a:r>
              <a:rPr lang="en-US" i="0" dirty="0" err="1"/>
              <a:t>C.Diff</a:t>
            </a:r>
            <a:r>
              <a:rPr lang="en-US" i="0" dirty="0"/>
              <a:t> (if diarrhea)</a:t>
            </a:r>
          </a:p>
          <a:p>
            <a:pPr lvl="1"/>
            <a:r>
              <a:rPr lang="en-US" i="0" dirty="0"/>
              <a:t>Additional imaging as needed</a:t>
            </a:r>
          </a:p>
        </p:txBody>
      </p:sp>
    </p:spTree>
    <p:extLst>
      <p:ext uri="{BB962C8B-B14F-4D97-AF65-F5344CB8AC3E}">
        <p14:creationId xmlns:p14="http://schemas.microsoft.com/office/powerpoint/2010/main" val="3487350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2"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14" name="Rectangle 13">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E7F441-CCAF-3771-2C14-B286B8E5CB8B}"/>
              </a:ext>
            </a:extLst>
          </p:cNvPr>
          <p:cNvSpPr>
            <a:spLocks noGrp="1"/>
          </p:cNvSpPr>
          <p:nvPr>
            <p:ph type="title"/>
          </p:nvPr>
        </p:nvSpPr>
        <p:spPr>
          <a:xfrm>
            <a:off x="8154186" y="634028"/>
            <a:ext cx="3355942" cy="3732835"/>
          </a:xfrm>
        </p:spPr>
        <p:txBody>
          <a:bodyPr vert="horz" lIns="91440" tIns="45720" rIns="91440" bIns="45720" rtlCol="0" anchor="b">
            <a:normAutofit/>
          </a:bodyPr>
          <a:lstStyle/>
          <a:p>
            <a:pPr algn="ctr"/>
            <a:r>
              <a:rPr lang="en-US" sz="4700" cap="all"/>
              <a:t>Deciding on Admission</a:t>
            </a:r>
          </a:p>
        </p:txBody>
      </p:sp>
      <p:sp>
        <p:nvSpPr>
          <p:cNvPr id="3" name="Content Placeholder 2">
            <a:extLst>
              <a:ext uri="{FF2B5EF4-FFF2-40B4-BE49-F238E27FC236}">
                <a16:creationId xmlns:a16="http://schemas.microsoft.com/office/drawing/2014/main" id="{5A9B5812-0696-8753-A3F1-77554F984452}"/>
              </a:ext>
            </a:extLst>
          </p:cNvPr>
          <p:cNvSpPr>
            <a:spLocks noGrp="1"/>
          </p:cNvSpPr>
          <p:nvPr>
            <p:ph idx="1"/>
          </p:nvPr>
        </p:nvSpPr>
        <p:spPr>
          <a:xfrm>
            <a:off x="8154186" y="4436462"/>
            <a:ext cx="3355942" cy="1794656"/>
          </a:xfrm>
        </p:spPr>
        <p:txBody>
          <a:bodyPr vert="horz" lIns="91440" tIns="45720" rIns="91440" bIns="45720" rtlCol="0">
            <a:normAutofit/>
          </a:bodyPr>
          <a:lstStyle/>
          <a:p>
            <a:pPr marL="0" indent="0" algn="ctr">
              <a:lnSpc>
                <a:spcPct val="112000"/>
              </a:lnSpc>
              <a:spcBef>
                <a:spcPts val="0"/>
              </a:spcBef>
              <a:spcAft>
                <a:spcPts val="600"/>
              </a:spcAft>
              <a:buNone/>
            </a:pPr>
            <a:r>
              <a:rPr lang="en-US" sz="2300" dirty="0"/>
              <a:t>Use the MASCC score: </a:t>
            </a:r>
          </a:p>
          <a:p>
            <a:pPr marL="0" indent="0" algn="ctr">
              <a:lnSpc>
                <a:spcPct val="112000"/>
              </a:lnSpc>
              <a:spcBef>
                <a:spcPts val="0"/>
              </a:spcBef>
              <a:spcAft>
                <a:spcPts val="600"/>
              </a:spcAft>
              <a:buNone/>
            </a:pPr>
            <a:r>
              <a:rPr lang="en-US" sz="2300" dirty="0"/>
              <a:t>If &gt;21</a:t>
            </a:r>
            <a:r>
              <a:rPr lang="en-US" sz="2300" dirty="0">
                <a:sym typeface="Wingdings" pitchFamily="2" charset="2"/>
              </a:rPr>
              <a:t>Low/OP</a:t>
            </a:r>
          </a:p>
          <a:p>
            <a:pPr marL="0" indent="0" algn="ctr">
              <a:lnSpc>
                <a:spcPct val="112000"/>
              </a:lnSpc>
              <a:spcBef>
                <a:spcPts val="0"/>
              </a:spcBef>
              <a:spcAft>
                <a:spcPts val="600"/>
              </a:spcAft>
              <a:buNone/>
            </a:pPr>
            <a:r>
              <a:rPr lang="en-US" sz="2300" dirty="0">
                <a:sym typeface="Wingdings" pitchFamily="2" charset="2"/>
              </a:rPr>
              <a:t>If &lt;21High/Admit </a:t>
            </a:r>
            <a:endParaRPr lang="en-US" sz="2300" dirty="0"/>
          </a:p>
        </p:txBody>
      </p:sp>
      <p:sp>
        <p:nvSpPr>
          <p:cNvPr id="16"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18"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pic>
        <p:nvPicPr>
          <p:cNvPr id="5" name="Picture 4" descr="A screenshot of a medical information&#10;&#10;AI-generated content may be incorrect.">
            <a:extLst>
              <a:ext uri="{FF2B5EF4-FFF2-40B4-BE49-F238E27FC236}">
                <a16:creationId xmlns:a16="http://schemas.microsoft.com/office/drawing/2014/main" id="{B57E96B5-7266-9499-49AF-5BDDA710DAD4}"/>
              </a:ext>
            </a:extLst>
          </p:cNvPr>
          <p:cNvPicPr>
            <a:picLocks noChangeAspect="1"/>
          </p:cNvPicPr>
          <p:nvPr/>
        </p:nvPicPr>
        <p:blipFill>
          <a:blip r:embed="rId2"/>
          <a:stretch>
            <a:fillRect/>
          </a:stretch>
        </p:blipFill>
        <p:spPr>
          <a:xfrm>
            <a:off x="1379023" y="1245936"/>
            <a:ext cx="5659222" cy="4430608"/>
          </a:xfrm>
          <a:prstGeom prst="rect">
            <a:avLst/>
          </a:prstGeom>
        </p:spPr>
      </p:pic>
    </p:spTree>
    <p:extLst>
      <p:ext uri="{BB962C8B-B14F-4D97-AF65-F5344CB8AC3E}">
        <p14:creationId xmlns:p14="http://schemas.microsoft.com/office/powerpoint/2010/main" val="171594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2A601-F33A-B72D-EF82-AA331922C9B0}"/>
              </a:ext>
            </a:extLst>
          </p:cNvPr>
          <p:cNvSpPr>
            <a:spLocks noGrp="1"/>
          </p:cNvSpPr>
          <p:nvPr>
            <p:ph type="title"/>
          </p:nvPr>
        </p:nvSpPr>
        <p:spPr/>
        <p:txBody>
          <a:bodyPr/>
          <a:lstStyle/>
          <a:p>
            <a:r>
              <a:rPr lang="en-US" dirty="0"/>
              <a:t> Management</a:t>
            </a:r>
          </a:p>
        </p:txBody>
      </p:sp>
      <p:sp>
        <p:nvSpPr>
          <p:cNvPr id="3" name="Content Placeholder 2">
            <a:extLst>
              <a:ext uri="{FF2B5EF4-FFF2-40B4-BE49-F238E27FC236}">
                <a16:creationId xmlns:a16="http://schemas.microsoft.com/office/drawing/2014/main" id="{12DA0860-0E8B-3AAC-3EE7-95EA385EB626}"/>
              </a:ext>
            </a:extLst>
          </p:cNvPr>
          <p:cNvSpPr>
            <a:spLocks noGrp="1"/>
          </p:cNvSpPr>
          <p:nvPr>
            <p:ph idx="1"/>
          </p:nvPr>
        </p:nvSpPr>
        <p:spPr/>
        <p:txBody>
          <a:bodyPr/>
          <a:lstStyle/>
          <a:p>
            <a:r>
              <a:rPr lang="en-US" dirty="0"/>
              <a:t>Inpatient: Initiate broad spectrum </a:t>
            </a:r>
            <a:r>
              <a:rPr lang="en-US" dirty="0" err="1"/>
              <a:t>abx</a:t>
            </a:r>
            <a:r>
              <a:rPr lang="en-US" dirty="0"/>
              <a:t> immediately after cultures are taken</a:t>
            </a:r>
          </a:p>
          <a:p>
            <a:pPr lvl="1"/>
            <a:r>
              <a:rPr lang="en-US" i="0" dirty="0" err="1"/>
              <a:t>Piptazo</a:t>
            </a:r>
            <a:r>
              <a:rPr lang="en-US" i="0" dirty="0"/>
              <a:t> IV (Anti- pseudomonal dosing)</a:t>
            </a:r>
          </a:p>
          <a:p>
            <a:pPr lvl="1"/>
            <a:r>
              <a:rPr lang="en-US" i="0" dirty="0"/>
              <a:t>If still febrile after 72hrs</a:t>
            </a:r>
            <a:r>
              <a:rPr lang="en-US" i="0" dirty="0">
                <a:sym typeface="Wingdings" pitchFamily="2" charset="2"/>
              </a:rPr>
              <a:t>start vancomycin (also per BCCA if they have PNA), can consider Vanco for oral mucosa lesions</a:t>
            </a:r>
          </a:p>
          <a:p>
            <a:pPr lvl="1"/>
            <a:r>
              <a:rPr lang="en-US" i="0" dirty="0">
                <a:sym typeface="Wingdings" pitchFamily="2" charset="2"/>
              </a:rPr>
              <a:t>G-CSF does not improve outcomes! </a:t>
            </a:r>
          </a:p>
          <a:p>
            <a:pPr lvl="1"/>
            <a:endParaRPr lang="en-US" i="0" dirty="0">
              <a:sym typeface="Wingdings" pitchFamily="2" charset="2"/>
            </a:endParaRPr>
          </a:p>
          <a:p>
            <a:r>
              <a:rPr lang="en-US" dirty="0">
                <a:sym typeface="Wingdings" pitchFamily="2" charset="2"/>
              </a:rPr>
              <a:t>Outpatient: Risk stratify with the MASCC score, administer </a:t>
            </a:r>
            <a:r>
              <a:rPr lang="en-US" dirty="0" err="1">
                <a:sym typeface="Wingdings" pitchFamily="2" charset="2"/>
              </a:rPr>
              <a:t>abx</a:t>
            </a:r>
            <a:r>
              <a:rPr lang="en-US" dirty="0">
                <a:sym typeface="Wingdings" pitchFamily="2" charset="2"/>
              </a:rPr>
              <a:t> within one hour of triage </a:t>
            </a:r>
          </a:p>
          <a:p>
            <a:pPr lvl="1"/>
            <a:r>
              <a:rPr lang="en-US" i="0" dirty="0">
                <a:sym typeface="Wingdings" pitchFamily="2" charset="2"/>
              </a:rPr>
              <a:t>Ciprofloxacin + Amoxicillin/Clavulanate or Clindamycin (if penicillin allergy)</a:t>
            </a:r>
          </a:p>
        </p:txBody>
      </p:sp>
    </p:spTree>
    <p:extLst>
      <p:ext uri="{BB962C8B-B14F-4D97-AF65-F5344CB8AC3E}">
        <p14:creationId xmlns:p14="http://schemas.microsoft.com/office/powerpoint/2010/main" val="4293655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person pointing at a white board&#10;&#10;AI-generated content may be incorrect.">
            <a:extLst>
              <a:ext uri="{FF2B5EF4-FFF2-40B4-BE49-F238E27FC236}">
                <a16:creationId xmlns:a16="http://schemas.microsoft.com/office/drawing/2014/main" id="{CE18F98A-9CF3-6926-7685-A981FAB4BA16}"/>
              </a:ext>
            </a:extLst>
          </p:cNvPr>
          <p:cNvPicPr>
            <a:picLocks noGrp="1" noChangeAspect="1"/>
          </p:cNvPicPr>
          <p:nvPr>
            <p:ph idx="1"/>
          </p:nvPr>
        </p:nvPicPr>
        <p:blipFill>
          <a:blip r:embed="rId3"/>
          <a:srcRect b="15730"/>
          <a:stretch>
            <a:fillRect/>
          </a:stretch>
        </p:blipFill>
        <p:spPr>
          <a:xfrm>
            <a:off x="20" y="10"/>
            <a:ext cx="12191980" cy="6857990"/>
          </a:xfrm>
          <a:prstGeom prst="rect">
            <a:avLst/>
          </a:prstGeom>
        </p:spPr>
      </p:pic>
      <p:pic>
        <p:nvPicPr>
          <p:cNvPr id="5" name="Content Placeholder 4" descr="A person pointing at a white board&#10;&#10;AI-generated content may be incorrect.">
            <a:extLst>
              <a:ext uri="{FF2B5EF4-FFF2-40B4-BE49-F238E27FC236}">
                <a16:creationId xmlns:a16="http://schemas.microsoft.com/office/drawing/2014/main" id="{89AA3EF4-BA80-05E6-2EB4-B9CCE4CC8C24}"/>
              </a:ext>
            </a:extLst>
          </p:cNvPr>
          <p:cNvPicPr>
            <a:picLocks noChangeAspect="1"/>
          </p:cNvPicPr>
          <p:nvPr/>
        </p:nvPicPr>
        <p:blipFill>
          <a:blip r:embed="rId3"/>
          <a:srcRect b="15730"/>
          <a:stretch>
            <a:fillRect/>
          </a:stretch>
        </p:blipFill>
        <p:spPr>
          <a:xfrm>
            <a:off x="0" y="10"/>
            <a:ext cx="12191980" cy="6857990"/>
          </a:xfrm>
          <a:prstGeom prst="rect">
            <a:avLst/>
          </a:prstGeom>
        </p:spPr>
      </p:pic>
    </p:spTree>
    <p:extLst>
      <p:ext uri="{BB962C8B-B14F-4D97-AF65-F5344CB8AC3E}">
        <p14:creationId xmlns:p14="http://schemas.microsoft.com/office/powerpoint/2010/main" val="272991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0D2E4-4CAD-DDF0-9253-76D7A833F29A}"/>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4E68969E-180C-61A9-FF6E-6B98F1856E66}"/>
              </a:ext>
            </a:extLst>
          </p:cNvPr>
          <p:cNvSpPr>
            <a:spLocks noGrp="1"/>
          </p:cNvSpPr>
          <p:nvPr>
            <p:ph idx="1"/>
          </p:nvPr>
        </p:nvSpPr>
        <p:spPr/>
        <p:txBody>
          <a:bodyPr/>
          <a:lstStyle/>
          <a:p>
            <a:r>
              <a:rPr lang="en-US" dirty="0"/>
              <a:t>62 year old F with known squamous cell Ca of the lung, presents with increased thirst, generalized body pains and confusion. On exam her vital showed a BP of 130/80mmHg, HR 78bpm and regular, afebrile and </a:t>
            </a:r>
            <a:r>
              <a:rPr lang="en-US" dirty="0" err="1"/>
              <a:t>satting</a:t>
            </a:r>
            <a:r>
              <a:rPr lang="en-US" dirty="0"/>
              <a:t> comfortably 97% on RA. Physical exam was unremarkable. Her lab work was sent and was significant for a </a:t>
            </a:r>
            <a:r>
              <a:rPr lang="en-US" dirty="0" err="1"/>
              <a:t>Creat</a:t>
            </a:r>
            <a:r>
              <a:rPr lang="en-US" dirty="0"/>
              <a:t> of 320, eGFR 23, Hb 110 MCV 80, </a:t>
            </a:r>
            <a:r>
              <a:rPr lang="en-US" dirty="0" err="1"/>
              <a:t>Plt</a:t>
            </a:r>
            <a:r>
              <a:rPr lang="en-US" dirty="0"/>
              <a:t> 240, Calcium 3.2, a PET/CT was ordered and showed lytic bone </a:t>
            </a:r>
            <a:r>
              <a:rPr lang="en-US" dirty="0" err="1"/>
              <a:t>mets</a:t>
            </a:r>
            <a:r>
              <a:rPr lang="en-US" dirty="0"/>
              <a:t>.</a:t>
            </a:r>
          </a:p>
        </p:txBody>
      </p:sp>
    </p:spTree>
    <p:extLst>
      <p:ext uri="{BB962C8B-B14F-4D97-AF65-F5344CB8AC3E}">
        <p14:creationId xmlns:p14="http://schemas.microsoft.com/office/powerpoint/2010/main" val="3366837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7336D-89FF-E40B-BB54-888E30911F61}"/>
              </a:ext>
            </a:extLst>
          </p:cNvPr>
          <p:cNvSpPr>
            <a:spLocks noGrp="1"/>
          </p:cNvSpPr>
          <p:nvPr>
            <p:ph type="title"/>
          </p:nvPr>
        </p:nvSpPr>
        <p:spPr/>
        <p:txBody>
          <a:bodyPr/>
          <a:lstStyle/>
          <a:p>
            <a:r>
              <a:rPr lang="en-US" dirty="0"/>
              <a:t>Hypercalcemia of Malignancy</a:t>
            </a:r>
          </a:p>
        </p:txBody>
      </p:sp>
      <p:sp>
        <p:nvSpPr>
          <p:cNvPr id="3" name="Content Placeholder 2">
            <a:extLst>
              <a:ext uri="{FF2B5EF4-FFF2-40B4-BE49-F238E27FC236}">
                <a16:creationId xmlns:a16="http://schemas.microsoft.com/office/drawing/2014/main" id="{6B3878D7-7F8B-6BBB-454E-2BED5F6A223E}"/>
              </a:ext>
            </a:extLst>
          </p:cNvPr>
          <p:cNvSpPr>
            <a:spLocks noGrp="1"/>
          </p:cNvSpPr>
          <p:nvPr>
            <p:ph idx="1"/>
          </p:nvPr>
        </p:nvSpPr>
        <p:spPr/>
        <p:txBody>
          <a:bodyPr/>
          <a:lstStyle/>
          <a:p>
            <a:r>
              <a:rPr lang="en-US" dirty="0"/>
              <a:t>Etiology: </a:t>
            </a:r>
          </a:p>
          <a:p>
            <a:pPr lvl="1"/>
            <a:r>
              <a:rPr lang="en-US" i="0" dirty="0"/>
              <a:t>Lytic bone destruction</a:t>
            </a:r>
            <a:r>
              <a:rPr lang="en-US" i="0" dirty="0">
                <a:sym typeface="Wingdings" pitchFamily="2" charset="2"/>
              </a:rPr>
              <a:t>Breast ca, melanoma</a:t>
            </a:r>
          </a:p>
          <a:p>
            <a:pPr lvl="1"/>
            <a:r>
              <a:rPr lang="en-US" i="0" dirty="0" err="1">
                <a:sym typeface="Wingdings" pitchFamily="2" charset="2"/>
              </a:rPr>
              <a:t>PTHrP</a:t>
            </a:r>
            <a:r>
              <a:rPr lang="en-US" i="0" dirty="0">
                <a:sym typeface="Wingdings" pitchFamily="2" charset="2"/>
              </a:rPr>
              <a:t> production Squamous cell Ca (not small cell ca)</a:t>
            </a:r>
          </a:p>
          <a:p>
            <a:pPr lvl="1"/>
            <a:r>
              <a:rPr lang="en-US" i="0" dirty="0">
                <a:sym typeface="Wingdings" pitchFamily="2" charset="2"/>
              </a:rPr>
              <a:t>1,25-dihydroxy vitamin/calcitriol </a:t>
            </a:r>
            <a:r>
              <a:rPr lang="en-US" i="0" dirty="0" err="1">
                <a:sym typeface="Wingdings" pitchFamily="2" charset="2"/>
              </a:rPr>
              <a:t>productionLymphoma</a:t>
            </a:r>
            <a:r>
              <a:rPr lang="en-US" i="0" dirty="0">
                <a:sym typeface="Wingdings" pitchFamily="2" charset="2"/>
              </a:rPr>
              <a:t> </a:t>
            </a:r>
          </a:p>
        </p:txBody>
      </p:sp>
    </p:spTree>
    <p:extLst>
      <p:ext uri="{BB962C8B-B14F-4D97-AF65-F5344CB8AC3E}">
        <p14:creationId xmlns:p14="http://schemas.microsoft.com/office/powerpoint/2010/main" val="1388218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CB72-5BB2-C60F-5833-3D550AE3B137}"/>
              </a:ext>
            </a:extLst>
          </p:cNvPr>
          <p:cNvSpPr>
            <a:spLocks noGrp="1"/>
          </p:cNvSpPr>
          <p:nvPr>
            <p:ph type="title"/>
          </p:nvPr>
        </p:nvSpPr>
        <p:spPr/>
        <p:txBody>
          <a:bodyPr/>
          <a:lstStyle/>
          <a:p>
            <a:r>
              <a:rPr lang="en-US" dirty="0"/>
              <a:t>Work Up</a:t>
            </a:r>
          </a:p>
        </p:txBody>
      </p:sp>
      <p:sp>
        <p:nvSpPr>
          <p:cNvPr id="3" name="Content Placeholder 2">
            <a:extLst>
              <a:ext uri="{FF2B5EF4-FFF2-40B4-BE49-F238E27FC236}">
                <a16:creationId xmlns:a16="http://schemas.microsoft.com/office/drawing/2014/main" id="{71254DE8-C8C8-7A12-EFB3-F75F4BBD3E15}"/>
              </a:ext>
            </a:extLst>
          </p:cNvPr>
          <p:cNvSpPr>
            <a:spLocks noGrp="1"/>
          </p:cNvSpPr>
          <p:nvPr>
            <p:ph idx="1"/>
          </p:nvPr>
        </p:nvSpPr>
        <p:spPr/>
        <p:txBody>
          <a:bodyPr/>
          <a:lstStyle/>
          <a:p>
            <a:r>
              <a:rPr lang="en-US" dirty="0"/>
              <a:t>You always want to send the following labs: </a:t>
            </a:r>
          </a:p>
          <a:p>
            <a:pPr lvl="1"/>
            <a:r>
              <a:rPr lang="en-US" i="0" dirty="0"/>
              <a:t>Serum Calcium (total and ionized with albumin for correction)</a:t>
            </a:r>
          </a:p>
          <a:p>
            <a:pPr lvl="1"/>
            <a:r>
              <a:rPr lang="en-US" i="0" dirty="0"/>
              <a:t>Phosphate</a:t>
            </a:r>
          </a:p>
          <a:p>
            <a:pPr lvl="1"/>
            <a:r>
              <a:rPr lang="en-US" i="0" dirty="0" err="1"/>
              <a:t>PTHrP</a:t>
            </a:r>
            <a:r>
              <a:rPr lang="en-US" i="0" dirty="0"/>
              <a:t> (takes a while to come back), 25-hydroxyvitamin D and 1,25-dihydroxyvitamin D (calcitriol)</a:t>
            </a:r>
          </a:p>
          <a:p>
            <a:pPr lvl="1"/>
            <a:r>
              <a:rPr lang="en-US" i="0" dirty="0"/>
              <a:t>Renal function</a:t>
            </a:r>
          </a:p>
          <a:p>
            <a:pPr lvl="1"/>
            <a:r>
              <a:rPr lang="en-US" i="0" dirty="0"/>
              <a:t>You will know early on if it is a PTH dependent or independent cause </a:t>
            </a:r>
          </a:p>
          <a:p>
            <a:pPr marL="0" indent="0">
              <a:buNone/>
            </a:pPr>
            <a:endParaRPr lang="en-US" dirty="0"/>
          </a:p>
        </p:txBody>
      </p:sp>
    </p:spTree>
    <p:extLst>
      <p:ext uri="{BB962C8B-B14F-4D97-AF65-F5344CB8AC3E}">
        <p14:creationId xmlns:p14="http://schemas.microsoft.com/office/powerpoint/2010/main" val="4109386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64E91-AB61-641F-F6FC-96F6F1BA3645}"/>
              </a:ext>
            </a:extLst>
          </p:cNvPr>
          <p:cNvSpPr>
            <a:spLocks noGrp="1"/>
          </p:cNvSpPr>
          <p:nvPr>
            <p:ph type="title"/>
          </p:nvPr>
        </p:nvSpPr>
        <p:spPr/>
        <p:txBody>
          <a:bodyPr/>
          <a:lstStyle/>
          <a:p>
            <a:r>
              <a:rPr lang="en-US" dirty="0"/>
              <a:t>Work Up</a:t>
            </a:r>
          </a:p>
        </p:txBody>
      </p:sp>
      <p:sp>
        <p:nvSpPr>
          <p:cNvPr id="3" name="Content Placeholder 2">
            <a:extLst>
              <a:ext uri="{FF2B5EF4-FFF2-40B4-BE49-F238E27FC236}">
                <a16:creationId xmlns:a16="http://schemas.microsoft.com/office/drawing/2014/main" id="{30148FC3-F2E1-5225-9D6B-695347CB13B5}"/>
              </a:ext>
            </a:extLst>
          </p:cNvPr>
          <p:cNvSpPr>
            <a:spLocks noGrp="1"/>
          </p:cNvSpPr>
          <p:nvPr>
            <p:ph idx="1"/>
          </p:nvPr>
        </p:nvSpPr>
        <p:spPr>
          <a:xfrm>
            <a:off x="1371600" y="1754371"/>
            <a:ext cx="9601200" cy="4582633"/>
          </a:xfrm>
        </p:spPr>
        <p:txBody>
          <a:bodyPr>
            <a:normAutofit fontScale="85000" lnSpcReduction="20000"/>
          </a:bodyPr>
          <a:lstStyle/>
          <a:p>
            <a:r>
              <a:rPr lang="en-US" dirty="0"/>
              <a:t>Lytic bone lesions:</a:t>
            </a:r>
          </a:p>
          <a:p>
            <a:pPr lvl="1"/>
            <a:r>
              <a:rPr lang="en-US" dirty="0"/>
              <a:t>PTH suppressed </a:t>
            </a:r>
          </a:p>
          <a:p>
            <a:pPr lvl="1"/>
            <a:r>
              <a:rPr lang="en-US" dirty="0"/>
              <a:t>Calcium elevated </a:t>
            </a:r>
          </a:p>
          <a:p>
            <a:pPr lvl="1"/>
            <a:r>
              <a:rPr lang="en-US" dirty="0"/>
              <a:t>Phosphate variable </a:t>
            </a:r>
          </a:p>
          <a:p>
            <a:pPr lvl="1"/>
            <a:r>
              <a:rPr lang="en-US" dirty="0"/>
              <a:t>Use surrogate markers for bone </a:t>
            </a:r>
            <a:r>
              <a:rPr lang="en-US" dirty="0" err="1"/>
              <a:t>turnover</a:t>
            </a:r>
            <a:r>
              <a:rPr lang="en-US" dirty="0" err="1">
                <a:sym typeface="Wingdings" pitchFamily="2" charset="2"/>
              </a:rPr>
              <a:t>Alk</a:t>
            </a:r>
            <a:r>
              <a:rPr lang="en-US" dirty="0">
                <a:sym typeface="Wingdings" pitchFamily="2" charset="2"/>
              </a:rPr>
              <a:t> </a:t>
            </a:r>
            <a:r>
              <a:rPr lang="en-US" dirty="0" err="1">
                <a:sym typeface="Wingdings" pitchFamily="2" charset="2"/>
              </a:rPr>
              <a:t>phos</a:t>
            </a:r>
            <a:r>
              <a:rPr lang="en-US" dirty="0">
                <a:sym typeface="Wingdings" pitchFamily="2" charset="2"/>
              </a:rPr>
              <a:t> and imaging to confirm the lesions </a:t>
            </a:r>
          </a:p>
          <a:p>
            <a:r>
              <a:rPr lang="en-US" dirty="0" err="1">
                <a:sym typeface="Wingdings" pitchFamily="2" charset="2"/>
              </a:rPr>
              <a:t>PTHrP</a:t>
            </a:r>
            <a:r>
              <a:rPr lang="en-US" dirty="0">
                <a:sym typeface="Wingdings" pitchFamily="2" charset="2"/>
              </a:rPr>
              <a:t> Production </a:t>
            </a:r>
          </a:p>
          <a:p>
            <a:pPr lvl="1"/>
            <a:r>
              <a:rPr lang="en-US" dirty="0">
                <a:sym typeface="Wingdings" pitchFamily="2" charset="2"/>
              </a:rPr>
              <a:t>PTH suppressed </a:t>
            </a:r>
          </a:p>
          <a:p>
            <a:pPr lvl="1"/>
            <a:r>
              <a:rPr lang="en-US" dirty="0" err="1">
                <a:sym typeface="Wingdings" pitchFamily="2" charset="2"/>
              </a:rPr>
              <a:t>PTHrP</a:t>
            </a:r>
            <a:r>
              <a:rPr lang="en-US" dirty="0">
                <a:sym typeface="Wingdings" pitchFamily="2" charset="2"/>
              </a:rPr>
              <a:t> elevated</a:t>
            </a:r>
          </a:p>
          <a:p>
            <a:pPr lvl="1"/>
            <a:r>
              <a:rPr lang="en-US" dirty="0">
                <a:sym typeface="Wingdings" pitchFamily="2" charset="2"/>
              </a:rPr>
              <a:t>Calcium elevated (usually above 3-3.5mmol/L)</a:t>
            </a:r>
          </a:p>
          <a:p>
            <a:pPr lvl="1"/>
            <a:r>
              <a:rPr lang="en-US" dirty="0">
                <a:sym typeface="Wingdings" pitchFamily="2" charset="2"/>
              </a:rPr>
              <a:t>Phosphate is low to normal</a:t>
            </a:r>
          </a:p>
          <a:p>
            <a:r>
              <a:rPr lang="en-US" dirty="0">
                <a:sym typeface="Wingdings" pitchFamily="2" charset="2"/>
              </a:rPr>
              <a:t>Calcitriol overproduction</a:t>
            </a:r>
          </a:p>
          <a:p>
            <a:pPr lvl="1"/>
            <a:r>
              <a:rPr lang="en-US" dirty="0">
                <a:sym typeface="Wingdings" pitchFamily="2" charset="2"/>
              </a:rPr>
              <a:t>PTH suppressed </a:t>
            </a:r>
          </a:p>
          <a:p>
            <a:pPr lvl="1"/>
            <a:r>
              <a:rPr lang="en-US" dirty="0">
                <a:sym typeface="Wingdings" pitchFamily="2" charset="2"/>
              </a:rPr>
              <a:t>Calcium elevated </a:t>
            </a:r>
          </a:p>
          <a:p>
            <a:pPr lvl="1"/>
            <a:r>
              <a:rPr lang="en-US" dirty="0">
                <a:sym typeface="Wingdings" pitchFamily="2" charset="2"/>
              </a:rPr>
              <a:t>1,25-OH2VitD elevated</a:t>
            </a:r>
          </a:p>
          <a:p>
            <a:pPr lvl="1"/>
            <a:r>
              <a:rPr lang="en-US" dirty="0">
                <a:sym typeface="Wingdings" pitchFamily="2" charset="2"/>
              </a:rPr>
              <a:t>Phosphate can be high </a:t>
            </a:r>
          </a:p>
          <a:p>
            <a:pPr lvl="1"/>
            <a:endParaRPr lang="en-US" dirty="0">
              <a:sym typeface="Wingdings" pitchFamily="2" charset="2"/>
            </a:endParaRPr>
          </a:p>
          <a:p>
            <a:pPr lvl="1"/>
            <a:endParaRPr lang="en-US" dirty="0">
              <a:sym typeface="Wingdings" pitchFamily="2" charset="2"/>
            </a:endParaRPr>
          </a:p>
          <a:p>
            <a:endParaRPr lang="en-US" dirty="0"/>
          </a:p>
        </p:txBody>
      </p:sp>
    </p:spTree>
    <p:extLst>
      <p:ext uri="{BB962C8B-B14F-4D97-AF65-F5344CB8AC3E}">
        <p14:creationId xmlns:p14="http://schemas.microsoft.com/office/powerpoint/2010/main" val="3197432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F8B3-D5B6-7FDA-13EA-B6C18467ED55}"/>
              </a:ext>
            </a:extLst>
          </p:cNvPr>
          <p:cNvSpPr>
            <a:spLocks noGrp="1"/>
          </p:cNvSpPr>
          <p:nvPr>
            <p:ph type="title"/>
          </p:nvPr>
        </p:nvSpPr>
        <p:spPr/>
        <p:txBody>
          <a:bodyPr/>
          <a:lstStyle/>
          <a:p>
            <a:r>
              <a:rPr lang="en-US" dirty="0"/>
              <a:t>Work Up</a:t>
            </a:r>
          </a:p>
        </p:txBody>
      </p:sp>
      <p:sp>
        <p:nvSpPr>
          <p:cNvPr id="3" name="Content Placeholder 2">
            <a:extLst>
              <a:ext uri="{FF2B5EF4-FFF2-40B4-BE49-F238E27FC236}">
                <a16:creationId xmlns:a16="http://schemas.microsoft.com/office/drawing/2014/main" id="{895A5F10-1B4F-DB69-110B-E1571ADB0806}"/>
              </a:ext>
            </a:extLst>
          </p:cNvPr>
          <p:cNvSpPr>
            <a:spLocks noGrp="1"/>
          </p:cNvSpPr>
          <p:nvPr>
            <p:ph idx="1"/>
          </p:nvPr>
        </p:nvSpPr>
        <p:spPr/>
        <p:txBody>
          <a:bodyPr/>
          <a:lstStyle/>
          <a:p>
            <a:r>
              <a:rPr lang="en-US" dirty="0"/>
              <a:t>Confirm it’s real, remember its severe if &gt;3.0mmol/L</a:t>
            </a:r>
          </a:p>
          <a:p>
            <a:r>
              <a:rPr lang="en-US" dirty="0"/>
              <a:t>Start with intact PTH to see if PTH dependent or independent </a:t>
            </a:r>
          </a:p>
          <a:p>
            <a:r>
              <a:rPr lang="en-US" dirty="0"/>
              <a:t>If PTH is high/normal it is a PTH dependent process </a:t>
            </a:r>
          </a:p>
          <a:p>
            <a:r>
              <a:rPr lang="en-US" dirty="0"/>
              <a:t>If PTH is </a:t>
            </a:r>
            <a:r>
              <a:rPr lang="en-US" dirty="0" err="1"/>
              <a:t>low</a:t>
            </a:r>
            <a:r>
              <a:rPr lang="en-US" dirty="0" err="1">
                <a:sym typeface="Wingdings" pitchFamily="2" charset="2"/>
              </a:rPr>
              <a:t>measure</a:t>
            </a:r>
            <a:r>
              <a:rPr lang="en-US" dirty="0">
                <a:sym typeface="Wingdings" pitchFamily="2" charset="2"/>
              </a:rPr>
              <a:t> </a:t>
            </a:r>
            <a:r>
              <a:rPr lang="en-US" dirty="0" err="1">
                <a:sym typeface="Wingdings" pitchFamily="2" charset="2"/>
              </a:rPr>
              <a:t>PTHrP</a:t>
            </a:r>
            <a:r>
              <a:rPr lang="en-US" dirty="0">
                <a:sym typeface="Wingdings" pitchFamily="2" charset="2"/>
              </a:rPr>
              <a:t> and calcitriol next as well as phosphate </a:t>
            </a:r>
          </a:p>
          <a:p>
            <a:endParaRPr lang="en-US" dirty="0"/>
          </a:p>
        </p:txBody>
      </p:sp>
    </p:spTree>
    <p:extLst>
      <p:ext uri="{BB962C8B-B14F-4D97-AF65-F5344CB8AC3E}">
        <p14:creationId xmlns:p14="http://schemas.microsoft.com/office/powerpoint/2010/main" val="1438519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01AD-CF1A-4E23-3F31-57B7A6D662B4}"/>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F2739636-FBAB-99D0-91D9-0ADAD045E967}"/>
              </a:ext>
            </a:extLst>
          </p:cNvPr>
          <p:cNvSpPr>
            <a:spLocks noGrp="1"/>
          </p:cNvSpPr>
          <p:nvPr>
            <p:ph idx="1"/>
          </p:nvPr>
        </p:nvSpPr>
        <p:spPr/>
        <p:txBody>
          <a:bodyPr/>
          <a:lstStyle/>
          <a:p>
            <a:r>
              <a:rPr lang="en-US" dirty="0"/>
              <a:t>IV fluids!!</a:t>
            </a:r>
          </a:p>
          <a:p>
            <a:r>
              <a:rPr lang="en-US" dirty="0"/>
              <a:t>Bisphosphonates, especially Zoledronic acid IV x1, max effect is 4-7 days post infusion, in BC we use Pamidronate as it is more accessible, adjust for kidney function!</a:t>
            </a:r>
          </a:p>
          <a:p>
            <a:r>
              <a:rPr lang="en-US" dirty="0"/>
              <a:t>Calcitonin IM/</a:t>
            </a:r>
            <a:r>
              <a:rPr lang="en-US" dirty="0" err="1"/>
              <a:t>sc</a:t>
            </a:r>
            <a:r>
              <a:rPr lang="en-US" dirty="0"/>
              <a:t>, this is for severe hypercalcemia, quick onset (4-6hrs) but tachyphylaxis by 48hrs (use a bridge for bisphosphonates)</a:t>
            </a:r>
          </a:p>
        </p:txBody>
      </p:sp>
    </p:spTree>
    <p:extLst>
      <p:ext uri="{BB962C8B-B14F-4D97-AF65-F5344CB8AC3E}">
        <p14:creationId xmlns:p14="http://schemas.microsoft.com/office/powerpoint/2010/main" val="2301215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8C05B-324C-A5FE-B479-DB026C1BE260}"/>
            </a:ext>
          </a:extLst>
        </p:cNvPr>
        <p:cNvGrpSpPr/>
        <p:nvPr/>
      </p:nvGrpSpPr>
      <p:grpSpPr>
        <a:xfrm>
          <a:off x="0" y="0"/>
          <a:ext cx="0" cy="0"/>
          <a:chOff x="0" y="0"/>
          <a:chExt cx="0" cy="0"/>
        </a:xfrm>
      </p:grpSpPr>
      <p:pic>
        <p:nvPicPr>
          <p:cNvPr id="4" name="Content Placeholder 4" descr="A person pointing at a white board&#10;&#10;AI-generated content may be incorrect.">
            <a:extLst>
              <a:ext uri="{FF2B5EF4-FFF2-40B4-BE49-F238E27FC236}">
                <a16:creationId xmlns:a16="http://schemas.microsoft.com/office/drawing/2014/main" id="{4A6BF165-698F-A104-C78F-C836FDBCAD76}"/>
              </a:ext>
            </a:extLst>
          </p:cNvPr>
          <p:cNvPicPr>
            <a:picLocks noGrp="1" noChangeAspect="1"/>
          </p:cNvPicPr>
          <p:nvPr>
            <p:ph idx="1"/>
          </p:nvPr>
        </p:nvPicPr>
        <p:blipFill>
          <a:blip r:embed="rId3"/>
          <a:srcRect b="15730"/>
          <a:stretch>
            <a:fillRect/>
          </a:stretch>
        </p:blipFill>
        <p:spPr>
          <a:xfrm>
            <a:off x="20" y="10"/>
            <a:ext cx="12191980" cy="6857990"/>
          </a:xfrm>
          <a:prstGeom prst="rect">
            <a:avLst/>
          </a:prstGeom>
        </p:spPr>
      </p:pic>
      <p:pic>
        <p:nvPicPr>
          <p:cNvPr id="5" name="Content Placeholder 4" descr="A person pointing at a white board&#10;&#10;AI-generated content may be incorrect.">
            <a:extLst>
              <a:ext uri="{FF2B5EF4-FFF2-40B4-BE49-F238E27FC236}">
                <a16:creationId xmlns:a16="http://schemas.microsoft.com/office/drawing/2014/main" id="{9E0387C8-DA8F-B3FC-CF37-E3076F26DD40}"/>
              </a:ext>
            </a:extLst>
          </p:cNvPr>
          <p:cNvPicPr>
            <a:picLocks noChangeAspect="1"/>
          </p:cNvPicPr>
          <p:nvPr/>
        </p:nvPicPr>
        <p:blipFill>
          <a:blip r:embed="rId3"/>
          <a:srcRect b="15730"/>
          <a:stretch>
            <a:fillRect/>
          </a:stretch>
        </p:blipFill>
        <p:spPr>
          <a:xfrm>
            <a:off x="0" y="10"/>
            <a:ext cx="12191980" cy="6857990"/>
          </a:xfrm>
          <a:prstGeom prst="rect">
            <a:avLst/>
          </a:prstGeom>
        </p:spPr>
      </p:pic>
    </p:spTree>
    <p:extLst>
      <p:ext uri="{BB962C8B-B14F-4D97-AF65-F5344CB8AC3E}">
        <p14:creationId xmlns:p14="http://schemas.microsoft.com/office/powerpoint/2010/main" val="2576454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3396E-5B91-DF6F-4C31-EC6E76AFA937}"/>
              </a:ext>
            </a:extLst>
          </p:cNvPr>
          <p:cNvSpPr>
            <a:spLocks noGrp="1"/>
          </p:cNvSpPr>
          <p:nvPr>
            <p:ph type="title"/>
          </p:nvPr>
        </p:nvSpPr>
        <p:spPr/>
        <p:txBody>
          <a:bodyPr/>
          <a:lstStyle/>
          <a:p>
            <a:r>
              <a:rPr lang="en-US" dirty="0"/>
              <a:t>Case </a:t>
            </a:r>
          </a:p>
        </p:txBody>
      </p:sp>
      <p:sp>
        <p:nvSpPr>
          <p:cNvPr id="3" name="Content Placeholder 2">
            <a:extLst>
              <a:ext uri="{FF2B5EF4-FFF2-40B4-BE49-F238E27FC236}">
                <a16:creationId xmlns:a16="http://schemas.microsoft.com/office/drawing/2014/main" id="{54A3953C-3591-A008-94A0-7D33C60457EB}"/>
              </a:ext>
            </a:extLst>
          </p:cNvPr>
          <p:cNvSpPr>
            <a:spLocks noGrp="1"/>
          </p:cNvSpPr>
          <p:nvPr>
            <p:ph idx="1"/>
          </p:nvPr>
        </p:nvSpPr>
        <p:spPr/>
        <p:txBody>
          <a:bodyPr/>
          <a:lstStyle/>
          <a:p>
            <a:r>
              <a:rPr lang="en-US" dirty="0"/>
              <a:t>A 34 year old M presents to the ED after being sent by his GP for new unexplained anemia and leukocytosis. A peripheral smear was done and showed blasts. The rest of his lab work was otherwise unremarkable. He was admitted under Internal Medicine in a community center and, under the direction of the BMT service, was urgently started on chemotherapy. You order labs and they come back with the following results: K 5.7, PO42.7, Uric Acid 675, Ca 1.8</a:t>
            </a:r>
          </a:p>
        </p:txBody>
      </p:sp>
    </p:spTree>
    <p:extLst>
      <p:ext uri="{BB962C8B-B14F-4D97-AF65-F5344CB8AC3E}">
        <p14:creationId xmlns:p14="http://schemas.microsoft.com/office/powerpoint/2010/main" val="1229810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D583-79C3-7855-FEB3-261833FFAADD}"/>
              </a:ext>
            </a:extLst>
          </p:cNvPr>
          <p:cNvSpPr>
            <a:spLocks noGrp="1"/>
          </p:cNvSpPr>
          <p:nvPr>
            <p:ph type="title"/>
          </p:nvPr>
        </p:nvSpPr>
        <p:spPr>
          <a:xfrm>
            <a:off x="1371600" y="685800"/>
            <a:ext cx="3282695" cy="1485900"/>
          </a:xfrm>
        </p:spPr>
        <p:txBody>
          <a:bodyPr>
            <a:normAutofit/>
          </a:bodyPr>
          <a:lstStyle/>
          <a:p>
            <a:r>
              <a:rPr lang="en-US"/>
              <a:t>Tumor Lysis Syndrome </a:t>
            </a:r>
            <a:endParaRPr lang="en-US" dirty="0"/>
          </a:p>
        </p:txBody>
      </p:sp>
      <p:sp>
        <p:nvSpPr>
          <p:cNvPr id="3" name="Content Placeholder 2">
            <a:extLst>
              <a:ext uri="{FF2B5EF4-FFF2-40B4-BE49-F238E27FC236}">
                <a16:creationId xmlns:a16="http://schemas.microsoft.com/office/drawing/2014/main" id="{296CDCB1-3132-23A5-CFC7-E7DAD1169C9A}"/>
              </a:ext>
            </a:extLst>
          </p:cNvPr>
          <p:cNvSpPr>
            <a:spLocks noGrp="1"/>
          </p:cNvSpPr>
          <p:nvPr>
            <p:ph idx="1"/>
          </p:nvPr>
        </p:nvSpPr>
        <p:spPr>
          <a:xfrm>
            <a:off x="1371600" y="2286000"/>
            <a:ext cx="3282694" cy="3581400"/>
          </a:xfrm>
        </p:spPr>
        <p:txBody>
          <a:bodyPr>
            <a:normAutofit/>
          </a:bodyPr>
          <a:lstStyle/>
          <a:p>
            <a:r>
              <a:rPr lang="en-US" sz="1700" dirty="0"/>
              <a:t>Etiology: Rapid Cellular Breakdown </a:t>
            </a:r>
          </a:p>
          <a:p>
            <a:pPr lvl="1"/>
            <a:r>
              <a:rPr lang="en-US" sz="1700" dirty="0"/>
              <a:t>Rapidly proliferating malignancies (leukemia, lymphoma), high tumor burden– </a:t>
            </a:r>
            <a:r>
              <a:rPr lang="en-US" sz="1700" b="1" dirty="0"/>
              <a:t>spontaneous TLS</a:t>
            </a:r>
          </a:p>
          <a:p>
            <a:pPr lvl="1"/>
            <a:r>
              <a:rPr lang="en-US" sz="1700" dirty="0"/>
              <a:t>Chemo/Steroid sensitive malignancies (lymphoma) – </a:t>
            </a:r>
            <a:r>
              <a:rPr lang="en-US" sz="1700" b="1" dirty="0"/>
              <a:t>post treatment TLS</a:t>
            </a:r>
          </a:p>
          <a:p>
            <a:pPr lvl="1"/>
            <a:endParaRPr lang="en-US" sz="1700" dirty="0"/>
          </a:p>
        </p:txBody>
      </p:sp>
      <p:pic>
        <p:nvPicPr>
          <p:cNvPr id="5" name="Picture 4" descr="A diagram of cancer cells&#10;&#10;AI-generated content may be incorrect.">
            <a:extLst>
              <a:ext uri="{FF2B5EF4-FFF2-40B4-BE49-F238E27FC236}">
                <a16:creationId xmlns:a16="http://schemas.microsoft.com/office/drawing/2014/main" id="{61DE5F76-E3CB-A6CA-F3A0-783B811E787E}"/>
              </a:ext>
            </a:extLst>
          </p:cNvPr>
          <p:cNvPicPr>
            <a:picLocks noChangeAspect="1"/>
          </p:cNvPicPr>
          <p:nvPr/>
        </p:nvPicPr>
        <p:blipFill>
          <a:blip r:embed="rId2"/>
          <a:stretch>
            <a:fillRect/>
          </a:stretch>
        </p:blipFill>
        <p:spPr>
          <a:xfrm>
            <a:off x="5031467" y="759909"/>
            <a:ext cx="6517065" cy="5018140"/>
          </a:xfrm>
          <a:prstGeom prst="rect">
            <a:avLst/>
          </a:prstGeom>
        </p:spPr>
      </p:pic>
    </p:spTree>
    <p:extLst>
      <p:ext uri="{BB962C8B-B14F-4D97-AF65-F5344CB8AC3E}">
        <p14:creationId xmlns:p14="http://schemas.microsoft.com/office/powerpoint/2010/main" val="2464769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F8438-D2D0-FAE9-D1DD-95F2410084CE}"/>
              </a:ext>
            </a:extLst>
          </p:cNvPr>
          <p:cNvSpPr>
            <a:spLocks noGrp="1"/>
          </p:cNvSpPr>
          <p:nvPr>
            <p:ph type="title"/>
          </p:nvPr>
        </p:nvSpPr>
        <p:spPr/>
        <p:txBody>
          <a:bodyPr/>
          <a:lstStyle/>
          <a:p>
            <a:r>
              <a:rPr lang="en-US" dirty="0"/>
              <a:t>Diagnosis</a:t>
            </a:r>
          </a:p>
        </p:txBody>
      </p:sp>
      <p:sp>
        <p:nvSpPr>
          <p:cNvPr id="3" name="Content Placeholder 2">
            <a:extLst>
              <a:ext uri="{FF2B5EF4-FFF2-40B4-BE49-F238E27FC236}">
                <a16:creationId xmlns:a16="http://schemas.microsoft.com/office/drawing/2014/main" id="{D1DAAD25-696A-6E4F-A748-52F32DBAD7C7}"/>
              </a:ext>
            </a:extLst>
          </p:cNvPr>
          <p:cNvSpPr>
            <a:spLocks noGrp="1"/>
          </p:cNvSpPr>
          <p:nvPr>
            <p:ph idx="1"/>
          </p:nvPr>
        </p:nvSpPr>
        <p:spPr/>
        <p:txBody>
          <a:bodyPr/>
          <a:lstStyle/>
          <a:p>
            <a:r>
              <a:rPr lang="en-US" dirty="0"/>
              <a:t>Requires </a:t>
            </a:r>
            <a:r>
              <a:rPr lang="en-US" b="1" u="sng" dirty="0"/>
              <a:t>at least two</a:t>
            </a:r>
            <a:r>
              <a:rPr lang="en-US" dirty="0"/>
              <a:t> lab abnormalities within 7 days post chemo:</a:t>
            </a:r>
          </a:p>
          <a:p>
            <a:pPr lvl="1"/>
            <a:r>
              <a:rPr lang="en-US" dirty="0" err="1"/>
              <a:t>HyperK</a:t>
            </a:r>
            <a:r>
              <a:rPr lang="en-US" dirty="0"/>
              <a:t> – muscle weakness, ECG changes, arrythmias, sudden death </a:t>
            </a:r>
          </a:p>
          <a:p>
            <a:pPr lvl="1"/>
            <a:r>
              <a:rPr lang="en-US" dirty="0"/>
              <a:t>HyperPO4 – AKI, secondary hypocalcemia, N/V, lethargy, seizures </a:t>
            </a:r>
          </a:p>
          <a:p>
            <a:pPr lvl="1"/>
            <a:r>
              <a:rPr lang="en-US" dirty="0"/>
              <a:t>Hyperuricemia – AKI (renal tubule deposition), flank pain (stones), N/V, anorexia </a:t>
            </a:r>
          </a:p>
          <a:p>
            <a:pPr lvl="1"/>
            <a:r>
              <a:rPr lang="en-US" dirty="0" err="1"/>
              <a:t>HypoCa</a:t>
            </a:r>
            <a:r>
              <a:rPr lang="en-US" dirty="0"/>
              <a:t> – Tetany, </a:t>
            </a:r>
            <a:r>
              <a:rPr lang="en-US" dirty="0" err="1"/>
              <a:t>paresthesias</a:t>
            </a:r>
            <a:r>
              <a:rPr lang="en-US" dirty="0"/>
              <a:t>, mental status changes </a:t>
            </a:r>
          </a:p>
        </p:txBody>
      </p:sp>
    </p:spTree>
    <p:extLst>
      <p:ext uri="{BB962C8B-B14F-4D97-AF65-F5344CB8AC3E}">
        <p14:creationId xmlns:p14="http://schemas.microsoft.com/office/powerpoint/2010/main" val="1388648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9494-7A15-18B2-D2C4-194B0FB25DC0}"/>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E7E1EDA8-8733-86EC-FC8B-A7B5EFC1E89B}"/>
              </a:ext>
            </a:extLst>
          </p:cNvPr>
          <p:cNvSpPr>
            <a:spLocks noGrp="1"/>
          </p:cNvSpPr>
          <p:nvPr>
            <p:ph idx="1"/>
          </p:nvPr>
        </p:nvSpPr>
        <p:spPr/>
        <p:txBody>
          <a:bodyPr/>
          <a:lstStyle/>
          <a:p>
            <a:r>
              <a:rPr lang="en-US" dirty="0"/>
              <a:t>Manage </a:t>
            </a:r>
            <a:r>
              <a:rPr lang="en-US" dirty="0" err="1"/>
              <a:t>hyperK</a:t>
            </a:r>
            <a:r>
              <a:rPr lang="en-US" dirty="0"/>
              <a:t>, correct extended </a:t>
            </a:r>
            <a:r>
              <a:rPr lang="en-US" dirty="0" err="1"/>
              <a:t>lytes</a:t>
            </a:r>
            <a:endParaRPr lang="en-US" dirty="0"/>
          </a:p>
          <a:p>
            <a:r>
              <a:rPr lang="en-US" dirty="0"/>
              <a:t>IVF (2ml/kg/</a:t>
            </a:r>
            <a:r>
              <a:rPr lang="en-US" dirty="0" err="1"/>
              <a:t>hr</a:t>
            </a:r>
            <a:r>
              <a:rPr lang="en-US" dirty="0"/>
              <a:t> UOP)</a:t>
            </a:r>
          </a:p>
          <a:p>
            <a:r>
              <a:rPr lang="en-US" dirty="0"/>
              <a:t>Allopurinol or </a:t>
            </a:r>
            <a:r>
              <a:rPr lang="en-US" dirty="0" err="1"/>
              <a:t>Rasburicase</a:t>
            </a:r>
            <a:r>
              <a:rPr lang="en-US" dirty="0"/>
              <a:t> if the following:</a:t>
            </a:r>
          </a:p>
          <a:p>
            <a:pPr lvl="1"/>
            <a:r>
              <a:rPr lang="en-US" i="0" dirty="0"/>
              <a:t>AKI, high uric acid (&gt;535), no response to allopurinol, </a:t>
            </a:r>
            <a:r>
              <a:rPr lang="en-US" b="1" i="0" dirty="0"/>
              <a:t>check G6PD level</a:t>
            </a:r>
          </a:p>
          <a:p>
            <a:pPr lvl="1"/>
            <a:r>
              <a:rPr lang="en-US" b="1" i="0" dirty="0"/>
              <a:t>Ie if they have established TLS, start </a:t>
            </a:r>
            <a:r>
              <a:rPr lang="en-US" b="1" i="0" dirty="0" err="1"/>
              <a:t>Rasburicase</a:t>
            </a:r>
            <a:endParaRPr lang="en-US" b="1" i="0" dirty="0"/>
          </a:p>
          <a:p>
            <a:r>
              <a:rPr lang="en-US" dirty="0"/>
              <a:t>Dialysis if refractory to above measures for the fatal electrolyte disturbances </a:t>
            </a:r>
            <a:endParaRPr lang="en-US" i="0" dirty="0"/>
          </a:p>
        </p:txBody>
      </p:sp>
    </p:spTree>
    <p:extLst>
      <p:ext uri="{BB962C8B-B14F-4D97-AF65-F5344CB8AC3E}">
        <p14:creationId xmlns:p14="http://schemas.microsoft.com/office/powerpoint/2010/main" val="4259756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0AD9D-78E4-7BF6-CA79-AA2165C142C6}"/>
            </a:ext>
          </a:extLst>
        </p:cNvPr>
        <p:cNvGrpSpPr/>
        <p:nvPr/>
      </p:nvGrpSpPr>
      <p:grpSpPr>
        <a:xfrm>
          <a:off x="0" y="0"/>
          <a:ext cx="0" cy="0"/>
          <a:chOff x="0" y="0"/>
          <a:chExt cx="0" cy="0"/>
        </a:xfrm>
      </p:grpSpPr>
      <p:pic>
        <p:nvPicPr>
          <p:cNvPr id="4" name="Content Placeholder 4" descr="A person pointing at a white board&#10;&#10;AI-generated content may be incorrect.">
            <a:extLst>
              <a:ext uri="{FF2B5EF4-FFF2-40B4-BE49-F238E27FC236}">
                <a16:creationId xmlns:a16="http://schemas.microsoft.com/office/drawing/2014/main" id="{BB8FC558-6C37-8D64-EA04-FBED4AFD0D84}"/>
              </a:ext>
            </a:extLst>
          </p:cNvPr>
          <p:cNvPicPr>
            <a:picLocks noGrp="1" noChangeAspect="1"/>
          </p:cNvPicPr>
          <p:nvPr>
            <p:ph idx="1"/>
          </p:nvPr>
        </p:nvPicPr>
        <p:blipFill>
          <a:blip r:embed="rId3"/>
          <a:srcRect b="15730"/>
          <a:stretch>
            <a:fillRect/>
          </a:stretch>
        </p:blipFill>
        <p:spPr>
          <a:xfrm>
            <a:off x="20" y="10"/>
            <a:ext cx="12191980" cy="6857990"/>
          </a:xfrm>
          <a:prstGeom prst="rect">
            <a:avLst/>
          </a:prstGeom>
        </p:spPr>
      </p:pic>
      <p:pic>
        <p:nvPicPr>
          <p:cNvPr id="5" name="Content Placeholder 4" descr="A person pointing at a white board&#10;&#10;AI-generated content may be incorrect.">
            <a:extLst>
              <a:ext uri="{FF2B5EF4-FFF2-40B4-BE49-F238E27FC236}">
                <a16:creationId xmlns:a16="http://schemas.microsoft.com/office/drawing/2014/main" id="{56264819-4AE9-B026-BE13-1BD35A4CFD3C}"/>
              </a:ext>
            </a:extLst>
          </p:cNvPr>
          <p:cNvPicPr>
            <a:picLocks noChangeAspect="1"/>
          </p:cNvPicPr>
          <p:nvPr/>
        </p:nvPicPr>
        <p:blipFill>
          <a:blip r:embed="rId3"/>
          <a:srcRect b="15730"/>
          <a:stretch>
            <a:fillRect/>
          </a:stretch>
        </p:blipFill>
        <p:spPr>
          <a:xfrm>
            <a:off x="0" y="10"/>
            <a:ext cx="12191980" cy="6857990"/>
          </a:xfrm>
          <a:prstGeom prst="rect">
            <a:avLst/>
          </a:prstGeom>
        </p:spPr>
      </p:pic>
    </p:spTree>
    <p:extLst>
      <p:ext uri="{BB962C8B-B14F-4D97-AF65-F5344CB8AC3E}">
        <p14:creationId xmlns:p14="http://schemas.microsoft.com/office/powerpoint/2010/main" val="2918413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908B-4785-F5E4-1306-B3F81FCA2C40}"/>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26B2E43C-8282-3820-0B06-6FBC2A55912D}"/>
              </a:ext>
            </a:extLst>
          </p:cNvPr>
          <p:cNvSpPr>
            <a:spLocks noGrp="1"/>
          </p:cNvSpPr>
          <p:nvPr>
            <p:ph idx="1"/>
          </p:nvPr>
        </p:nvSpPr>
        <p:spPr/>
        <p:txBody>
          <a:bodyPr/>
          <a:lstStyle/>
          <a:p>
            <a:r>
              <a:rPr lang="en-US" dirty="0"/>
              <a:t>A 75 year old man presents to the ED with a complaint of headaches, SOB, facial swelling/erythema and new onset </a:t>
            </a:r>
            <a:r>
              <a:rPr lang="en-US" dirty="0" err="1"/>
              <a:t>hoarsness</a:t>
            </a:r>
            <a:r>
              <a:rPr lang="en-US" dirty="0"/>
              <a:t>. He is known to have NSCLC. The emergency physician order a CT head, neck and chest with contrast and there is a concern for possible SVC syndrome. You are called to come see the patient. </a:t>
            </a:r>
          </a:p>
        </p:txBody>
      </p:sp>
    </p:spTree>
    <p:extLst>
      <p:ext uri="{BB962C8B-B14F-4D97-AF65-F5344CB8AC3E}">
        <p14:creationId xmlns:p14="http://schemas.microsoft.com/office/powerpoint/2010/main" val="3416813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6250C-FE96-D34E-30AF-D57C6D9C0EB4}"/>
              </a:ext>
            </a:extLst>
          </p:cNvPr>
          <p:cNvSpPr>
            <a:spLocks noGrp="1"/>
          </p:cNvSpPr>
          <p:nvPr>
            <p:ph type="title"/>
          </p:nvPr>
        </p:nvSpPr>
        <p:spPr/>
        <p:txBody>
          <a:bodyPr/>
          <a:lstStyle/>
          <a:p>
            <a:r>
              <a:rPr lang="en-US" dirty="0"/>
              <a:t>SVC Syndrome </a:t>
            </a:r>
          </a:p>
        </p:txBody>
      </p:sp>
      <p:sp>
        <p:nvSpPr>
          <p:cNvPr id="3" name="Content Placeholder 2">
            <a:extLst>
              <a:ext uri="{FF2B5EF4-FFF2-40B4-BE49-F238E27FC236}">
                <a16:creationId xmlns:a16="http://schemas.microsoft.com/office/drawing/2014/main" id="{CC2EDB2D-DA9B-062F-4F6C-007F902EED1A}"/>
              </a:ext>
            </a:extLst>
          </p:cNvPr>
          <p:cNvSpPr>
            <a:spLocks noGrp="1"/>
          </p:cNvSpPr>
          <p:nvPr>
            <p:ph idx="1"/>
          </p:nvPr>
        </p:nvSpPr>
        <p:spPr/>
        <p:txBody>
          <a:bodyPr/>
          <a:lstStyle/>
          <a:p>
            <a:r>
              <a:rPr lang="en-US" dirty="0"/>
              <a:t>Etiology: Malignancy up to 90% of the time, half of which are NSCLC, other causes included thrombosis and fibrosis </a:t>
            </a:r>
          </a:p>
          <a:p>
            <a:r>
              <a:rPr lang="en-US" dirty="0"/>
              <a:t>Symptoms: Facial and arm edema, distended neck and chest veins, dyspnea, cough, facial plethora, </a:t>
            </a:r>
            <a:r>
              <a:rPr lang="en-US" dirty="0" err="1"/>
              <a:t>horseness</a:t>
            </a:r>
            <a:r>
              <a:rPr lang="en-US" dirty="0"/>
              <a:t>, stridor, neuro symptoms (confusion/</a:t>
            </a:r>
            <a:r>
              <a:rPr lang="en-US" dirty="0" err="1"/>
              <a:t>aLOC</a:t>
            </a:r>
            <a:r>
              <a:rPr lang="en-US" dirty="0"/>
              <a:t>)</a:t>
            </a:r>
          </a:p>
          <a:p>
            <a:r>
              <a:rPr lang="en-US" dirty="0"/>
              <a:t>Diagnosis: CT Head, Neck and Chest w/ contrast, consider venography as well </a:t>
            </a:r>
          </a:p>
          <a:p>
            <a:pPr marL="0" indent="0">
              <a:buNone/>
            </a:pPr>
            <a:endParaRPr lang="en-US" dirty="0"/>
          </a:p>
        </p:txBody>
      </p:sp>
    </p:spTree>
    <p:extLst>
      <p:ext uri="{BB962C8B-B14F-4D97-AF65-F5344CB8AC3E}">
        <p14:creationId xmlns:p14="http://schemas.microsoft.com/office/powerpoint/2010/main" val="926890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ith no shirt&#10;&#10;AI-generated content may be incorrect.">
            <a:extLst>
              <a:ext uri="{FF2B5EF4-FFF2-40B4-BE49-F238E27FC236}">
                <a16:creationId xmlns:a16="http://schemas.microsoft.com/office/drawing/2014/main" id="{F36E0498-FA24-5CDB-168E-C202ABDC6CA6}"/>
              </a:ext>
            </a:extLst>
          </p:cNvPr>
          <p:cNvPicPr>
            <a:picLocks noChangeAspect="1"/>
          </p:cNvPicPr>
          <p:nvPr/>
        </p:nvPicPr>
        <p:blipFill>
          <a:blip r:embed="rId2"/>
          <a:stretch>
            <a:fillRect/>
          </a:stretch>
        </p:blipFill>
        <p:spPr>
          <a:xfrm>
            <a:off x="634275" y="832732"/>
            <a:ext cx="6900380" cy="5192535"/>
          </a:xfrm>
          <a:prstGeom prst="rect">
            <a:avLst/>
          </a:prstGeom>
        </p:spPr>
      </p:pic>
      <p:sp>
        <p:nvSpPr>
          <p:cNvPr id="6" name="TextBox 5">
            <a:extLst>
              <a:ext uri="{FF2B5EF4-FFF2-40B4-BE49-F238E27FC236}">
                <a16:creationId xmlns:a16="http://schemas.microsoft.com/office/drawing/2014/main" id="{5F305D99-2545-8198-539E-1F3F79B28146}"/>
              </a:ext>
            </a:extLst>
          </p:cNvPr>
          <p:cNvSpPr txBox="1"/>
          <p:nvPr/>
        </p:nvSpPr>
        <p:spPr>
          <a:xfrm>
            <a:off x="8471423" y="2286000"/>
            <a:ext cx="3053039" cy="393192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pPr>
            <a:r>
              <a:rPr lang="en-US" sz="2800" dirty="0">
                <a:solidFill>
                  <a:schemeClr val="tx2"/>
                </a:solidFill>
              </a:rPr>
              <a:t>Pemberton Sign</a:t>
            </a:r>
          </a:p>
        </p:txBody>
      </p:sp>
      <p:sp>
        <p:nvSpPr>
          <p:cNvPr id="13"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Tree>
    <p:extLst>
      <p:ext uri="{BB962C8B-B14F-4D97-AF65-F5344CB8AC3E}">
        <p14:creationId xmlns:p14="http://schemas.microsoft.com/office/powerpoint/2010/main" val="2879175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D8AED-6E44-BDC4-8033-EE3B2BCD4505}"/>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9C42FC7B-A2BC-81B0-0D9E-DB5B32763A34}"/>
              </a:ext>
            </a:extLst>
          </p:cNvPr>
          <p:cNvSpPr>
            <a:spLocks noGrp="1"/>
          </p:cNvSpPr>
          <p:nvPr>
            <p:ph idx="1"/>
          </p:nvPr>
        </p:nvSpPr>
        <p:spPr/>
        <p:txBody>
          <a:bodyPr/>
          <a:lstStyle/>
          <a:p>
            <a:r>
              <a:rPr lang="en-US" dirty="0"/>
              <a:t>First thing you do is call IR and rad </a:t>
            </a:r>
            <a:r>
              <a:rPr lang="en-US" dirty="0" err="1"/>
              <a:t>onc</a:t>
            </a:r>
            <a:endParaRPr lang="en-US" dirty="0"/>
          </a:p>
          <a:p>
            <a:r>
              <a:rPr lang="en-US" dirty="0"/>
              <a:t>Options for management depend on if it is life threatening or not: </a:t>
            </a:r>
          </a:p>
          <a:p>
            <a:pPr lvl="1"/>
            <a:r>
              <a:rPr lang="en-US" i="0" dirty="0"/>
              <a:t>Life threatening (confusion/obtunded, stridor, hemodynamic compromise, syncope, hypotension: </a:t>
            </a:r>
          </a:p>
          <a:p>
            <a:pPr lvl="2"/>
            <a:r>
              <a:rPr lang="en-US" dirty="0"/>
              <a:t>Urgent stent</a:t>
            </a:r>
          </a:p>
          <a:p>
            <a:pPr lvl="2"/>
            <a:r>
              <a:rPr lang="en-US" dirty="0"/>
              <a:t>Steroids if not able to stent or if there is steroid responsive histology like lymphoma, practically start for all </a:t>
            </a:r>
          </a:p>
          <a:p>
            <a:pPr lvl="2"/>
            <a:r>
              <a:rPr lang="en-US" dirty="0"/>
              <a:t>Radiation to temporize, but always consider stenting first </a:t>
            </a:r>
          </a:p>
          <a:p>
            <a:pPr lvl="1"/>
            <a:r>
              <a:rPr lang="en-US" i="0" dirty="0"/>
              <a:t>Non life threatening: </a:t>
            </a:r>
          </a:p>
          <a:p>
            <a:pPr lvl="2"/>
            <a:r>
              <a:rPr lang="en-US" dirty="0"/>
              <a:t>Obtain tissue diagnosis to guide treatment for more targeted therapy</a:t>
            </a:r>
          </a:p>
        </p:txBody>
      </p:sp>
    </p:spTree>
    <p:extLst>
      <p:ext uri="{BB962C8B-B14F-4D97-AF65-F5344CB8AC3E}">
        <p14:creationId xmlns:p14="http://schemas.microsoft.com/office/powerpoint/2010/main" val="3227972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BC072-F355-DFBB-8FCB-431DA5D6E2BB}"/>
            </a:ext>
          </a:extLst>
        </p:cNvPr>
        <p:cNvGrpSpPr/>
        <p:nvPr/>
      </p:nvGrpSpPr>
      <p:grpSpPr>
        <a:xfrm>
          <a:off x="0" y="0"/>
          <a:ext cx="0" cy="0"/>
          <a:chOff x="0" y="0"/>
          <a:chExt cx="0" cy="0"/>
        </a:xfrm>
      </p:grpSpPr>
      <p:pic>
        <p:nvPicPr>
          <p:cNvPr id="4" name="Content Placeholder 4" descr="A person pointing at a white board&#10;&#10;AI-generated content may be incorrect.">
            <a:extLst>
              <a:ext uri="{FF2B5EF4-FFF2-40B4-BE49-F238E27FC236}">
                <a16:creationId xmlns:a16="http://schemas.microsoft.com/office/drawing/2014/main" id="{D992C8EE-4590-027F-7246-0432D9D53BE2}"/>
              </a:ext>
            </a:extLst>
          </p:cNvPr>
          <p:cNvPicPr>
            <a:picLocks noGrp="1" noChangeAspect="1"/>
          </p:cNvPicPr>
          <p:nvPr>
            <p:ph idx="1"/>
          </p:nvPr>
        </p:nvPicPr>
        <p:blipFill>
          <a:blip r:embed="rId3"/>
          <a:srcRect b="15730"/>
          <a:stretch>
            <a:fillRect/>
          </a:stretch>
        </p:blipFill>
        <p:spPr>
          <a:xfrm>
            <a:off x="20" y="10"/>
            <a:ext cx="12191980" cy="6857990"/>
          </a:xfrm>
          <a:prstGeom prst="rect">
            <a:avLst/>
          </a:prstGeom>
        </p:spPr>
      </p:pic>
      <p:pic>
        <p:nvPicPr>
          <p:cNvPr id="5" name="Content Placeholder 4" descr="A person pointing at a white board&#10;&#10;AI-generated content may be incorrect.">
            <a:extLst>
              <a:ext uri="{FF2B5EF4-FFF2-40B4-BE49-F238E27FC236}">
                <a16:creationId xmlns:a16="http://schemas.microsoft.com/office/drawing/2014/main" id="{B585456D-866A-CC02-80E9-56136056548C}"/>
              </a:ext>
            </a:extLst>
          </p:cNvPr>
          <p:cNvPicPr>
            <a:picLocks noChangeAspect="1"/>
          </p:cNvPicPr>
          <p:nvPr/>
        </p:nvPicPr>
        <p:blipFill>
          <a:blip r:embed="rId3"/>
          <a:srcRect b="15730"/>
          <a:stretch>
            <a:fillRect/>
          </a:stretch>
        </p:blipFill>
        <p:spPr>
          <a:xfrm>
            <a:off x="0" y="10"/>
            <a:ext cx="12191980" cy="6857990"/>
          </a:xfrm>
          <a:prstGeom prst="rect">
            <a:avLst/>
          </a:prstGeom>
        </p:spPr>
      </p:pic>
    </p:spTree>
    <p:extLst>
      <p:ext uri="{BB962C8B-B14F-4D97-AF65-F5344CB8AC3E}">
        <p14:creationId xmlns:p14="http://schemas.microsoft.com/office/powerpoint/2010/main" val="4130552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5884-5BF8-A2B2-1355-E8C6CC5ADAC3}"/>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7FA9B40E-BF80-247F-F99A-C8958DA24C57}"/>
              </a:ext>
            </a:extLst>
          </p:cNvPr>
          <p:cNvSpPr>
            <a:spLocks noGrp="1"/>
          </p:cNvSpPr>
          <p:nvPr>
            <p:ph idx="1"/>
          </p:nvPr>
        </p:nvSpPr>
        <p:spPr/>
        <p:txBody>
          <a:bodyPr/>
          <a:lstStyle/>
          <a:p>
            <a:r>
              <a:rPr lang="en-US" dirty="0"/>
              <a:t>A 67 year old gentleman with known prostate ca currently undergoing treatment, presents to the ED with back pain. You go to see him and your physical exam is significant for obvious bilateral leg weakness, sensory loss and saddle anesthesia, his LL findings are suggestive that they are LMN in nature. </a:t>
            </a:r>
          </a:p>
        </p:txBody>
      </p:sp>
    </p:spTree>
    <p:extLst>
      <p:ext uri="{BB962C8B-B14F-4D97-AF65-F5344CB8AC3E}">
        <p14:creationId xmlns:p14="http://schemas.microsoft.com/office/powerpoint/2010/main" val="2439168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22166-2002-9706-3EE9-9444D43265D4}"/>
              </a:ext>
            </a:extLst>
          </p:cNvPr>
          <p:cNvSpPr>
            <a:spLocks noGrp="1"/>
          </p:cNvSpPr>
          <p:nvPr>
            <p:ph type="title"/>
          </p:nvPr>
        </p:nvSpPr>
        <p:spPr/>
        <p:txBody>
          <a:bodyPr/>
          <a:lstStyle/>
          <a:p>
            <a:r>
              <a:rPr lang="en-US" dirty="0"/>
              <a:t>Spinal Cord Compression</a:t>
            </a:r>
          </a:p>
        </p:txBody>
      </p:sp>
      <p:sp>
        <p:nvSpPr>
          <p:cNvPr id="3" name="Content Placeholder 2">
            <a:extLst>
              <a:ext uri="{FF2B5EF4-FFF2-40B4-BE49-F238E27FC236}">
                <a16:creationId xmlns:a16="http://schemas.microsoft.com/office/drawing/2014/main" id="{0A214944-A5FD-1A41-46AE-23D38180BBA5}"/>
              </a:ext>
            </a:extLst>
          </p:cNvPr>
          <p:cNvSpPr>
            <a:spLocks noGrp="1"/>
          </p:cNvSpPr>
          <p:nvPr>
            <p:ph idx="1"/>
          </p:nvPr>
        </p:nvSpPr>
        <p:spPr/>
        <p:txBody>
          <a:bodyPr>
            <a:normAutofit fontScale="92500" lnSpcReduction="10000"/>
          </a:bodyPr>
          <a:lstStyle/>
          <a:p>
            <a:r>
              <a:rPr lang="en-US" dirty="0"/>
              <a:t>Etiology: </a:t>
            </a:r>
          </a:p>
          <a:p>
            <a:pPr lvl="1"/>
            <a:r>
              <a:rPr lang="en-US" i="0" dirty="0"/>
              <a:t>Vertebral fracture due to </a:t>
            </a:r>
            <a:r>
              <a:rPr lang="en-US" i="0" dirty="0" err="1"/>
              <a:t>mets</a:t>
            </a:r>
            <a:r>
              <a:rPr lang="en-US" i="0" dirty="0"/>
              <a:t> (breast, lung, prostate, MM)</a:t>
            </a:r>
          </a:p>
          <a:p>
            <a:pPr lvl="1"/>
            <a:r>
              <a:rPr lang="en-US" i="0" dirty="0"/>
              <a:t>Tumor pushing into the thecal sac (</a:t>
            </a:r>
            <a:r>
              <a:rPr lang="en-US" i="0" dirty="0" err="1"/>
              <a:t>mets</a:t>
            </a:r>
            <a:r>
              <a:rPr lang="en-US" i="0" dirty="0"/>
              <a:t> or primary tumor like lung)</a:t>
            </a:r>
          </a:p>
          <a:p>
            <a:r>
              <a:rPr lang="en-US" dirty="0"/>
              <a:t>Symptoms: EARLY RECOGNITION!!</a:t>
            </a:r>
          </a:p>
          <a:p>
            <a:pPr lvl="1"/>
            <a:r>
              <a:rPr lang="en-US" i="0" dirty="0"/>
              <a:t>Back pain is often the first sign</a:t>
            </a:r>
          </a:p>
          <a:p>
            <a:pPr lvl="1"/>
            <a:r>
              <a:rPr lang="en-US" i="0" dirty="0"/>
              <a:t>Leg weakness, sensory loss</a:t>
            </a:r>
          </a:p>
          <a:p>
            <a:pPr lvl="1"/>
            <a:r>
              <a:rPr lang="en-US" i="0" dirty="0"/>
              <a:t>Urinary retention, bowel incontinence </a:t>
            </a:r>
          </a:p>
          <a:p>
            <a:pPr lvl="1"/>
            <a:r>
              <a:rPr lang="en-US" i="0" dirty="0"/>
              <a:t>If at the level of the spinal </a:t>
            </a:r>
            <a:r>
              <a:rPr lang="en-US" i="0" dirty="0" err="1"/>
              <a:t>cord</a:t>
            </a:r>
            <a:r>
              <a:rPr lang="en-US" i="0" dirty="0" err="1">
                <a:sym typeface="Wingdings" pitchFamily="2" charset="2"/>
              </a:rPr>
              <a:t>UMN</a:t>
            </a:r>
            <a:r>
              <a:rPr lang="en-US" i="0" dirty="0">
                <a:sym typeface="Wingdings" pitchFamily="2" charset="2"/>
              </a:rPr>
              <a:t> </a:t>
            </a:r>
          </a:p>
          <a:p>
            <a:pPr lvl="1"/>
            <a:r>
              <a:rPr lang="en-US" i="0" dirty="0">
                <a:sym typeface="Wingdings" pitchFamily="2" charset="2"/>
              </a:rPr>
              <a:t>If Cauda Equina </a:t>
            </a:r>
            <a:r>
              <a:rPr lang="en-US" i="0" dirty="0" err="1">
                <a:sym typeface="Wingdings" pitchFamily="2" charset="2"/>
              </a:rPr>
              <a:t>SyndromeLMN</a:t>
            </a:r>
            <a:r>
              <a:rPr lang="en-US" i="0" dirty="0">
                <a:sym typeface="Wingdings" pitchFamily="2" charset="2"/>
              </a:rPr>
              <a:t> findings and saddle anesthesia </a:t>
            </a:r>
          </a:p>
          <a:p>
            <a:r>
              <a:rPr lang="en-US" dirty="0">
                <a:sym typeface="Wingdings" pitchFamily="2" charset="2"/>
              </a:rPr>
              <a:t>Diagnosis: MRI Whole Spine</a:t>
            </a:r>
            <a:endParaRPr lang="en-US" i="0" dirty="0"/>
          </a:p>
          <a:p>
            <a:pPr lvl="1"/>
            <a:endParaRPr lang="en-US" i="0" dirty="0"/>
          </a:p>
        </p:txBody>
      </p:sp>
    </p:spTree>
    <p:extLst>
      <p:ext uri="{BB962C8B-B14F-4D97-AF65-F5344CB8AC3E}">
        <p14:creationId xmlns:p14="http://schemas.microsoft.com/office/powerpoint/2010/main" val="1296072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988F-8778-946E-C25F-0D1F6B3D1E09}"/>
              </a:ext>
            </a:extLst>
          </p:cNvPr>
          <p:cNvSpPr>
            <a:spLocks noGrp="1"/>
          </p:cNvSpPr>
          <p:nvPr>
            <p:ph type="title"/>
          </p:nvPr>
        </p:nvSpPr>
        <p:spPr/>
        <p:txBody>
          <a:bodyPr/>
          <a:lstStyle/>
          <a:p>
            <a:r>
              <a:rPr lang="en-US" dirty="0"/>
              <a:t>Treatment </a:t>
            </a:r>
          </a:p>
        </p:txBody>
      </p:sp>
      <p:sp>
        <p:nvSpPr>
          <p:cNvPr id="3" name="Content Placeholder 2">
            <a:extLst>
              <a:ext uri="{FF2B5EF4-FFF2-40B4-BE49-F238E27FC236}">
                <a16:creationId xmlns:a16="http://schemas.microsoft.com/office/drawing/2014/main" id="{38C4757F-A34B-6C5A-5E6B-88EE6E9FBC82}"/>
              </a:ext>
            </a:extLst>
          </p:cNvPr>
          <p:cNvSpPr>
            <a:spLocks noGrp="1"/>
          </p:cNvSpPr>
          <p:nvPr>
            <p:ph idx="1"/>
          </p:nvPr>
        </p:nvSpPr>
        <p:spPr/>
        <p:txBody>
          <a:bodyPr/>
          <a:lstStyle/>
          <a:p>
            <a:r>
              <a:rPr lang="en-US" dirty="0"/>
              <a:t>Call Spine Surgery urgently as well as Rad </a:t>
            </a:r>
            <a:r>
              <a:rPr lang="en-US" dirty="0" err="1"/>
              <a:t>onc</a:t>
            </a:r>
            <a:r>
              <a:rPr lang="en-US" dirty="0"/>
              <a:t> </a:t>
            </a:r>
          </a:p>
          <a:p>
            <a:r>
              <a:rPr lang="en-US" dirty="0"/>
              <a:t>Steroids: Dexamethasone, 10mg IV x1, then 4mg PO/IV QID ongoing until definitive therapy </a:t>
            </a:r>
          </a:p>
          <a:p>
            <a:r>
              <a:rPr lang="en-US" dirty="0"/>
              <a:t>Pain control </a:t>
            </a:r>
          </a:p>
        </p:txBody>
      </p:sp>
    </p:spTree>
    <p:extLst>
      <p:ext uri="{BB962C8B-B14F-4D97-AF65-F5344CB8AC3E}">
        <p14:creationId xmlns:p14="http://schemas.microsoft.com/office/powerpoint/2010/main" val="2897076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B6A6B-5FF6-BF5E-F3C1-E3C79B30B417}"/>
            </a:ext>
          </a:extLst>
        </p:cNvPr>
        <p:cNvGrpSpPr/>
        <p:nvPr/>
      </p:nvGrpSpPr>
      <p:grpSpPr>
        <a:xfrm>
          <a:off x="0" y="0"/>
          <a:ext cx="0" cy="0"/>
          <a:chOff x="0" y="0"/>
          <a:chExt cx="0" cy="0"/>
        </a:xfrm>
      </p:grpSpPr>
      <p:pic>
        <p:nvPicPr>
          <p:cNvPr id="4" name="Content Placeholder 4" descr="A person pointing at a white board&#10;&#10;AI-generated content may be incorrect.">
            <a:extLst>
              <a:ext uri="{FF2B5EF4-FFF2-40B4-BE49-F238E27FC236}">
                <a16:creationId xmlns:a16="http://schemas.microsoft.com/office/drawing/2014/main" id="{18014236-3288-F1E9-E365-6999445BA515}"/>
              </a:ext>
            </a:extLst>
          </p:cNvPr>
          <p:cNvPicPr>
            <a:picLocks noGrp="1" noChangeAspect="1"/>
          </p:cNvPicPr>
          <p:nvPr>
            <p:ph idx="1"/>
          </p:nvPr>
        </p:nvPicPr>
        <p:blipFill>
          <a:blip r:embed="rId3"/>
          <a:srcRect b="15730"/>
          <a:stretch>
            <a:fillRect/>
          </a:stretch>
        </p:blipFill>
        <p:spPr>
          <a:xfrm>
            <a:off x="20" y="10"/>
            <a:ext cx="12191980" cy="6857990"/>
          </a:xfrm>
          <a:prstGeom prst="rect">
            <a:avLst/>
          </a:prstGeom>
        </p:spPr>
      </p:pic>
      <p:pic>
        <p:nvPicPr>
          <p:cNvPr id="5" name="Content Placeholder 4" descr="A person pointing at a white board&#10;&#10;AI-generated content may be incorrect.">
            <a:extLst>
              <a:ext uri="{FF2B5EF4-FFF2-40B4-BE49-F238E27FC236}">
                <a16:creationId xmlns:a16="http://schemas.microsoft.com/office/drawing/2014/main" id="{1C38E743-AAEB-424B-6795-5744B7811FD6}"/>
              </a:ext>
            </a:extLst>
          </p:cNvPr>
          <p:cNvPicPr>
            <a:picLocks noChangeAspect="1"/>
          </p:cNvPicPr>
          <p:nvPr/>
        </p:nvPicPr>
        <p:blipFill>
          <a:blip r:embed="rId3"/>
          <a:srcRect b="15730"/>
          <a:stretch>
            <a:fillRect/>
          </a:stretch>
        </p:blipFill>
        <p:spPr>
          <a:xfrm>
            <a:off x="0" y="10"/>
            <a:ext cx="12191980" cy="6857990"/>
          </a:xfrm>
          <a:prstGeom prst="rect">
            <a:avLst/>
          </a:prstGeom>
        </p:spPr>
      </p:pic>
    </p:spTree>
    <p:extLst>
      <p:ext uri="{BB962C8B-B14F-4D97-AF65-F5344CB8AC3E}">
        <p14:creationId xmlns:p14="http://schemas.microsoft.com/office/powerpoint/2010/main" val="414891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A0ED-A0F6-14D6-AB13-FD5ADA34889F}"/>
              </a:ext>
            </a:extLst>
          </p:cNvPr>
          <p:cNvSpPr>
            <a:spLocks noGrp="1"/>
          </p:cNvSpPr>
          <p:nvPr>
            <p:ph type="title"/>
          </p:nvPr>
        </p:nvSpPr>
        <p:spPr>
          <a:xfrm>
            <a:off x="3519377" y="3429000"/>
            <a:ext cx="9601200" cy="1485900"/>
          </a:xfrm>
        </p:spPr>
        <p:txBody>
          <a:bodyPr/>
          <a:lstStyle/>
          <a:p>
            <a:r>
              <a:rPr lang="en-US" dirty="0"/>
              <a:t>Thank You</a:t>
            </a:r>
          </a:p>
        </p:txBody>
      </p:sp>
    </p:spTree>
    <p:extLst>
      <p:ext uri="{BB962C8B-B14F-4D97-AF65-F5344CB8AC3E}">
        <p14:creationId xmlns:p14="http://schemas.microsoft.com/office/powerpoint/2010/main" val="2722698627"/>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Crop</Template>
  <TotalTime>2290</TotalTime>
  <Words>1350</Words>
  <Application>Microsoft Macintosh PowerPoint</Application>
  <PresentationFormat>Widescreen</PresentationFormat>
  <Paragraphs>134</Paragraphs>
  <Slides>29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Franklin Gothic Book</vt:lpstr>
      <vt:lpstr>Wingdings</vt:lpstr>
      <vt:lpstr>Crop</vt:lpstr>
      <vt:lpstr>VGH CTU High Yield series: oncological emergencies </vt:lpstr>
      <vt:lpstr>Case </vt:lpstr>
      <vt:lpstr>Febrile Neutropenia</vt:lpstr>
      <vt:lpstr>Standard Work Up For All</vt:lpstr>
      <vt:lpstr>Deciding on Admission</vt:lpstr>
      <vt:lpstr> Management</vt:lpstr>
      <vt:lpstr>PowerPoint Presentation</vt:lpstr>
      <vt:lpstr>Case</vt:lpstr>
      <vt:lpstr>Hypercalcemia of Malignancy</vt:lpstr>
      <vt:lpstr>Work Up</vt:lpstr>
      <vt:lpstr>Work Up</vt:lpstr>
      <vt:lpstr>Work Up</vt:lpstr>
      <vt:lpstr>Treatment</vt:lpstr>
      <vt:lpstr>PowerPoint Presentation</vt:lpstr>
      <vt:lpstr>Case </vt:lpstr>
      <vt:lpstr>Tumor Lysis Syndrome </vt:lpstr>
      <vt:lpstr>Diagnosis</vt:lpstr>
      <vt:lpstr>Treatment</vt:lpstr>
      <vt:lpstr>PowerPoint Presentation</vt:lpstr>
      <vt:lpstr>Case</vt:lpstr>
      <vt:lpstr>SVC Syndrome </vt:lpstr>
      <vt:lpstr>PowerPoint Presentation</vt:lpstr>
      <vt:lpstr>Treatment</vt:lpstr>
      <vt:lpstr>PowerPoint Presentation</vt:lpstr>
      <vt:lpstr>Case</vt:lpstr>
      <vt:lpstr>Spinal Cord Compression</vt:lpstr>
      <vt:lpstr>Treatment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moalf@student.ubc.ca</dc:creator>
  <cp:lastModifiedBy>moalf@student.ubc.ca</cp:lastModifiedBy>
  <cp:revision>2</cp:revision>
  <dcterms:created xsi:type="dcterms:W3CDTF">2026-01-29T01:36:42Z</dcterms:created>
  <dcterms:modified xsi:type="dcterms:W3CDTF">2026-01-31T04:11:03Z</dcterms:modified>
</cp:coreProperties>
</file>