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19C476E-4F21-4969-A761-245A01930976}">
  <a:tblStyle styleId="{919C476E-4F21-4969-A761-245A0193097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236d868a0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236d868a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Song is a clue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Only get what you 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Participate :)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a3c0790988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a3c079098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9a326e56e3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9a326e56e3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a3c0790988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a3c0790988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9a326e56e3_0_10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g39a326e56e3_0_10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Brief vignette on clinical reasoning</a:t>
            </a:r>
            <a:endParaRPr/>
          </a:p>
        </p:txBody>
      </p:sp>
      <p:sp>
        <p:nvSpPr>
          <p:cNvPr id="84" name="Google Shape;84;g39a326e56e3_0_10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9a326e56e3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9a326e56e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a3c0790988_2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a3c0790988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a3c0790988_2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a3c0790988_2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9a326e56e3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9a326e56e3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a3c0790988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a3c0790988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a3c0790988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a3c0790988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a3c0790988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a3c0790988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a3c0790988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a3c0790988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Song is a clue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Only get what you 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Participate :)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a3c0790988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a3c0790988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aa48fc0c11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aa48fc0c11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-3463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Noon Report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/>
              <a:t>Fiddler’s Green</a:t>
            </a:r>
            <a:endParaRPr i="1" sz="3600"/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41341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Adam Pietrobon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VGH Lead Medical Resident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0425" y="1858625"/>
            <a:ext cx="2123150" cy="212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Determine the </a:t>
            </a:r>
            <a:r>
              <a:rPr b="1" lang="en">
                <a:solidFill>
                  <a:schemeClr val="dk1"/>
                </a:solidFill>
              </a:rPr>
              <a:t>location </a:t>
            </a:r>
            <a:br>
              <a:rPr b="1"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(and consider consider non-intra-abdominal referred pain)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Rule out an </a:t>
            </a:r>
            <a:r>
              <a:rPr b="1" lang="en">
                <a:solidFill>
                  <a:schemeClr val="dk1"/>
                </a:solidFill>
              </a:rPr>
              <a:t>acute abdomen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Assess for </a:t>
            </a:r>
            <a:r>
              <a:rPr b="1" lang="en">
                <a:solidFill>
                  <a:schemeClr val="dk1"/>
                </a:solidFill>
              </a:rPr>
              <a:t>associated symptoms</a:t>
            </a:r>
            <a:r>
              <a:rPr lang="en">
                <a:solidFill>
                  <a:schemeClr val="dk1"/>
                </a:solidFill>
              </a:rPr>
              <a:t> 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(e.g. bowel habits, bleeding, fever, urogynecological)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Consider patient </a:t>
            </a:r>
            <a:r>
              <a:rPr b="1" lang="en">
                <a:solidFill>
                  <a:schemeClr val="dk1"/>
                </a:solidFill>
              </a:rPr>
              <a:t>risk profile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Approach to </a:t>
            </a:r>
            <a:r>
              <a:rPr b="1" lang="en"/>
              <a:t>acute </a:t>
            </a:r>
            <a:r>
              <a:rPr lang="en"/>
              <a:t>abdominal pain</a:t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4025" y="1431900"/>
            <a:ext cx="3759900" cy="285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" name="Google Shape;74;p16"/>
          <p:cNvGraphicFramePr/>
          <p:nvPr/>
        </p:nvGraphicFramePr>
        <p:xfrm>
          <a:off x="395913" y="73318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{919C476E-4F21-4969-A761-245A01930976}</a:tableStyleId>
              </a:tblPr>
              <a:tblGrid>
                <a:gridCol w="2431900"/>
                <a:gridCol w="1716775"/>
                <a:gridCol w="4203500"/>
              </a:tblGrid>
              <a:tr h="133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Location</a:t>
                      </a:r>
                      <a:endParaRPr b="1" sz="1200"/>
                    </a:p>
                  </a:txBody>
                  <a:tcPr marT="45700" marB="45700" marR="45700" marL="4570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System</a:t>
                      </a:r>
                      <a:endParaRPr b="1" sz="1200"/>
                    </a:p>
                  </a:txBody>
                  <a:tcPr marT="45700" marB="45700" marR="45700" marL="4570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Non-exhaustive e</a:t>
                      </a:r>
                      <a:r>
                        <a:rPr b="1" lang="en" sz="1200"/>
                        <a:t>xamples</a:t>
                      </a:r>
                      <a:endParaRPr b="1" sz="1200"/>
                    </a:p>
                  </a:txBody>
                  <a:tcPr marT="45700" marB="45700" marR="45700" marL="45700" anchor="ctr">
                    <a:solidFill>
                      <a:srgbClr val="FFF2CC"/>
                    </a:solidFill>
                  </a:tcPr>
                </a:tc>
              </a:tr>
              <a:tr h="13325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Upper abdominal pain</a:t>
                      </a:r>
                      <a:br>
                        <a:rPr lang="en" sz="1200"/>
                      </a:br>
                      <a:r>
                        <a:rPr lang="en" sz="1200"/>
                        <a:t>RUQ</a:t>
                      </a:r>
                      <a:endParaRPr sz="1200"/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Biliary</a:t>
                      </a:r>
                      <a:endParaRPr sz="1200"/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Cholecystitis, cholangitis</a:t>
                      </a:r>
                      <a:endParaRPr sz="1200"/>
                    </a:p>
                  </a:txBody>
                  <a:tcPr marT="45700" marB="45700" marR="45700" marL="45700" anchor="ctr"/>
                </a:tc>
              </a:tr>
              <a:tr h="13325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Hepatic</a:t>
                      </a:r>
                      <a:endParaRPr sz="1200"/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Acute hepatitis, liver abscess, Budd Chiari</a:t>
                      </a:r>
                      <a:endParaRPr sz="1200"/>
                    </a:p>
                  </a:txBody>
                  <a:tcPr marT="45700" marB="45700" marR="45700" marL="45700" anchor="ctr"/>
                </a:tc>
              </a:tr>
              <a:tr h="133250">
                <a:tc row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Upper abdominal pain</a:t>
                      </a:r>
                      <a:endParaRPr sz="12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Epigastric</a:t>
                      </a:r>
                      <a:endParaRPr sz="1200"/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Cardiac</a:t>
                      </a:r>
                      <a:endParaRPr sz="1200"/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ACS, pericarditis</a:t>
                      </a:r>
                      <a:endParaRPr sz="1200"/>
                    </a:p>
                  </a:txBody>
                  <a:tcPr marT="45700" marB="45700" marR="45700" marL="45700" anchor="ctr"/>
                </a:tc>
              </a:tr>
              <a:tr h="13325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Pancreatic</a:t>
                      </a:r>
                      <a:endParaRPr sz="1200"/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Pancreatitis</a:t>
                      </a:r>
                      <a:endParaRPr sz="1200"/>
                    </a:p>
                  </a:txBody>
                  <a:tcPr marT="45700" marB="45700" marR="45700" marL="45700" anchor="ctr"/>
                </a:tc>
              </a:tr>
              <a:tr h="13325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Gastric</a:t>
                      </a:r>
                      <a:endParaRPr sz="1200"/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Gastritis</a:t>
                      </a:r>
                      <a:endParaRPr sz="1200"/>
                    </a:p>
                  </a:txBody>
                  <a:tcPr marT="45700" marB="45700" marR="45700" marL="45700" anchor="ctr"/>
                </a:tc>
              </a:tr>
              <a:tr h="191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Upper abdominal pain</a:t>
                      </a:r>
                      <a:endParaRPr sz="12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LUQ</a:t>
                      </a:r>
                      <a:endParaRPr sz="1200"/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Splenic</a:t>
                      </a:r>
                      <a:endParaRPr sz="1200"/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Splenic infarct, </a:t>
                      </a:r>
                      <a:r>
                        <a:rPr lang="en" sz="1200"/>
                        <a:t>abscess</a:t>
                      </a:r>
                      <a:r>
                        <a:rPr lang="en" sz="1200"/>
                        <a:t>, rupture</a:t>
                      </a:r>
                      <a:endParaRPr sz="1200"/>
                    </a:p>
                  </a:txBody>
                  <a:tcPr marT="45700" marB="45700" marR="45700" marL="45700" anchor="ctr"/>
                </a:tc>
              </a:tr>
              <a:tr h="133250">
                <a:tc row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Lower abdominal pain</a:t>
                      </a:r>
                      <a:endParaRPr b="1" sz="1200"/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Bowel</a:t>
                      </a:r>
                      <a:endParaRPr sz="1200"/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Appendicitis, diverticulitis, colitis</a:t>
                      </a:r>
                      <a:endParaRPr sz="1200"/>
                    </a:p>
                  </a:txBody>
                  <a:tcPr marT="45700" marB="45700" marR="45700" marL="45700" anchor="ctr"/>
                </a:tc>
              </a:tr>
              <a:tr h="13325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Urological</a:t>
                      </a:r>
                      <a:endParaRPr sz="1200"/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Pyelonephritis, urinary retention, prostatitis</a:t>
                      </a:r>
                      <a:endParaRPr sz="1200"/>
                    </a:p>
                  </a:txBody>
                  <a:tcPr marT="45700" marB="45700" marR="45700" marL="45700" anchor="ctr"/>
                </a:tc>
              </a:tr>
              <a:tr h="13325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Scrotal</a:t>
                      </a:r>
                      <a:endParaRPr sz="1200"/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Torsion, epididymitis</a:t>
                      </a:r>
                      <a:endParaRPr sz="1200"/>
                    </a:p>
                  </a:txBody>
                  <a:tcPr marT="45700" marB="45700" marR="45700" marL="45700" anchor="ctr"/>
                </a:tc>
              </a:tr>
              <a:tr h="13325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OBGYN</a:t>
                      </a:r>
                      <a:endParaRPr sz="1200"/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Torsion, rupture, pregnancy</a:t>
                      </a:r>
                      <a:endParaRPr sz="1200"/>
                    </a:p>
                  </a:txBody>
                  <a:tcPr marT="45700" marB="45700" marR="45700" marL="45700" anchor="ctr"/>
                </a:tc>
              </a:tr>
              <a:tr h="13325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Diffuse</a:t>
                      </a:r>
                      <a:endParaRPr b="1" sz="1200"/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Structural</a:t>
                      </a:r>
                      <a:endParaRPr sz="1200"/>
                    </a:p>
                  </a:txBody>
                  <a:tcPr marT="45700" marB="45700" marR="45700" marL="457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Obstruction</a:t>
                      </a:r>
                      <a:r>
                        <a:rPr lang="en" sz="1200"/>
                        <a:t>, perforation, ischemic, SBP</a:t>
                      </a:r>
                      <a:endParaRPr sz="1200"/>
                    </a:p>
                  </a:txBody>
                  <a:tcPr marT="45700" marB="45700" marR="45700" marL="45700" anchor="ctr"/>
                </a:tc>
              </a:tr>
              <a:tr h="1570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Non-structural</a:t>
                      </a:r>
                      <a:endParaRPr sz="1200"/>
                    </a:p>
                  </a:txBody>
                  <a:tcPr marT="45700" marB="45700" marR="45700" marL="45700" anchor="ctr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Many causes</a:t>
                      </a:r>
                      <a:endParaRPr b="1" sz="1200"/>
                    </a:p>
                  </a:txBody>
                  <a:tcPr marT="45700" marB="45700" marR="45700" marL="45700" anchor="ctr"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8445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Metabolic</a:t>
            </a:r>
            <a:endParaRPr>
              <a:solidFill>
                <a:schemeClr val="dk1"/>
              </a:solidFill>
            </a:endParaRPr>
          </a:p>
          <a:p>
            <a:pPr indent="-304165" lvl="1" marL="9144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DKA, hypercalcemia, adrenal insufficiency, thyroid disorders, acute intermittent porphyria </a:t>
            </a:r>
            <a:endParaRPr>
              <a:solidFill>
                <a:schemeClr val="dk1"/>
              </a:solidFill>
            </a:endParaRPr>
          </a:p>
          <a:p>
            <a:pPr indent="-325755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Toxins</a:t>
            </a:r>
            <a:endParaRPr>
              <a:solidFill>
                <a:schemeClr val="dk1"/>
              </a:solidFill>
            </a:endParaRPr>
          </a:p>
          <a:p>
            <a:pPr indent="-304165" lvl="1" marL="9144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~ Any toxidrome (opioid, anticholinergic, cannabinoids, etc.), heavy metal </a:t>
            </a:r>
            <a:r>
              <a:rPr lang="en">
                <a:solidFill>
                  <a:schemeClr val="dk1"/>
                </a:solidFill>
              </a:rPr>
              <a:t>poisoning</a:t>
            </a:r>
            <a:endParaRPr>
              <a:solidFill>
                <a:schemeClr val="dk1"/>
              </a:solidFill>
            </a:endParaRPr>
          </a:p>
          <a:p>
            <a:pPr indent="-325755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Central/Motility</a:t>
            </a:r>
            <a:endParaRPr>
              <a:solidFill>
                <a:schemeClr val="dk1"/>
              </a:solidFill>
            </a:endParaRPr>
          </a:p>
          <a:p>
            <a:pPr indent="-304165" lvl="1" marL="9144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IBS, abdominal migraine, gastroparesis</a:t>
            </a:r>
            <a:endParaRPr>
              <a:solidFill>
                <a:schemeClr val="dk1"/>
              </a:solidFill>
            </a:endParaRPr>
          </a:p>
          <a:p>
            <a:pPr indent="-325755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True structural problem, but not yet visualized</a:t>
            </a:r>
            <a:endParaRPr>
              <a:solidFill>
                <a:schemeClr val="dk1"/>
              </a:solidFill>
            </a:endParaRPr>
          </a:p>
          <a:p>
            <a:pPr indent="-304165" lvl="1" marL="9144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Endometriosis, fibroids</a:t>
            </a:r>
            <a:endParaRPr>
              <a:solidFill>
                <a:schemeClr val="dk1"/>
              </a:solidFill>
            </a:endParaRPr>
          </a:p>
          <a:p>
            <a:pPr indent="-325755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Other</a:t>
            </a:r>
            <a:endParaRPr>
              <a:solidFill>
                <a:schemeClr val="dk1"/>
              </a:solidFill>
            </a:endParaRPr>
          </a:p>
          <a:p>
            <a:pPr indent="-304165" lvl="1" marL="9144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○"/>
            </a:pPr>
            <a:r>
              <a:rPr lang="en">
                <a:solidFill>
                  <a:schemeClr val="dk1"/>
                </a:solidFill>
              </a:rPr>
              <a:t>Angioedema</a:t>
            </a:r>
            <a:r>
              <a:rPr lang="en">
                <a:solidFill>
                  <a:schemeClr val="dk1"/>
                </a:solidFill>
              </a:rPr>
              <a:t>, allergy, familial </a:t>
            </a:r>
            <a:r>
              <a:rPr lang="en">
                <a:solidFill>
                  <a:schemeClr val="dk1"/>
                </a:solidFill>
              </a:rPr>
              <a:t>mediterranean</a:t>
            </a:r>
            <a:r>
              <a:rPr lang="en">
                <a:solidFill>
                  <a:schemeClr val="dk1"/>
                </a:solidFill>
              </a:rPr>
              <a:t> fever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Non-structural</a:t>
            </a:r>
            <a:r>
              <a:rPr lang="en"/>
              <a:t> (imaging negative) abdominal pain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240775" y="252500"/>
            <a:ext cx="83418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foray into clinical reasoning and metacognition</a:t>
            </a:r>
            <a:endParaRPr/>
          </a:p>
        </p:txBody>
      </p:sp>
      <p:sp>
        <p:nvSpPr>
          <p:cNvPr id="87" name="Google Shape;87;p18"/>
          <p:cNvSpPr txBox="1"/>
          <p:nvPr/>
        </p:nvSpPr>
        <p:spPr>
          <a:xfrm>
            <a:off x="3043502" y="1039038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Problem representation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88" name="Google Shape;88;p18"/>
          <p:cNvSpPr txBox="1"/>
          <p:nvPr/>
        </p:nvSpPr>
        <p:spPr>
          <a:xfrm>
            <a:off x="3043502" y="1878638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Diagnostic schema</a:t>
            </a:r>
            <a:endParaRPr sz="2000">
              <a:solidFill>
                <a:schemeClr val="dk1"/>
              </a:solidFill>
            </a:endParaRPr>
          </a:p>
        </p:txBody>
      </p:sp>
      <p:cxnSp>
        <p:nvCxnSpPr>
          <p:cNvPr id="89" name="Google Shape;89;p18"/>
          <p:cNvCxnSpPr>
            <a:stCxn id="87" idx="2"/>
            <a:endCxn id="88" idx="0"/>
          </p:cNvCxnSpPr>
          <p:nvPr/>
        </p:nvCxnSpPr>
        <p:spPr>
          <a:xfrm>
            <a:off x="4543502" y="1439238"/>
            <a:ext cx="0" cy="439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0" name="Google Shape;90;p18"/>
          <p:cNvCxnSpPr>
            <a:stCxn id="88" idx="2"/>
            <a:endCxn id="91" idx="0"/>
          </p:cNvCxnSpPr>
          <p:nvPr/>
        </p:nvCxnSpPr>
        <p:spPr>
          <a:xfrm>
            <a:off x="4543502" y="2278838"/>
            <a:ext cx="0" cy="2000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1" name="Google Shape;91;p18"/>
          <p:cNvSpPr txBox="1"/>
          <p:nvPr/>
        </p:nvSpPr>
        <p:spPr>
          <a:xfrm>
            <a:off x="3043502" y="4279550"/>
            <a:ext cx="3000000" cy="69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Provisional diagnosis &amp;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differential diagnoses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3764252" y="2659300"/>
            <a:ext cx="1558500" cy="400200"/>
          </a:xfrm>
          <a:prstGeom prst="rect">
            <a:avLst/>
          </a:prstGeom>
          <a:solidFill>
            <a:srgbClr val="C9DAF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Base rate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3043502" y="3361775"/>
            <a:ext cx="3000000" cy="400200"/>
          </a:xfrm>
          <a:prstGeom prst="rect">
            <a:avLst/>
          </a:prstGeom>
          <a:solidFill>
            <a:srgbClr val="FCE5CD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Discriminatory features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94" name="Google Shape;94;p18"/>
          <p:cNvSpPr txBox="1"/>
          <p:nvPr/>
        </p:nvSpPr>
        <p:spPr>
          <a:xfrm>
            <a:off x="6256302" y="2659300"/>
            <a:ext cx="218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1155CC"/>
                </a:solidFill>
              </a:rPr>
              <a:t>Population profile</a:t>
            </a:r>
            <a:endParaRPr sz="2000">
              <a:solidFill>
                <a:srgbClr val="1155CC"/>
              </a:solidFill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252809" y="2659300"/>
            <a:ext cx="267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1155CC"/>
                </a:solidFill>
              </a:rPr>
              <a:t>Patient demographics</a:t>
            </a:r>
            <a:endParaRPr sz="2000">
              <a:solidFill>
                <a:srgbClr val="1155CC"/>
              </a:solidFill>
            </a:endParaRPr>
          </a:p>
        </p:txBody>
      </p:sp>
      <p:cxnSp>
        <p:nvCxnSpPr>
          <p:cNvPr id="96" name="Google Shape;96;p18"/>
          <p:cNvCxnSpPr>
            <a:stCxn id="94" idx="1"/>
            <a:endCxn id="92" idx="3"/>
          </p:cNvCxnSpPr>
          <p:nvPr/>
        </p:nvCxnSpPr>
        <p:spPr>
          <a:xfrm rot="10800000">
            <a:off x="5322702" y="2859400"/>
            <a:ext cx="933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7" name="Google Shape;97;p18"/>
          <p:cNvCxnSpPr>
            <a:stCxn id="95" idx="3"/>
            <a:endCxn id="92" idx="1"/>
          </p:cNvCxnSpPr>
          <p:nvPr/>
        </p:nvCxnSpPr>
        <p:spPr>
          <a:xfrm>
            <a:off x="2928209" y="2859400"/>
            <a:ext cx="836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8" name="Google Shape;98;p18"/>
          <p:cNvSpPr txBox="1"/>
          <p:nvPr/>
        </p:nvSpPr>
        <p:spPr>
          <a:xfrm>
            <a:off x="141389" y="3361775"/>
            <a:ext cx="233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B45F06"/>
                </a:solidFill>
              </a:rPr>
              <a:t>Pertinent positives</a:t>
            </a:r>
            <a:endParaRPr sz="2000">
              <a:solidFill>
                <a:srgbClr val="B45F06"/>
              </a:solidFill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6546493" y="3361775"/>
            <a:ext cx="242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B45F06"/>
                </a:solidFill>
              </a:rPr>
              <a:t>Pertinent negatives</a:t>
            </a:r>
            <a:endParaRPr sz="2000">
              <a:solidFill>
                <a:srgbClr val="B45F06"/>
              </a:solidFill>
            </a:endParaRPr>
          </a:p>
        </p:txBody>
      </p:sp>
      <p:cxnSp>
        <p:nvCxnSpPr>
          <p:cNvPr id="100" name="Google Shape;100;p18"/>
          <p:cNvCxnSpPr>
            <a:stCxn id="99" idx="1"/>
            <a:endCxn id="93" idx="3"/>
          </p:cNvCxnSpPr>
          <p:nvPr/>
        </p:nvCxnSpPr>
        <p:spPr>
          <a:xfrm rot="10800000">
            <a:off x="6043393" y="3561875"/>
            <a:ext cx="503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1" name="Google Shape;101;p18"/>
          <p:cNvCxnSpPr>
            <a:stCxn id="98" idx="3"/>
            <a:endCxn id="93" idx="1"/>
          </p:cNvCxnSpPr>
          <p:nvPr/>
        </p:nvCxnSpPr>
        <p:spPr>
          <a:xfrm>
            <a:off x="2471489" y="3561875"/>
            <a:ext cx="572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Pancreatitis</a:t>
            </a:r>
            <a:endParaRPr/>
          </a:p>
        </p:txBody>
      </p:sp>
      <p:sp>
        <p:nvSpPr>
          <p:cNvPr id="107" name="Google Shape;107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Diagnosis </a:t>
            </a:r>
            <a:r>
              <a:rPr lang="en">
                <a:solidFill>
                  <a:schemeClr val="dk1"/>
                </a:solidFill>
              </a:rPr>
              <a:t>requires </a:t>
            </a:r>
            <a:r>
              <a:rPr b="1" lang="en">
                <a:solidFill>
                  <a:schemeClr val="dk1"/>
                </a:solidFill>
              </a:rPr>
              <a:t>≥ 2</a:t>
            </a:r>
            <a:r>
              <a:rPr lang="en">
                <a:solidFill>
                  <a:schemeClr val="dk1"/>
                </a:solidFill>
              </a:rPr>
              <a:t> of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Characteristic abdominal pain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Lipase </a:t>
            </a:r>
            <a:r>
              <a:rPr lang="en">
                <a:solidFill>
                  <a:schemeClr val="dk1"/>
                </a:solidFill>
              </a:rPr>
              <a:t>≥ 3X ULN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Radiographic evidence of pancreatitis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Management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Diet - early enteral feeding reduces infection (mortality benefit)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Fluids - prn to volume status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Analgesia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Antibiotics - only if evidence of infection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Monitoring - clinically, only image if concern for complications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075" y="152400"/>
            <a:ext cx="8271831" cy="4838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5400" y="2"/>
            <a:ext cx="579320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CFTR  related disease - overview</a:t>
            </a:r>
            <a:endParaRPr/>
          </a:p>
        </p:txBody>
      </p:sp>
      <p:sp>
        <p:nvSpPr>
          <p:cNvPr id="123" name="Google Shape;123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CFTR-RD describes </a:t>
            </a:r>
            <a:r>
              <a:rPr lang="en">
                <a:solidFill>
                  <a:schemeClr val="dk1"/>
                </a:solidFill>
              </a:rPr>
              <a:t>conditions</a:t>
            </a:r>
            <a:r>
              <a:rPr lang="en">
                <a:solidFill>
                  <a:schemeClr val="dk1"/>
                </a:solidFill>
              </a:rPr>
              <a:t> caused by </a:t>
            </a:r>
            <a:r>
              <a:rPr b="1" lang="en">
                <a:solidFill>
                  <a:schemeClr val="dk1"/>
                </a:solidFill>
              </a:rPr>
              <a:t>partial dysfunction</a:t>
            </a:r>
            <a:r>
              <a:rPr lang="en">
                <a:solidFill>
                  <a:schemeClr val="dk1"/>
                </a:solidFill>
              </a:rPr>
              <a:t> of the cystic fibrosis transmembrane conductance regulator (CFTR) but </a:t>
            </a:r>
            <a:r>
              <a:rPr b="1" lang="en">
                <a:solidFill>
                  <a:schemeClr val="dk1"/>
                </a:solidFill>
              </a:rPr>
              <a:t>do not meet diagnostic criteria</a:t>
            </a:r>
            <a:r>
              <a:rPr lang="en">
                <a:solidFill>
                  <a:schemeClr val="dk1"/>
                </a:solidFill>
              </a:rPr>
              <a:t> for CF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Typically characterized by </a:t>
            </a:r>
            <a:r>
              <a:rPr b="1" lang="en" u="sng">
                <a:solidFill>
                  <a:schemeClr val="dk1"/>
                </a:solidFill>
              </a:rPr>
              <a:t>single organ</a:t>
            </a:r>
            <a:r>
              <a:rPr lang="en">
                <a:solidFill>
                  <a:schemeClr val="dk1"/>
                </a:solidFill>
              </a:rPr>
              <a:t> involvement, </a:t>
            </a:r>
            <a:r>
              <a:rPr b="1" lang="en">
                <a:solidFill>
                  <a:schemeClr val="dk1"/>
                </a:solidFill>
              </a:rPr>
              <a:t>milder </a:t>
            </a:r>
            <a:r>
              <a:rPr lang="en">
                <a:solidFill>
                  <a:schemeClr val="dk1"/>
                </a:solidFill>
              </a:rPr>
              <a:t>phenotypes, and </a:t>
            </a:r>
            <a:r>
              <a:rPr b="1" lang="en">
                <a:solidFill>
                  <a:schemeClr val="dk1"/>
                </a:solidFill>
              </a:rPr>
              <a:t>non-classic/borderline </a:t>
            </a:r>
            <a:r>
              <a:rPr lang="en">
                <a:solidFill>
                  <a:schemeClr val="dk1"/>
                </a:solidFill>
              </a:rPr>
              <a:t>diagnostic testing (milder or heterozygous mutations)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CFTR  related disease - clinical phenotypes &amp; diagnosis</a:t>
            </a:r>
            <a:endParaRPr/>
          </a:p>
        </p:txBody>
      </p:sp>
      <p:sp>
        <p:nvSpPr>
          <p:cNvPr id="129" name="Google Shape;129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Phenotypes </a:t>
            </a:r>
            <a:r>
              <a:rPr lang="en">
                <a:solidFill>
                  <a:schemeClr val="dk1"/>
                </a:solidFill>
              </a:rPr>
              <a:t>consistent</a:t>
            </a:r>
            <a:r>
              <a:rPr lang="en">
                <a:solidFill>
                  <a:schemeClr val="dk1"/>
                </a:solidFill>
              </a:rPr>
              <a:t> with the organ systems where CFTR acts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UcPeriod"/>
            </a:pPr>
            <a:r>
              <a:rPr lang="en">
                <a:solidFill>
                  <a:schemeClr val="dk1"/>
                </a:solidFill>
              </a:rPr>
              <a:t>Congenital</a:t>
            </a:r>
            <a:r>
              <a:rPr lang="en">
                <a:solidFill>
                  <a:schemeClr val="dk1"/>
                </a:solidFill>
              </a:rPr>
              <a:t> bilateral bilateral </a:t>
            </a:r>
            <a:r>
              <a:rPr lang="en">
                <a:solidFill>
                  <a:schemeClr val="dk1"/>
                </a:solidFill>
              </a:rPr>
              <a:t>abscess</a:t>
            </a:r>
            <a:r>
              <a:rPr lang="en">
                <a:solidFill>
                  <a:schemeClr val="dk1"/>
                </a:solidFill>
              </a:rPr>
              <a:t> of the vas deferen</a:t>
            </a:r>
            <a:r>
              <a:rPr lang="en">
                <a:solidFill>
                  <a:schemeClr val="dk1"/>
                </a:solidFill>
              </a:rPr>
              <a:t>s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UcPeriod"/>
            </a:pPr>
            <a:r>
              <a:rPr lang="en">
                <a:solidFill>
                  <a:schemeClr val="dk1"/>
                </a:solidFill>
              </a:rPr>
              <a:t>Disseminated bronchiectasis with CFTR dysfunction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UcPeriod"/>
            </a:pPr>
            <a:r>
              <a:rPr b="1" lang="en">
                <a:solidFill>
                  <a:schemeClr val="dk1"/>
                </a:solidFill>
              </a:rPr>
              <a:t>Idiopathic chronic/</a:t>
            </a:r>
            <a:r>
              <a:rPr b="1" lang="en">
                <a:solidFill>
                  <a:schemeClr val="dk1"/>
                </a:solidFill>
              </a:rPr>
              <a:t>recurrent</a:t>
            </a:r>
            <a:r>
              <a:rPr b="1" lang="en">
                <a:solidFill>
                  <a:schemeClr val="dk1"/>
                </a:solidFill>
              </a:rPr>
              <a:t> pancreatitis</a:t>
            </a:r>
            <a:endParaRPr b="1"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UcPeriod"/>
            </a:pPr>
            <a:r>
              <a:rPr lang="en">
                <a:solidFill>
                  <a:schemeClr val="dk1"/>
                </a:solidFill>
              </a:rPr>
              <a:t>Other (e.g. sinusitis, electrolyte abnormalities)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Diagnosed via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en">
                <a:solidFill>
                  <a:schemeClr val="dk1"/>
                </a:solidFill>
              </a:rPr>
              <a:t>CFTR related clinical phenotype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AND</a:t>
            </a:r>
            <a:endParaRPr i="1"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en">
                <a:solidFill>
                  <a:schemeClr val="dk1"/>
                </a:solidFill>
              </a:rPr>
              <a:t>Evidence of CFTR dysfunction</a:t>
            </a:r>
            <a:r>
              <a:rPr lang="en">
                <a:solidFill>
                  <a:schemeClr val="dk1"/>
                </a:solidFill>
              </a:rPr>
              <a:t> below typical CF levels (e.g. sweat </a:t>
            </a:r>
            <a:r>
              <a:rPr lang="en">
                <a:solidFill>
                  <a:schemeClr val="dk1"/>
                </a:solidFill>
              </a:rPr>
              <a:t>chloride</a:t>
            </a:r>
            <a:r>
              <a:rPr lang="en">
                <a:solidFill>
                  <a:schemeClr val="dk1"/>
                </a:solidFill>
              </a:rPr>
              <a:t> testing, CFTR genotyping, physiologic testing)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CFTR  related disease - treatment</a:t>
            </a:r>
            <a:endParaRPr/>
          </a:p>
        </p:txBody>
      </p:sp>
      <p:sp>
        <p:nvSpPr>
          <p:cNvPr id="135" name="Google Shape;135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Guided by </a:t>
            </a:r>
            <a:r>
              <a:rPr lang="en">
                <a:solidFill>
                  <a:schemeClr val="dk1"/>
                </a:solidFill>
              </a:rPr>
              <a:t>specialised</a:t>
            </a:r>
            <a:r>
              <a:rPr lang="en">
                <a:solidFill>
                  <a:schemeClr val="dk1"/>
                </a:solidFill>
              </a:rPr>
              <a:t> clinics (CF clinic)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Supportive therapies based on phenotype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Some mild mutations respond to </a:t>
            </a:r>
            <a:r>
              <a:rPr b="1" lang="en">
                <a:solidFill>
                  <a:schemeClr val="dk1"/>
                </a:solidFill>
              </a:rPr>
              <a:t>CFTR modulators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CFTR  related disease - A Canadian claim to fame</a:t>
            </a:r>
            <a:endParaRPr/>
          </a:p>
        </p:txBody>
      </p:sp>
      <p:sp>
        <p:nvSpPr>
          <p:cNvPr id="141" name="Google Shape;141;p25"/>
          <p:cNvSpPr txBox="1"/>
          <p:nvPr>
            <p:ph idx="1" type="body"/>
          </p:nvPr>
        </p:nvSpPr>
        <p:spPr>
          <a:xfrm>
            <a:off x="311700" y="1152475"/>
            <a:ext cx="40359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In 1989, after an intense </a:t>
            </a:r>
            <a:r>
              <a:rPr lang="en">
                <a:solidFill>
                  <a:schemeClr val="dk1"/>
                </a:solidFill>
              </a:rPr>
              <a:t>international</a:t>
            </a:r>
            <a:r>
              <a:rPr lang="en">
                <a:solidFill>
                  <a:schemeClr val="dk1"/>
                </a:solidFill>
              </a:rPr>
              <a:t> research endeavour to identify the </a:t>
            </a:r>
            <a:r>
              <a:rPr lang="en">
                <a:solidFill>
                  <a:schemeClr val="dk1"/>
                </a:solidFill>
              </a:rPr>
              <a:t>causative</a:t>
            </a:r>
            <a:r>
              <a:rPr lang="en">
                <a:solidFill>
                  <a:schemeClr val="dk1"/>
                </a:solidFill>
              </a:rPr>
              <a:t> gene for cystic fibrosis, Dr. Lap-Chee Tsui’s groups was finally successful</a:t>
            </a:r>
            <a:endParaRPr>
              <a:solidFill>
                <a:schemeClr val="dk1"/>
              </a:solidFill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Dr. Lap-Chee Tsui’s laboratory was based out of </a:t>
            </a:r>
            <a:r>
              <a:rPr b="1" lang="en">
                <a:solidFill>
                  <a:schemeClr val="dk1"/>
                </a:solidFill>
              </a:rPr>
              <a:t>The Hospital for Sick Children in Toronto, Ontario.</a:t>
            </a:r>
            <a:endParaRPr b="1">
              <a:solidFill>
                <a:schemeClr val="dk1"/>
              </a:solidFill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The Tragically Hip was a longtime fundraiser for children’s hospitals, including SickKids. The song Fiddler’s Green is about Gord Downie’s Nephew who tragically passed away when he was a young boy.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42" name="Google Shape;14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6775" y="1152475"/>
            <a:ext cx="3146994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 txBox="1"/>
          <p:nvPr>
            <p:ph type="ctrTitle"/>
          </p:nvPr>
        </p:nvSpPr>
        <p:spPr>
          <a:xfrm>
            <a:off x="311708" y="-3463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Noon Report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/>
              <a:t>Fiddler’s Green</a:t>
            </a:r>
            <a:endParaRPr i="1" sz="3600"/>
          </a:p>
        </p:txBody>
      </p:sp>
      <p:sp>
        <p:nvSpPr>
          <p:cNvPr id="148" name="Google Shape;148;p26"/>
          <p:cNvSpPr txBox="1"/>
          <p:nvPr>
            <p:ph idx="1" type="subTitle"/>
          </p:nvPr>
        </p:nvSpPr>
        <p:spPr>
          <a:xfrm>
            <a:off x="311700" y="41341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Adam Pietrobon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VGH Lead Medical Resident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49" name="Google Shape;14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0425" y="1816103"/>
            <a:ext cx="2123150" cy="212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was her mutation testing not initially positive?</a:t>
            </a:r>
            <a:endParaRPr/>
          </a:p>
        </p:txBody>
      </p:sp>
      <p:sp>
        <p:nvSpPr>
          <p:cNvPr id="155" name="Google Shape;155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The “pancreatic panel” sent to to Blueprint Genetics only tests for </a:t>
            </a:r>
            <a:r>
              <a:rPr b="1" lang="en">
                <a:solidFill>
                  <a:schemeClr val="dk1"/>
                </a:solidFill>
              </a:rPr>
              <a:t>coding regions</a:t>
            </a:r>
            <a:r>
              <a:rPr lang="en">
                <a:solidFill>
                  <a:schemeClr val="dk1"/>
                </a:solidFill>
              </a:rPr>
              <a:t> and select intronic regions of the CFTR gene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The 5T repeat is seen in intron 8 and was not covered by the Blueprint Genetics panel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i="1" lang="en">
                <a:solidFill>
                  <a:schemeClr val="dk1"/>
                </a:solidFill>
              </a:rPr>
              <a:t>Always know the limitation of your testing!</a:t>
            </a:r>
            <a:endParaRPr b="1" i="1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/>
          <p:nvPr>
            <p:ph type="title"/>
          </p:nvPr>
        </p:nvSpPr>
        <p:spPr>
          <a:xfrm>
            <a:off x="311700" y="436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</a:t>
            </a:r>
            <a:endParaRPr/>
          </a:p>
        </p:txBody>
      </p:sp>
      <p:sp>
        <p:nvSpPr>
          <p:cNvPr id="161" name="Google Shape;161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MSI3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Approach to abdo pain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JR/MSI4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Pancreatitis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SRs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CFTR related disease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