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37"/>
  </p:notesMasterIdLst>
  <p:sldIdLst>
    <p:sldId id="256" r:id="rId2"/>
    <p:sldId id="257" r:id="rId3"/>
    <p:sldId id="258" r:id="rId4"/>
    <p:sldId id="294" r:id="rId5"/>
    <p:sldId id="287" r:id="rId6"/>
    <p:sldId id="259" r:id="rId7"/>
    <p:sldId id="260" r:id="rId8"/>
    <p:sldId id="291" r:id="rId9"/>
    <p:sldId id="261" r:id="rId10"/>
    <p:sldId id="262" r:id="rId11"/>
    <p:sldId id="263" r:id="rId12"/>
    <p:sldId id="292" r:id="rId13"/>
    <p:sldId id="264" r:id="rId14"/>
    <p:sldId id="296" r:id="rId15"/>
    <p:sldId id="293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6" r:id="rId24"/>
    <p:sldId id="275" r:id="rId25"/>
    <p:sldId id="277" r:id="rId26"/>
    <p:sldId id="279" r:id="rId27"/>
    <p:sldId id="280" r:id="rId28"/>
    <p:sldId id="281" r:id="rId29"/>
    <p:sldId id="282" r:id="rId30"/>
    <p:sldId id="283" r:id="rId31"/>
    <p:sldId id="284" r:id="rId32"/>
    <p:sldId id="295" r:id="rId33"/>
    <p:sldId id="289" r:id="rId34"/>
    <p:sldId id="290" r:id="rId35"/>
    <p:sldId id="274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5399"/>
  </p:normalViewPr>
  <p:slideViewPr>
    <p:cSldViewPr snapToGrid="0" snapToObject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48712-4E64-994E-A125-CE1731FAEDAF}" type="datetimeFigureOut">
              <a:rPr lang="en-US" smtClean="0"/>
              <a:t>9/2/22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3F7BF-9BEA-1949-8E83-CA2CA24732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985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3F7BF-9BEA-1949-8E83-CA2CA24732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51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GSD, FAOD, mitochondrial</a:t>
            </a:r>
          </a:p>
          <a:p>
            <a:pPr marL="228600" indent="-228600">
              <a:buAutoNum type="arabicParenR"/>
            </a:pPr>
            <a:r>
              <a:rPr lang="en-US" dirty="0"/>
              <a:t>FAOD, </a:t>
            </a:r>
            <a:r>
              <a:rPr lang="en-US" dirty="0" err="1"/>
              <a:t>mito</a:t>
            </a:r>
            <a:r>
              <a:rPr lang="en-US" dirty="0"/>
              <a:t> myopathies</a:t>
            </a:r>
          </a:p>
          <a:p>
            <a:pPr marL="228600" indent="-228600">
              <a:buAutoNum type="arabicParenR"/>
            </a:pPr>
            <a:r>
              <a:rPr lang="en-US" dirty="0"/>
              <a:t>Mito</a:t>
            </a:r>
          </a:p>
          <a:p>
            <a:pPr marL="228600" indent="-228600">
              <a:buAutoNum type="arabicParenR"/>
            </a:pPr>
            <a:r>
              <a:rPr lang="en-US" dirty="0"/>
              <a:t>GSD</a:t>
            </a:r>
          </a:p>
          <a:p>
            <a:pPr marL="228600" indent="-228600">
              <a:buAutoNum type="arabicParenR"/>
            </a:pPr>
            <a:r>
              <a:rPr lang="en-US" dirty="0"/>
              <a:t>FAOD, </a:t>
            </a:r>
            <a:r>
              <a:rPr lang="en-US" dirty="0" err="1"/>
              <a:t>mito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Mito</a:t>
            </a:r>
          </a:p>
          <a:p>
            <a:pPr marL="228600" indent="-228600">
              <a:buAutoNum type="arabicParenR"/>
            </a:pPr>
            <a:r>
              <a:rPr lang="en-US" dirty="0"/>
              <a:t>Mito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3F7BF-9BEA-1949-8E83-CA2CA24732C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41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3F7BF-9BEA-1949-8E83-CA2CA24732C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33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Vitamin D involved in muscle health and performance; vitamin D receptors on muscle cells that affect muscle </a:t>
            </a:r>
            <a:r>
              <a:rPr lang="en-US" dirty="0" err="1"/>
              <a:t>functon</a:t>
            </a:r>
            <a:r>
              <a:rPr lang="en-US" dirty="0"/>
              <a:t>. </a:t>
            </a:r>
          </a:p>
          <a:p>
            <a:r>
              <a:rPr lang="en-US" dirty="0"/>
              <a:t>Association with statin-associated myalgias.</a:t>
            </a:r>
          </a:p>
          <a:p>
            <a:r>
              <a:rPr lang="en-US" dirty="0"/>
              <a:t>Increase risk of rhabdomyolysis if vitamin D deficient.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3F7BF-9BEA-1949-8E83-CA2CA24732C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19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ASA: </a:t>
            </a:r>
            <a:r>
              <a:rPr lang="en-US" dirty="0" err="1"/>
              <a:t>argininosuccinic</a:t>
            </a:r>
            <a:r>
              <a:rPr lang="en-US" dirty="0"/>
              <a:t> aciduria</a:t>
            </a:r>
          </a:p>
          <a:p>
            <a:r>
              <a:rPr lang="en-US" dirty="0"/>
              <a:t>CPS def: </a:t>
            </a:r>
          </a:p>
          <a:p>
            <a:r>
              <a:rPr lang="en-US" dirty="0"/>
              <a:t>OTC def: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3F7BF-9BEA-1949-8E83-CA2CA24732C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8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3201" y="6477001"/>
            <a:ext cx="10615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Copyrights apply</a:t>
            </a:r>
          </a:p>
        </p:txBody>
      </p:sp>
    </p:spTree>
    <p:extLst>
      <p:ext uri="{BB962C8B-B14F-4D97-AF65-F5344CB8AC3E}">
        <p14:creationId xmlns:p14="http://schemas.microsoft.com/office/powerpoint/2010/main" val="2585429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myophosphorylase-deficiency-glycogen-storage-disease-v-mcardle-disease?search=glycogen%20storage%20disease&amp;source=machineLearning&amp;graphicRef=81164#graphicRef81164" TargetMode="External"/><Relationship Id="rId2" Type="http://schemas.openxmlformats.org/officeDocument/2006/relationships/hyperlink" Target="https://www.uptodate.com/contents/approach-to-the-metabolic-myopathies?search=glycogen%20storage%20disease&amp;topicRef=2941&amp;source=see_lin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ptodate.com/contents/overview-of-fatty-acid-oxidation-disorders?search=fatty%20acid%20oxidation%20disorders&amp;source=search_result&amp;selectedTitle=1~33&amp;usage_type=default&amp;display_rank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D3A5B-99A3-F148-8C3E-7A4931FDC3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Adult metabolic diseases for the general internist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2336C5-1732-CD4F-8A73-89F2CDD498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Trudy </a:t>
            </a:r>
            <a:r>
              <a:rPr lang="en-US" dirty="0" err="1"/>
              <a:t>Nasmith</a:t>
            </a:r>
            <a:r>
              <a:rPr lang="en-US" dirty="0"/>
              <a:t>, MDCM, MSc, FRCPC</a:t>
            </a:r>
          </a:p>
          <a:p>
            <a:r>
              <a:rPr lang="en-US" dirty="0"/>
              <a:t>Clinical Assistant Professor</a:t>
            </a:r>
          </a:p>
          <a:p>
            <a:r>
              <a:rPr lang="en-US" dirty="0"/>
              <a:t>Division of General Internal Medicine, UBC</a:t>
            </a:r>
          </a:p>
        </p:txBody>
      </p:sp>
    </p:spTree>
    <p:extLst>
      <p:ext uri="{BB962C8B-B14F-4D97-AF65-F5344CB8AC3E}">
        <p14:creationId xmlns:p14="http://schemas.microsoft.com/office/powerpoint/2010/main" val="3138851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B96D6-5860-E746-B70E-D398FB68D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1224D-E3B4-844C-A12A-9044FB2B8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Nothing to disclose</a:t>
            </a:r>
          </a:p>
        </p:txBody>
      </p:sp>
    </p:spTree>
    <p:extLst>
      <p:ext uri="{BB962C8B-B14F-4D97-AF65-F5344CB8AC3E}">
        <p14:creationId xmlns:p14="http://schemas.microsoft.com/office/powerpoint/2010/main" val="3747727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BDB0B-E292-1C46-832D-5F61541A9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0FA15-C73D-154B-81F0-A3D07BA11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AMDC?</a:t>
            </a:r>
          </a:p>
          <a:p>
            <a:r>
              <a:rPr lang="en-US" dirty="0"/>
              <a:t>Metabolic myopathies</a:t>
            </a:r>
          </a:p>
          <a:p>
            <a:r>
              <a:rPr lang="en-US" dirty="0"/>
              <a:t>Encephalopathy</a:t>
            </a:r>
          </a:p>
        </p:txBody>
      </p:sp>
    </p:spTree>
    <p:extLst>
      <p:ext uri="{BB962C8B-B14F-4D97-AF65-F5344CB8AC3E}">
        <p14:creationId xmlns:p14="http://schemas.microsoft.com/office/powerpoint/2010/main" val="687415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FC990-2163-A748-A124-281E8FFEA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amdc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E9E5A-ADB2-A549-96D5-765FC73D4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Multidiciplinary</a:t>
            </a:r>
            <a:r>
              <a:rPr lang="en-US" dirty="0"/>
              <a:t> clinic focusing on metabolic diseases (inborn errors of metabolism)</a:t>
            </a:r>
          </a:p>
          <a:p>
            <a:pPr lvl="1"/>
            <a:r>
              <a:rPr lang="en-US" dirty="0"/>
              <a:t>3 Dieticians</a:t>
            </a:r>
          </a:p>
          <a:p>
            <a:pPr lvl="1"/>
            <a:r>
              <a:rPr lang="en-US" dirty="0"/>
              <a:t>4 nurses</a:t>
            </a:r>
          </a:p>
          <a:p>
            <a:pPr lvl="1"/>
            <a:r>
              <a:rPr lang="en-US" dirty="0"/>
              <a:t>5 doctors (medical geneticist, adult medical biochemist, pediatric medical biochemist, neuromuscular disease neurologist, and me)</a:t>
            </a:r>
          </a:p>
          <a:p>
            <a:pPr lvl="1"/>
            <a:r>
              <a:rPr lang="en-US" dirty="0"/>
              <a:t>1 genetic counsellor</a:t>
            </a:r>
          </a:p>
          <a:p>
            <a:pPr lvl="1"/>
            <a:r>
              <a:rPr lang="en-US" dirty="0"/>
              <a:t>1 social worker</a:t>
            </a:r>
          </a:p>
          <a:p>
            <a:pPr lvl="1"/>
            <a:r>
              <a:rPr lang="en-US" dirty="0"/>
              <a:t>3 fabulous MOAs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718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85B9C-C883-3743-B22F-99AA4E86C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Case for zebras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8402F-2199-B544-9DBC-350139818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59065"/>
            <a:ext cx="3864864" cy="3101983"/>
          </a:xfrm>
        </p:spPr>
        <p:txBody>
          <a:bodyPr>
            <a:normAutofit/>
          </a:bodyPr>
          <a:lstStyle/>
          <a:p>
            <a:r>
              <a:rPr lang="en-US" dirty="0"/>
              <a:t>45M with hemoptysis, hematuria and antibodies to GBM</a:t>
            </a:r>
          </a:p>
          <a:p>
            <a:r>
              <a:rPr lang="en-US" dirty="0"/>
              <a:t>56M with hematuria, sinusitis and rapidly progressive renal insufficiency with positive ANCA</a:t>
            </a:r>
          </a:p>
          <a:p>
            <a:r>
              <a:rPr lang="en-US" dirty="0"/>
              <a:t>34F with altered LOC, hyperammonemia and no liver disease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CC6F0-A9FB-C84A-9234-E0FD101C1B0E}"/>
              </a:ext>
            </a:extLst>
          </p:cNvPr>
          <p:cNvSpPr txBox="1"/>
          <p:nvPr/>
        </p:nvSpPr>
        <p:spPr>
          <a:xfrm>
            <a:off x="6096000" y="2659065"/>
            <a:ext cx="33603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Anti-GBM – 1/500 000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GPA – 1/50 000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UCD – 1/30 000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80E6E2-6427-1040-AF08-16C234C4A6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2" t="38774" r="30460" b="32106"/>
          <a:stretch/>
        </p:blipFill>
        <p:spPr>
          <a:xfrm>
            <a:off x="6421821" y="3764029"/>
            <a:ext cx="3226676" cy="19970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FB3CC3-5EDA-0B49-B16B-54089DF1213C}"/>
              </a:ext>
            </a:extLst>
          </p:cNvPr>
          <p:cNvSpPr txBox="1"/>
          <p:nvPr/>
        </p:nvSpPr>
        <p:spPr>
          <a:xfrm>
            <a:off x="6726621" y="6138041"/>
            <a:ext cx="2715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Slide courtesy of Sandra </a:t>
            </a:r>
            <a:r>
              <a:rPr lang="en-US" i="1" dirty="0" err="1"/>
              <a:t>Sirrs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5344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EB804-4560-7E49-B36B-690E98328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331A2-D64F-FC40-864C-05A5FB6A9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21M hospitalized for rhabdomyolysis (CK peak 230 000), Cr N, after demolishing a house (works in construction)</a:t>
            </a:r>
          </a:p>
          <a:p>
            <a:r>
              <a:rPr lang="en-US" dirty="0"/>
              <a:t>Prior episode in Alberta after playing ball hockey for 3 hours, hospitalized for 15 days</a:t>
            </a:r>
          </a:p>
          <a:p>
            <a:r>
              <a:rPr lang="en-US" dirty="0"/>
              <a:t>Muscle cramps and soreness after exercise, feels better after a short warm up</a:t>
            </a:r>
          </a:p>
          <a:p>
            <a:r>
              <a:rPr lang="en-US" dirty="0"/>
              <a:t>Baseline CK 200s</a:t>
            </a:r>
          </a:p>
          <a:p>
            <a:r>
              <a:rPr lang="en-US" dirty="0"/>
              <a:t>No illicit drugs preceding episodes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070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C17D4-F549-FF47-99E3-03926A71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Metabolic myopathies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61E82-D9F4-EC49-96D5-C35B6CD83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Glycogen-storage disease</a:t>
            </a:r>
          </a:p>
          <a:p>
            <a:pPr lvl="1"/>
            <a:r>
              <a:rPr lang="en-US" dirty="0"/>
              <a:t>McArdle disease/GSD 5 (</a:t>
            </a:r>
            <a:r>
              <a:rPr lang="en-US" dirty="0" err="1"/>
              <a:t>myophosphorylase</a:t>
            </a:r>
            <a:r>
              <a:rPr lang="en-US" dirty="0"/>
              <a:t> deficiency)</a:t>
            </a:r>
          </a:p>
          <a:p>
            <a:pPr lvl="1"/>
            <a:r>
              <a:rPr lang="en-US" dirty="0" err="1"/>
              <a:t>Tarui</a:t>
            </a:r>
            <a:r>
              <a:rPr lang="en-US" dirty="0"/>
              <a:t> disease/GSD 7 (phosphofructokinase deficiency)</a:t>
            </a:r>
          </a:p>
          <a:p>
            <a:pPr lvl="1"/>
            <a:r>
              <a:rPr lang="en-US" dirty="0"/>
              <a:t>GSD 9 (phosphorylase b kinase deficiency)</a:t>
            </a:r>
          </a:p>
        </p:txBody>
      </p:sp>
    </p:spTree>
    <p:extLst>
      <p:ext uri="{BB962C8B-B14F-4D97-AF65-F5344CB8AC3E}">
        <p14:creationId xmlns:p14="http://schemas.microsoft.com/office/powerpoint/2010/main" val="1325485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B32904D-AA6A-EC4D-84F5-E09BC252DE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83" b="49412"/>
          <a:stretch/>
        </p:blipFill>
        <p:spPr>
          <a:xfrm>
            <a:off x="2665311" y="0"/>
            <a:ext cx="6359936" cy="683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4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53D92-94C9-AA4A-9B3B-55D848E8B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Glycogen storage disorders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070CD-D2AE-A34E-A596-FFF0A8D31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Glycogen = main E source for high-intensity muscle activity (substrates for ATP generation)</a:t>
            </a:r>
          </a:p>
          <a:p>
            <a:r>
              <a:rPr lang="en-US" dirty="0"/>
              <a:t>Exercise intolerance, recurrent </a:t>
            </a:r>
            <a:r>
              <a:rPr lang="en-US" dirty="0" err="1"/>
              <a:t>myoglobulinuria</a:t>
            </a:r>
            <a:endParaRPr lang="en-US" dirty="0"/>
          </a:p>
          <a:p>
            <a:r>
              <a:rPr lang="en-US" dirty="0"/>
              <a:t>”Second wind” phenomenon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655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388E4-84C8-BC47-B1EE-14C531495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Fatty Acid Oxidation Disorders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05FE9-9635-064E-8A60-DBDF91C3B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Carnitine </a:t>
            </a:r>
            <a:r>
              <a:rPr lang="en-US" dirty="0" err="1"/>
              <a:t>palmitoyltransferase</a:t>
            </a:r>
            <a:r>
              <a:rPr lang="en-US" dirty="0"/>
              <a:t> II deficiency (CPT2 def, most common)</a:t>
            </a:r>
          </a:p>
          <a:p>
            <a:r>
              <a:rPr lang="en-US" dirty="0"/>
              <a:t>Trifunctional protein deficiency</a:t>
            </a:r>
          </a:p>
          <a:p>
            <a:r>
              <a:rPr lang="en-US" dirty="0"/>
              <a:t>Very-long chain acyl-coenzyme A dehydrogenase deficiency (VLCAD deficiency)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093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4406E9-EDBF-3633-58B2-472D75BBB3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329" r="1329" b="44996"/>
          <a:stretch/>
        </p:blipFill>
        <p:spPr>
          <a:xfrm>
            <a:off x="3588161" y="94889"/>
            <a:ext cx="5015677" cy="666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25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17A4F-1813-1A4C-8459-16A5C47CE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6AA0A-5C19-0748-B4CA-AF4174478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Symptoms usually induced by infections, fever, prolonged/intense exercise, or prolonged fasting</a:t>
            </a:r>
          </a:p>
          <a:p>
            <a:r>
              <a:rPr lang="en-US" dirty="0"/>
              <a:t>No true muscle cramps or contractures</a:t>
            </a:r>
          </a:p>
          <a:p>
            <a:r>
              <a:rPr lang="en-US" dirty="0"/>
              <a:t>No second wind phenomenon</a:t>
            </a:r>
          </a:p>
          <a:p>
            <a:r>
              <a:rPr lang="en-US" dirty="0"/>
              <a:t>Involved the following tissues (dependent on FAO):</a:t>
            </a:r>
          </a:p>
          <a:p>
            <a:pPr lvl="1"/>
            <a:r>
              <a:rPr lang="en-US" dirty="0"/>
              <a:t>FA = major source of E for heart and liver during fasting (glycogen and glucose stores depleted)</a:t>
            </a:r>
          </a:p>
          <a:p>
            <a:pPr lvl="1"/>
            <a:r>
              <a:rPr lang="en-US" dirty="0"/>
              <a:t>Resting muscle and exercising muscle during mild to moderated prolonged exercise derive most </a:t>
            </a:r>
            <a:r>
              <a:rPr lang="en-US"/>
              <a:t>of required </a:t>
            </a:r>
            <a:r>
              <a:rPr lang="en-US" dirty="0"/>
              <a:t>E from FAO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24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6B2A8-E7F1-A140-8B60-C3FD50E62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Mitochondrial disorders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AAD82-A322-F543-97D4-1F0F9F9BE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Mitochondrial myopathy</a:t>
            </a:r>
          </a:p>
          <a:p>
            <a:pPr lvl="1"/>
            <a:r>
              <a:rPr lang="en-US" dirty="0"/>
              <a:t>MELAS</a:t>
            </a:r>
          </a:p>
          <a:p>
            <a:pPr lvl="1"/>
            <a:r>
              <a:rPr lang="en-US" dirty="0"/>
              <a:t>MERRF</a:t>
            </a:r>
          </a:p>
          <a:p>
            <a:pPr lvl="1"/>
            <a:r>
              <a:rPr lang="en-US" dirty="0"/>
              <a:t>CPEO</a:t>
            </a:r>
          </a:p>
          <a:p>
            <a:pPr lvl="1"/>
            <a:r>
              <a:rPr lang="en-US" dirty="0"/>
              <a:t>Kearns-Sayre syndrome</a:t>
            </a:r>
          </a:p>
          <a:p>
            <a:pPr lvl="1"/>
            <a:r>
              <a:rPr lang="en-US" dirty="0"/>
              <a:t>Complex IV deficiency</a:t>
            </a:r>
          </a:p>
          <a:p>
            <a:pPr lvl="1"/>
            <a:r>
              <a:rPr lang="en-US" dirty="0"/>
              <a:t>Cytochrome </a:t>
            </a:r>
            <a:r>
              <a:rPr lang="en-US" i="1" dirty="0"/>
              <a:t>b</a:t>
            </a:r>
            <a:r>
              <a:rPr lang="en-US" dirty="0"/>
              <a:t> mutations</a:t>
            </a:r>
          </a:p>
          <a:p>
            <a:pPr lvl="1"/>
            <a:r>
              <a:rPr lang="en-US" dirty="0"/>
              <a:t>Cytochrome </a:t>
            </a:r>
            <a:r>
              <a:rPr lang="en-US" i="1" dirty="0"/>
              <a:t>c</a:t>
            </a:r>
            <a:r>
              <a:rPr lang="en-US" dirty="0"/>
              <a:t> oxidase mutations</a:t>
            </a:r>
          </a:p>
        </p:txBody>
      </p:sp>
    </p:spTree>
    <p:extLst>
      <p:ext uri="{BB962C8B-B14F-4D97-AF65-F5344CB8AC3E}">
        <p14:creationId xmlns:p14="http://schemas.microsoft.com/office/powerpoint/2010/main" val="3745646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44706"/>
          <a:stretch/>
        </p:blipFill>
        <p:spPr>
          <a:xfrm>
            <a:off x="2057400" y="-24809"/>
            <a:ext cx="8077200" cy="643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94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60F85-1B08-DB44-90AF-2B0EBA559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Mitochondrial disorders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C04D0-D3B9-7543-B963-1B2ACE109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Exercise intolerance due to premature fatigue</a:t>
            </a:r>
          </a:p>
          <a:p>
            <a:r>
              <a:rPr lang="en-US" dirty="0"/>
              <a:t>Intolerance &gt; muscle weakness</a:t>
            </a:r>
          </a:p>
          <a:p>
            <a:r>
              <a:rPr lang="en-US" dirty="0"/>
              <a:t>No muscle cramps, no second wind</a:t>
            </a:r>
          </a:p>
          <a:p>
            <a:r>
              <a:rPr lang="en-US" dirty="0"/>
              <a:t>Exercise intolerance often dates back to childhood</a:t>
            </a:r>
          </a:p>
        </p:txBody>
      </p:sp>
    </p:spTree>
    <p:extLst>
      <p:ext uri="{BB962C8B-B14F-4D97-AF65-F5344CB8AC3E}">
        <p14:creationId xmlns:p14="http://schemas.microsoft.com/office/powerpoint/2010/main" val="1396388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DD672-15CF-7545-857A-A33891BAA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distinguish?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0DDA2-D4F5-3147-A09B-0D3746935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History</a:t>
            </a:r>
          </a:p>
          <a:p>
            <a:pPr lvl="1"/>
            <a:r>
              <a:rPr lang="en-US" dirty="0" err="1"/>
              <a:t>Rhabdo</a:t>
            </a:r>
            <a:r>
              <a:rPr lang="en-US" dirty="0"/>
              <a:t>/</a:t>
            </a:r>
            <a:r>
              <a:rPr lang="en-US" dirty="0" err="1"/>
              <a:t>pigmenturia</a:t>
            </a:r>
            <a:endParaRPr lang="en-US" dirty="0"/>
          </a:p>
          <a:p>
            <a:pPr lvl="1"/>
            <a:r>
              <a:rPr lang="en-US" dirty="0"/>
              <a:t>Myalgia&gt;cramps with endurance sports</a:t>
            </a:r>
          </a:p>
          <a:p>
            <a:pPr lvl="1"/>
            <a:r>
              <a:rPr lang="en-US" dirty="0"/>
              <a:t>Shortness of breath with endurance sports</a:t>
            </a:r>
          </a:p>
          <a:p>
            <a:pPr lvl="1"/>
            <a:r>
              <a:rPr lang="en-US" dirty="0"/>
              <a:t>Myalgia/cramps with power/sprint sports</a:t>
            </a:r>
          </a:p>
          <a:p>
            <a:pPr lvl="1"/>
            <a:r>
              <a:rPr lang="en-US" dirty="0"/>
              <a:t>Symptoms triggered by fasting or superimposed illness</a:t>
            </a:r>
          </a:p>
          <a:p>
            <a:pPr lvl="1"/>
            <a:r>
              <a:rPr lang="en-US" dirty="0"/>
              <a:t>N/V with exercise</a:t>
            </a:r>
          </a:p>
          <a:p>
            <a:pPr lvl="1"/>
            <a:r>
              <a:rPr lang="en-US" dirty="0"/>
              <a:t>Multi-system involvement</a:t>
            </a:r>
          </a:p>
        </p:txBody>
      </p:sp>
    </p:spTree>
    <p:extLst>
      <p:ext uri="{BB962C8B-B14F-4D97-AF65-F5344CB8AC3E}">
        <p14:creationId xmlns:p14="http://schemas.microsoft.com/office/powerpoint/2010/main" val="2297711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2E6C0-0052-554B-ABB5-E3B275880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distinguish?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AB68F-4249-C940-ACE7-00D6D7491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Family history:</a:t>
            </a:r>
          </a:p>
          <a:p>
            <a:pPr lvl="1"/>
            <a:r>
              <a:rPr lang="en-US" dirty="0"/>
              <a:t>X-linked </a:t>
            </a:r>
            <a:r>
              <a:rPr lang="en-US" dirty="0">
                <a:sym typeface="Wingdings" pitchFamily="2" charset="2"/>
              </a:rPr>
              <a:t> certain GSDs</a:t>
            </a:r>
            <a:endParaRPr lang="en-US" dirty="0"/>
          </a:p>
          <a:p>
            <a:pPr lvl="1"/>
            <a:r>
              <a:rPr lang="en-US" dirty="0"/>
              <a:t>Maternal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 mitochondrial</a:t>
            </a:r>
          </a:p>
          <a:p>
            <a:pPr lvl="1"/>
            <a:r>
              <a:rPr lang="en-US" dirty="0"/>
              <a:t>AR/consanguineous </a:t>
            </a:r>
            <a:r>
              <a:rPr lang="en-US" dirty="0">
                <a:sym typeface="Wingdings" pitchFamily="2" charset="2"/>
              </a:rPr>
              <a:t> CPT2 def, most GSD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579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2725C-5DAD-EC47-8AB6-3BC0BDE18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distinguish?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A15FD-451A-FD42-BBB0-DFF2DCBD7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Elevated CK between episodes</a:t>
            </a:r>
          </a:p>
          <a:p>
            <a:pPr lvl="1"/>
            <a:r>
              <a:rPr lang="en-US" dirty="0"/>
              <a:t>Fairly specific for McArdle’s disease</a:t>
            </a:r>
          </a:p>
          <a:p>
            <a:r>
              <a:rPr lang="en-US" dirty="0"/>
              <a:t>Acylcarnitine profile:	</a:t>
            </a:r>
          </a:p>
          <a:p>
            <a:pPr lvl="1"/>
            <a:r>
              <a:rPr lang="en-US" dirty="0"/>
              <a:t>Abnormal in FAOD (although sometimes only during acute episode)</a:t>
            </a:r>
          </a:p>
          <a:p>
            <a:r>
              <a:rPr lang="en-US" dirty="0"/>
              <a:t>Urine organic acids panel:</a:t>
            </a:r>
          </a:p>
          <a:p>
            <a:pPr lvl="1"/>
            <a:r>
              <a:rPr lang="en-US" dirty="0"/>
              <a:t>May be elevated in FAOD</a:t>
            </a:r>
          </a:p>
          <a:p>
            <a:r>
              <a:rPr lang="en-US" dirty="0"/>
              <a:t>Lactate:</a:t>
            </a:r>
          </a:p>
          <a:p>
            <a:pPr lvl="1"/>
            <a:r>
              <a:rPr lang="en-US" dirty="0"/>
              <a:t>Can be elevated in mitochondrial disorders</a:t>
            </a:r>
          </a:p>
        </p:txBody>
      </p:sp>
    </p:spTree>
    <p:extLst>
      <p:ext uri="{BB962C8B-B14F-4D97-AF65-F5344CB8AC3E}">
        <p14:creationId xmlns:p14="http://schemas.microsoft.com/office/powerpoint/2010/main" val="426170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EDEE2-B2A4-964D-9198-0A874965F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1A7F9-9C77-3644-A6AF-374435E78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exam unremarkable</a:t>
            </a:r>
          </a:p>
          <a:p>
            <a:r>
              <a:rPr lang="en-US" dirty="0"/>
              <a:t>CK 562</a:t>
            </a:r>
          </a:p>
          <a:p>
            <a:r>
              <a:rPr lang="en-US" dirty="0"/>
              <a:t>Lactate normal</a:t>
            </a:r>
          </a:p>
          <a:p>
            <a:r>
              <a:rPr lang="en-US" dirty="0"/>
              <a:t>Acylcarnitine profile unremarkable</a:t>
            </a:r>
          </a:p>
          <a:p>
            <a:r>
              <a:rPr lang="en-US" dirty="0"/>
              <a:t>TSH normal</a:t>
            </a:r>
          </a:p>
          <a:p>
            <a:r>
              <a:rPr lang="en-US" dirty="0"/>
              <a:t>Vitamin D 20 (low)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46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E4332-5C29-D745-8F04-DD72D05A2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33B91-FD7B-CC49-A6FB-3A22F6C87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think of low vit D?</a:t>
            </a:r>
          </a:p>
        </p:txBody>
      </p:sp>
    </p:spTree>
    <p:extLst>
      <p:ext uri="{BB962C8B-B14F-4D97-AF65-F5344CB8AC3E}">
        <p14:creationId xmlns:p14="http://schemas.microsoft.com/office/powerpoint/2010/main" val="187373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9811D-83F9-6344-9717-C1266E1FC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218-CB93-7648-984F-59E327C96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Metabolic myopathy gene panel:</a:t>
            </a:r>
          </a:p>
          <a:p>
            <a:pPr lvl="1"/>
            <a:r>
              <a:rPr lang="en-US" dirty="0"/>
              <a:t>Heterozygous for 2 pathogenic variants for McArdle disease</a:t>
            </a:r>
          </a:p>
          <a:p>
            <a:pPr lvl="1"/>
            <a:r>
              <a:rPr lang="en-US" dirty="0"/>
              <a:t>Family testing – mom is heterozygous for one of the pathogenic variants </a:t>
            </a:r>
            <a:r>
              <a:rPr lang="en-US" dirty="0">
                <a:sym typeface="Wingdings" pitchFamily="2" charset="2"/>
              </a:rPr>
              <a:t> therefore variants likely </a:t>
            </a:r>
            <a:r>
              <a:rPr lang="en-US" i="1" dirty="0">
                <a:sym typeface="Wingdings" pitchFamily="2" charset="2"/>
              </a:rPr>
              <a:t>trans </a:t>
            </a:r>
            <a:r>
              <a:rPr lang="en-US" dirty="0">
                <a:sym typeface="Wingdings" pitchFamily="2" charset="2"/>
              </a:rPr>
              <a:t>(not </a:t>
            </a:r>
            <a:r>
              <a:rPr lang="en-US" i="1" dirty="0">
                <a:sym typeface="Wingdings" pitchFamily="2" charset="2"/>
              </a:rPr>
              <a:t>cis</a:t>
            </a:r>
            <a:r>
              <a:rPr lang="en-US" dirty="0">
                <a:sym typeface="Wingdings" pitchFamily="2" charset="2"/>
              </a:rPr>
              <a:t>)</a:t>
            </a:r>
            <a:endParaRPr lang="en-US" i="1" dirty="0"/>
          </a:p>
          <a:p>
            <a:pPr lvl="1"/>
            <a:r>
              <a:rPr lang="en-US" dirty="0"/>
              <a:t>Qualifies as having McArdle’s </a:t>
            </a:r>
          </a:p>
        </p:txBody>
      </p:sp>
    </p:spTree>
    <p:extLst>
      <p:ext uri="{BB962C8B-B14F-4D97-AF65-F5344CB8AC3E}">
        <p14:creationId xmlns:p14="http://schemas.microsoft.com/office/powerpoint/2010/main" val="3260702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FECA7-58CB-004D-A3AE-D8771F160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encephalopathy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A0012-B26F-204C-A06B-18CF83F63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Common presentation to CTU</a:t>
            </a:r>
          </a:p>
          <a:p>
            <a:r>
              <a:rPr lang="en-US" dirty="0"/>
              <a:t>General approach:</a:t>
            </a:r>
          </a:p>
          <a:p>
            <a:pPr lvl="1"/>
            <a:r>
              <a:rPr lang="en-US" b="1" dirty="0"/>
              <a:t>D</a:t>
            </a:r>
            <a:r>
              <a:rPr lang="en-US" dirty="0"/>
              <a:t>rugs:  Withdrawal or toxicity</a:t>
            </a:r>
          </a:p>
          <a:p>
            <a:pPr lvl="1"/>
            <a:r>
              <a:rPr lang="en-US" b="1" dirty="0"/>
              <a:t>I</a:t>
            </a:r>
            <a:r>
              <a:rPr lang="en-US" dirty="0"/>
              <a:t>nfection</a:t>
            </a:r>
          </a:p>
          <a:p>
            <a:pPr lvl="1"/>
            <a:r>
              <a:rPr lang="en-US" b="1" dirty="0"/>
              <a:t>M</a:t>
            </a:r>
            <a:r>
              <a:rPr lang="en-US" dirty="0"/>
              <a:t>etabolic: High or low Na, high Ca, uremic encephalopathy, hepatic encephalopathy, TSH, B12</a:t>
            </a:r>
          </a:p>
          <a:p>
            <a:pPr lvl="1"/>
            <a:r>
              <a:rPr lang="en-US" b="1" dirty="0"/>
              <a:t>S</a:t>
            </a:r>
            <a:r>
              <a:rPr lang="en-US" dirty="0"/>
              <a:t>tructural: Stroke, bleed, seizures, masses…</a:t>
            </a:r>
          </a:p>
          <a:p>
            <a:pPr lvl="1"/>
            <a:r>
              <a:rPr lang="en-US" b="1" dirty="0"/>
              <a:t>R</a:t>
            </a:r>
            <a:r>
              <a:rPr lang="en-US" dirty="0"/>
              <a:t>etention: Urinary or fecal</a:t>
            </a:r>
          </a:p>
        </p:txBody>
      </p:sp>
      <p:sp>
        <p:nvSpPr>
          <p:cNvPr id="4" name="Donut 3">
            <a:extLst>
              <a:ext uri="{FF2B5EF4-FFF2-40B4-BE49-F238E27FC236}">
                <a16:creationId xmlns:a16="http://schemas.microsoft.com/office/drawing/2014/main" id="{C004C5DB-CC00-E345-9931-8936E7C7DDA9}"/>
              </a:ext>
            </a:extLst>
          </p:cNvPr>
          <p:cNvSpPr/>
          <p:nvPr/>
        </p:nvSpPr>
        <p:spPr>
          <a:xfrm>
            <a:off x="2627586" y="4130566"/>
            <a:ext cx="1166648" cy="441434"/>
          </a:xfrm>
          <a:prstGeom prst="donut">
            <a:avLst>
              <a:gd name="adj" fmla="val 101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46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FF5A4-2E8C-CF4F-A010-15CFEACB0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8C12F-4FE8-3347-B3B0-053FDF69C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accountant in his late 20s is brought to the ED by his family and fiancé with encephalopathy and vomiting.</a:t>
            </a:r>
          </a:p>
          <a:p>
            <a:r>
              <a:rPr lang="en-US" dirty="0"/>
              <a:t>Bloodwork just shows mild-mod transaminase elevations </a:t>
            </a:r>
          </a:p>
          <a:p>
            <a:r>
              <a:rPr lang="en-US" dirty="0"/>
              <a:t>Internist is consulted</a:t>
            </a:r>
          </a:p>
          <a:p>
            <a:r>
              <a:rPr lang="en-US" dirty="0"/>
              <a:t>An NH3 is checked: </a:t>
            </a:r>
            <a:r>
              <a:rPr lang="en-US" b="1" dirty="0"/>
              <a:t>219 </a:t>
            </a:r>
            <a:r>
              <a:rPr lang="en-US" b="1" dirty="0" err="1"/>
              <a:t>umol</a:t>
            </a:r>
            <a:r>
              <a:rPr lang="en-US" b="1" dirty="0"/>
              <a:t> / L. </a:t>
            </a:r>
            <a:r>
              <a:rPr lang="en-US" dirty="0"/>
              <a:t>(10X normal). Normal HCO3, no acidosis</a:t>
            </a:r>
          </a:p>
          <a:p>
            <a:r>
              <a:rPr lang="en-US" dirty="0"/>
              <a:t>Lactulose and moderate IV hydration given. </a:t>
            </a:r>
          </a:p>
          <a:p>
            <a:r>
              <a:rPr lang="en-US" dirty="0"/>
              <a:t>More alert next morning. </a:t>
            </a:r>
          </a:p>
        </p:txBody>
      </p:sp>
    </p:spTree>
    <p:extLst>
      <p:ext uri="{BB962C8B-B14F-4D97-AF65-F5344CB8AC3E}">
        <p14:creationId xmlns:p14="http://schemas.microsoft.com/office/powerpoint/2010/main" val="110959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067EF-64E3-6B4A-82A9-F5D929DAF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hyperammonemia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C1EDC-C5EA-0249-A02F-B2C9018E0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Causes?</a:t>
            </a:r>
          </a:p>
          <a:p>
            <a:pPr lvl="1"/>
            <a:r>
              <a:rPr lang="en-US" dirty="0"/>
              <a:t>Hepatic failure and portosystemic shunting</a:t>
            </a:r>
          </a:p>
          <a:p>
            <a:pPr lvl="1"/>
            <a:r>
              <a:rPr lang="en-US" dirty="0"/>
              <a:t>Medications (valproic acid, capecitabine, 5-FU, carbamazepine, acetazolamide)</a:t>
            </a:r>
          </a:p>
          <a:p>
            <a:pPr lvl="1"/>
            <a:r>
              <a:rPr lang="en-US" dirty="0"/>
              <a:t>Inborn errors of metabolism</a:t>
            </a:r>
          </a:p>
          <a:p>
            <a:pPr lvl="1"/>
            <a:r>
              <a:rPr lang="en-US" dirty="0"/>
              <a:t>Distal RTA</a:t>
            </a:r>
          </a:p>
          <a:p>
            <a:pPr lvl="1"/>
            <a:r>
              <a:rPr lang="en-US" dirty="0"/>
              <a:t>Multiple myeloma</a:t>
            </a:r>
          </a:p>
          <a:p>
            <a:pPr lvl="1"/>
            <a:r>
              <a:rPr lang="en-US" dirty="0"/>
              <a:t>Post-gastric bypass surgery</a:t>
            </a:r>
          </a:p>
          <a:p>
            <a:pPr lvl="1"/>
            <a:r>
              <a:rPr lang="en-US" dirty="0"/>
              <a:t>Infections (Proteus, Corynebacterium, Klebsiella, </a:t>
            </a:r>
            <a:r>
              <a:rPr lang="en-US" dirty="0" err="1"/>
              <a:t>Enterobactericaea</a:t>
            </a:r>
            <a:r>
              <a:rPr lang="en-US" dirty="0"/>
              <a:t>, Enterococcus, </a:t>
            </a:r>
            <a:r>
              <a:rPr lang="en-US" dirty="0" err="1"/>
              <a:t>Ureaplasma</a:t>
            </a:r>
            <a:r>
              <a:rPr lang="en-US" dirty="0"/>
              <a:t> in post-lung Tx)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44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79FF6-9DAC-8543-985E-4C04AADF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01812-2525-6645-9761-95C218BE5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AMDC is consulted. Stat plasma amino acids show high glutamine, low citrulline. Urine organic acids show mild </a:t>
            </a:r>
            <a:r>
              <a:rPr lang="en-US" dirty="0" err="1"/>
              <a:t>orotic</a:t>
            </a:r>
            <a:r>
              <a:rPr lang="en-US" dirty="0"/>
              <a:t> aciduria. </a:t>
            </a:r>
          </a:p>
          <a:p>
            <a:r>
              <a:rPr lang="en-US" dirty="0"/>
              <a:t>Urea cycle disorder is likely (OTC deficiency).</a:t>
            </a:r>
          </a:p>
          <a:p>
            <a:r>
              <a:rPr lang="en-US" dirty="0"/>
              <a:t>Discharged straight to AMDC appt; started on citrulline and modest protein-restricted diet (DRI). </a:t>
            </a:r>
          </a:p>
        </p:txBody>
      </p:sp>
    </p:spTree>
    <p:extLst>
      <p:ext uri="{BB962C8B-B14F-4D97-AF65-F5344CB8AC3E}">
        <p14:creationId xmlns:p14="http://schemas.microsoft.com/office/powerpoint/2010/main" val="68261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/>
          <p:cNvCxnSpPr/>
          <p:nvPr/>
        </p:nvCxnSpPr>
        <p:spPr>
          <a:xfrm flipH="1" flipV="1">
            <a:off x="7538102" y="4786829"/>
            <a:ext cx="5564" cy="70807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3978806" y="2860574"/>
            <a:ext cx="282242" cy="26938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359296" y="1552149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528235" y="1616417"/>
            <a:ext cx="282242" cy="26938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697927" y="1595451"/>
            <a:ext cx="282242" cy="26938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583279" y="1577806"/>
            <a:ext cx="282242" cy="26938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96635" y="2904225"/>
            <a:ext cx="282242" cy="26938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681789" y="2918584"/>
            <a:ext cx="282242" cy="26938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287863" y="2892672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900760" y="2878568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016024" y="2857509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63763" y="2867272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397947" y="4466136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035878" y="1596370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97947" y="1605563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831236" y="1593305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207506" y="2889865"/>
            <a:ext cx="282242" cy="26938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740807" y="2889864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552345" y="4468238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690114" y="4519550"/>
            <a:ext cx="282242" cy="26938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859172" y="4468238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378753" y="4466136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024864" y="4466136"/>
            <a:ext cx="295071" cy="320692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4094269" y="2450087"/>
            <a:ext cx="5069290" cy="1282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3" idx="0"/>
          </p:cNvCxnSpPr>
          <p:nvPr/>
        </p:nvCxnSpPr>
        <p:spPr>
          <a:xfrm>
            <a:off x="9163559" y="2462915"/>
            <a:ext cx="0" cy="39459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0" idx="0"/>
          </p:cNvCxnSpPr>
          <p:nvPr/>
        </p:nvCxnSpPr>
        <p:spPr>
          <a:xfrm flipH="1" flipV="1">
            <a:off x="7814734" y="2450087"/>
            <a:ext cx="8176" cy="46849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7048295" y="2462915"/>
            <a:ext cx="0" cy="40282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 flipV="1">
            <a:off x="6240059" y="2440324"/>
            <a:ext cx="1" cy="4171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 flipV="1">
            <a:off x="5540867" y="2462916"/>
            <a:ext cx="4866" cy="44931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4886579" y="2462916"/>
            <a:ext cx="4865" cy="41718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 flipV="1">
            <a:off x="4091170" y="2462916"/>
            <a:ext cx="4865" cy="41718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8" idx="6"/>
            <a:endCxn id="5" idx="1"/>
          </p:cNvCxnSpPr>
          <p:nvPr/>
        </p:nvCxnSpPr>
        <p:spPr>
          <a:xfrm flipV="1">
            <a:off x="6865521" y="1712496"/>
            <a:ext cx="493774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7056261" y="1712497"/>
            <a:ext cx="0" cy="73759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661390" y="1191442"/>
            <a:ext cx="306301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8" idx="0"/>
          </p:cNvCxnSpPr>
          <p:nvPr/>
        </p:nvCxnSpPr>
        <p:spPr>
          <a:xfrm flipV="1">
            <a:off x="6724400" y="1202739"/>
            <a:ext cx="0" cy="37506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5823110" y="1178266"/>
            <a:ext cx="4865" cy="41718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5180101" y="1178615"/>
            <a:ext cx="4865" cy="41718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 flipV="1">
            <a:off x="4551471" y="1191443"/>
            <a:ext cx="4865" cy="41718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3655191" y="1202738"/>
            <a:ext cx="4865" cy="41718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0" idx="6"/>
            <a:endCxn id="11" idx="1"/>
          </p:cNvCxnSpPr>
          <p:nvPr/>
        </p:nvCxnSpPr>
        <p:spPr>
          <a:xfrm flipV="1">
            <a:off x="7964032" y="3053018"/>
            <a:ext cx="323831" cy="25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8165988" y="4051053"/>
            <a:ext cx="7963" cy="4150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 flipV="1">
            <a:off x="7532491" y="4051054"/>
            <a:ext cx="4865" cy="41718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23" idx="0"/>
          </p:cNvCxnSpPr>
          <p:nvPr/>
        </p:nvCxnSpPr>
        <p:spPr>
          <a:xfrm flipV="1">
            <a:off x="7006707" y="4048950"/>
            <a:ext cx="0" cy="4192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 flipV="1">
            <a:off x="4569165" y="4102365"/>
            <a:ext cx="4866" cy="36377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 flipV="1">
            <a:off x="3710955" y="4102366"/>
            <a:ext cx="1" cy="36327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 flipV="1">
            <a:off x="2826371" y="4102365"/>
            <a:ext cx="4865" cy="41718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8" idx="3"/>
            <a:endCxn id="6" idx="2"/>
          </p:cNvCxnSpPr>
          <p:nvPr/>
        </p:nvCxnSpPr>
        <p:spPr>
          <a:xfrm flipV="1">
            <a:off x="3126307" y="1751107"/>
            <a:ext cx="401929" cy="254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2826370" y="4102365"/>
            <a:ext cx="1747660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7017772" y="4048950"/>
            <a:ext cx="1156179" cy="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endCxn id="19" idx="0"/>
          </p:cNvCxnSpPr>
          <p:nvPr/>
        </p:nvCxnSpPr>
        <p:spPr>
          <a:xfrm>
            <a:off x="3348627" y="1753652"/>
            <a:ext cx="0" cy="113621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19" idx="4"/>
          </p:cNvCxnSpPr>
          <p:nvPr/>
        </p:nvCxnSpPr>
        <p:spPr>
          <a:xfrm>
            <a:off x="3348627" y="3159246"/>
            <a:ext cx="0" cy="94311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8047421" y="3040161"/>
            <a:ext cx="0" cy="101089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V="1">
            <a:off x="4261048" y="4349750"/>
            <a:ext cx="564952" cy="5588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3413854" y="4349750"/>
            <a:ext cx="564952" cy="5588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V="1">
            <a:off x="4588085" y="2773874"/>
            <a:ext cx="564952" cy="5588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5980170" y="2773874"/>
            <a:ext cx="484131" cy="49002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5526518" y="3210557"/>
            <a:ext cx="1624863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00" dirty="0"/>
              <a:t>Flu symptoms, </a:t>
            </a:r>
          </a:p>
          <a:p>
            <a:r>
              <a:rPr lang="en-US" sz="1000" dirty="0"/>
              <a:t>then progressive confusion.</a:t>
            </a:r>
          </a:p>
          <a:p>
            <a:r>
              <a:rPr lang="en-US" sz="1000" dirty="0"/>
              <a:t>Found walking in traffic.</a:t>
            </a:r>
          </a:p>
          <a:p>
            <a:r>
              <a:rPr lang="en-US" sz="1000" dirty="0"/>
              <a:t>In a coma shortly after arrival in hospital</a:t>
            </a:r>
          </a:p>
          <a:p>
            <a:r>
              <a:rPr lang="en-US" sz="1000" dirty="0"/>
              <a:t>Died 9 days later, age 59</a:t>
            </a:r>
          </a:p>
          <a:p>
            <a:r>
              <a:rPr lang="en-US" sz="1000" dirty="0"/>
              <a:t>Family told may have been viral encephalitis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142218" y="3263901"/>
            <a:ext cx="1624863" cy="2462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00" dirty="0"/>
              <a:t>Sudden death, age 44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329786" y="4918707"/>
            <a:ext cx="16248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Brothers died one year apart in their 20s, after episodes of confusion, then coma. Family told may have been drugs, although all testing was negative.</a:t>
            </a:r>
          </a:p>
        </p:txBody>
      </p:sp>
      <p:sp>
        <p:nvSpPr>
          <p:cNvPr id="112" name="Right Arrow 111"/>
          <p:cNvSpPr/>
          <p:nvPr/>
        </p:nvSpPr>
        <p:spPr>
          <a:xfrm rot="17928204">
            <a:off x="6751717" y="4678625"/>
            <a:ext cx="393586" cy="295098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TextBox 112"/>
          <p:cNvSpPr txBox="1"/>
          <p:nvPr/>
        </p:nvSpPr>
        <p:spPr>
          <a:xfrm>
            <a:off x="5802212" y="4789898"/>
            <a:ext cx="11132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OTC deficiency diagnosed after encephalopathy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319934" y="4767819"/>
            <a:ext cx="1113242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00" dirty="0"/>
              <a:t>One episode of mild delirium with flu</a:t>
            </a:r>
          </a:p>
          <a:p>
            <a:r>
              <a:rPr lang="en-US" sz="1000" dirty="0"/>
              <a:t>But testing showed unaffected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102601" y="508001"/>
            <a:ext cx="1217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Filipino ethnicity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066660" y="4892900"/>
            <a:ext cx="1230258" cy="553998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>
            <a:spAutoFit/>
          </a:bodyPr>
          <a:lstStyle/>
          <a:p>
            <a:r>
              <a:rPr lang="en-US" sz="1000" dirty="0"/>
              <a:t>Headaches after large meals</a:t>
            </a:r>
          </a:p>
          <a:p>
            <a:r>
              <a:rPr lang="en-US" sz="1000" dirty="0"/>
              <a:t>Positive on testing</a:t>
            </a:r>
          </a:p>
        </p:txBody>
      </p:sp>
      <p:sp>
        <p:nvSpPr>
          <p:cNvPr id="68" name="Oval 67"/>
          <p:cNvSpPr/>
          <p:nvPr/>
        </p:nvSpPr>
        <p:spPr>
          <a:xfrm>
            <a:off x="7402545" y="5494902"/>
            <a:ext cx="282242" cy="26938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7238329" y="5794570"/>
            <a:ext cx="161818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00" dirty="0"/>
              <a:t>Obligate carrier</a:t>
            </a:r>
          </a:p>
          <a:p>
            <a:r>
              <a:rPr lang="en-US" sz="1000" dirty="0"/>
              <a:t>Precautions with stressors</a:t>
            </a:r>
          </a:p>
          <a:p>
            <a:r>
              <a:rPr lang="en-US" sz="1000" dirty="0"/>
              <a:t>Autism</a:t>
            </a:r>
          </a:p>
          <a:p>
            <a:r>
              <a:rPr lang="en-US" sz="1000" dirty="0"/>
              <a:t>No </a:t>
            </a:r>
            <a:r>
              <a:rPr lang="en-US" sz="1000" dirty="0" err="1"/>
              <a:t>decompensations</a:t>
            </a:r>
            <a:endParaRPr lang="en-US" sz="1000" dirty="0"/>
          </a:p>
        </p:txBody>
      </p:sp>
      <p:sp>
        <p:nvSpPr>
          <p:cNvPr id="71" name="TextBox 70"/>
          <p:cNvSpPr txBox="1"/>
          <p:nvPr/>
        </p:nvSpPr>
        <p:spPr>
          <a:xfrm>
            <a:off x="7328567" y="3202774"/>
            <a:ext cx="1254366" cy="553998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>
            <a:spAutoFit/>
          </a:bodyPr>
          <a:lstStyle/>
          <a:p>
            <a:r>
              <a:rPr lang="en-US" sz="1000" dirty="0"/>
              <a:t>Obligate carrier</a:t>
            </a:r>
          </a:p>
          <a:p>
            <a:r>
              <a:rPr lang="en-US" sz="1000" dirty="0"/>
              <a:t>Precautions with stressors</a:t>
            </a:r>
          </a:p>
        </p:txBody>
      </p:sp>
      <p:sp>
        <p:nvSpPr>
          <p:cNvPr id="73" name="Oval 72"/>
          <p:cNvSpPr/>
          <p:nvPr/>
        </p:nvSpPr>
        <p:spPr>
          <a:xfrm>
            <a:off x="6886854" y="5485509"/>
            <a:ext cx="282242" cy="26938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3"/>
          <p:cNvCxnSpPr/>
          <p:nvPr/>
        </p:nvCxnSpPr>
        <p:spPr>
          <a:xfrm flipH="1" flipV="1">
            <a:off x="7017771" y="4789899"/>
            <a:ext cx="5564" cy="70807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5583313" y="5794570"/>
            <a:ext cx="161818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00" dirty="0"/>
              <a:t>Obligate carrier</a:t>
            </a:r>
          </a:p>
          <a:p>
            <a:r>
              <a:rPr lang="en-US" sz="1000" dirty="0"/>
              <a:t>Precautions with stressors</a:t>
            </a:r>
          </a:p>
          <a:p>
            <a:r>
              <a:rPr lang="en-US" sz="1000" dirty="0"/>
              <a:t>Transient elevated NH3 </a:t>
            </a:r>
            <a:r>
              <a:rPr lang="en-US" sz="1000" dirty="0" err="1"/>
              <a:t>postnatally</a:t>
            </a:r>
            <a:endParaRPr lang="en-US" sz="1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C8BD72-7C3B-644B-9B61-A9585FCF333D}"/>
              </a:ext>
            </a:extLst>
          </p:cNvPr>
          <p:cNvSpPr txBox="1"/>
          <p:nvPr/>
        </p:nvSpPr>
        <p:spPr>
          <a:xfrm>
            <a:off x="9595945" y="6169572"/>
            <a:ext cx="2238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Slide courtesy of Anna Lehman</a:t>
            </a:r>
          </a:p>
        </p:txBody>
      </p:sp>
    </p:spTree>
    <p:extLst>
      <p:ext uri="{BB962C8B-B14F-4D97-AF65-F5344CB8AC3E}">
        <p14:creationId xmlns:p14="http://schemas.microsoft.com/office/powerpoint/2010/main" val="3863942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FE1A-9BCA-4B41-84EE-B6AF8C1D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Urea cycle disorders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84274-3B74-A44F-A4AD-36D1DE530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often will be diagnosed in infancy/childhood HOWEVER can present in adulthood</a:t>
            </a:r>
          </a:p>
          <a:p>
            <a:r>
              <a:rPr lang="en-US" dirty="0"/>
              <a:t>Diagnosis made by </a:t>
            </a:r>
          </a:p>
          <a:p>
            <a:pPr lvl="1"/>
            <a:r>
              <a:rPr lang="en-US" dirty="0"/>
              <a:t>1) Plasma amino acid panel</a:t>
            </a:r>
          </a:p>
          <a:p>
            <a:pPr lvl="1"/>
            <a:r>
              <a:rPr lang="en-US" dirty="0"/>
              <a:t>2) Urine organic acid panel</a:t>
            </a:r>
          </a:p>
          <a:p>
            <a:pPr lvl="1"/>
            <a:r>
              <a:rPr lang="en-US" dirty="0"/>
              <a:t>3) Genetic testing guided by above</a:t>
            </a:r>
          </a:p>
        </p:txBody>
      </p:sp>
    </p:spTree>
    <p:extLst>
      <p:ext uri="{BB962C8B-B14F-4D97-AF65-F5344CB8AC3E}">
        <p14:creationId xmlns:p14="http://schemas.microsoft.com/office/powerpoint/2010/main" val="3371707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5D4BE-567E-A141-8550-3E9BA5559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UCD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4EB12-708E-6046-825C-669F2A7A8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Triggers for hyperammonemia:</a:t>
            </a:r>
          </a:p>
          <a:p>
            <a:pPr lvl="1"/>
            <a:r>
              <a:rPr lang="en-US" dirty="0"/>
              <a:t>Infection</a:t>
            </a:r>
          </a:p>
          <a:p>
            <a:pPr lvl="1"/>
            <a:r>
              <a:rPr lang="en-US" dirty="0"/>
              <a:t>Surgery</a:t>
            </a:r>
          </a:p>
          <a:p>
            <a:pPr lvl="1"/>
            <a:r>
              <a:rPr lang="en-US" dirty="0"/>
              <a:t>Acute protein/calorie deprivation</a:t>
            </a:r>
          </a:p>
          <a:p>
            <a:pPr lvl="1"/>
            <a:r>
              <a:rPr lang="en-US" dirty="0"/>
              <a:t>IV steroids</a:t>
            </a:r>
          </a:p>
          <a:p>
            <a:pPr lvl="1"/>
            <a:r>
              <a:rPr lang="en-US" dirty="0"/>
              <a:t>IV amino acids (i.e. TPN)</a:t>
            </a:r>
          </a:p>
          <a:p>
            <a:pPr lvl="1"/>
            <a:r>
              <a:rPr lang="en-US" dirty="0"/>
              <a:t>GI bleed</a:t>
            </a:r>
          </a:p>
          <a:p>
            <a:pPr lvl="1"/>
            <a:r>
              <a:rPr lang="en-US" dirty="0"/>
              <a:t>Chemotherapy</a:t>
            </a:r>
          </a:p>
          <a:p>
            <a:pPr lvl="1"/>
            <a:r>
              <a:rPr lang="en-US" dirty="0"/>
              <a:t>Sodium valproate</a:t>
            </a:r>
          </a:p>
          <a:p>
            <a:pPr lvl="1"/>
            <a:r>
              <a:rPr lang="en-US" dirty="0"/>
              <a:t>Uterine involution</a:t>
            </a:r>
          </a:p>
        </p:txBody>
      </p:sp>
    </p:spTree>
    <p:extLst>
      <p:ext uri="{BB962C8B-B14F-4D97-AF65-F5344CB8AC3E}">
        <p14:creationId xmlns:p14="http://schemas.microsoft.com/office/powerpoint/2010/main" val="4551307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B2916-8DFF-CC44-8CD8-E76F76CAA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Ucd</a:t>
            </a:r>
            <a:r>
              <a:rPr lang="en-US" dirty="0"/>
              <a:t>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D4AC0-F618-E142-A8E7-29B1121AC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  <a:p>
            <a:pPr lvl="1"/>
            <a:r>
              <a:rPr lang="en-US" dirty="0"/>
              <a:t>STOP CATABOLISM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give calories in form of dextrose and lipids</a:t>
            </a:r>
          </a:p>
          <a:p>
            <a:pPr lvl="1"/>
            <a:r>
              <a:rPr lang="en-US" dirty="0"/>
              <a:t>Protein deprivation x24h, restriction x 48h</a:t>
            </a:r>
          </a:p>
          <a:p>
            <a:pPr lvl="1"/>
            <a:r>
              <a:rPr lang="en-US" dirty="0"/>
              <a:t>Ammonia scavengers if necessary</a:t>
            </a:r>
          </a:p>
          <a:p>
            <a:pPr lvl="1"/>
            <a:r>
              <a:rPr lang="en-US" dirty="0"/>
              <a:t>Arginine</a:t>
            </a:r>
          </a:p>
          <a:p>
            <a:pPr lvl="1"/>
            <a:r>
              <a:rPr lang="en-US" dirty="0"/>
              <a:t>Dialysis if unable to get NH4+ down with other mechanisms (CRRT preferable to IHD due to higher flow rates and concern for cerebral edema)</a:t>
            </a:r>
          </a:p>
        </p:txBody>
      </p:sp>
    </p:spTree>
    <p:extLst>
      <p:ext uri="{BB962C8B-B14F-4D97-AF65-F5344CB8AC3E}">
        <p14:creationId xmlns:p14="http://schemas.microsoft.com/office/powerpoint/2010/main" val="30962756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EDD07-2C6B-3F43-B15C-68E3C614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NH4+ consult from psych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078E7-2DE3-7F44-AFD0-526C8273E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patient on </a:t>
            </a:r>
            <a:r>
              <a:rPr lang="en-US" dirty="0" err="1"/>
              <a:t>epival</a:t>
            </a:r>
            <a:r>
              <a:rPr lang="en-US" dirty="0"/>
              <a:t> for bipolar disorder has an NH4+ of 60… what do I do?</a:t>
            </a:r>
          </a:p>
          <a:p>
            <a:pPr lvl="1"/>
            <a:r>
              <a:rPr lang="en-US" dirty="0"/>
              <a:t>Ensure collected properly (i.e. repeat, without tourniquet, on ice, run in lab stat)</a:t>
            </a:r>
          </a:p>
          <a:p>
            <a:pPr lvl="1"/>
            <a:r>
              <a:rPr lang="en-US" dirty="0"/>
              <a:t>Rule out liver dysfunction/portosystemic shunt, infections, other meds</a:t>
            </a:r>
          </a:p>
          <a:p>
            <a:pPr lvl="1"/>
            <a:r>
              <a:rPr lang="en-US" dirty="0"/>
              <a:t>Is NH4+ &lt;75 on repeat?</a:t>
            </a:r>
          </a:p>
          <a:p>
            <a:pPr lvl="2"/>
            <a:r>
              <a:rPr lang="en-US" dirty="0"/>
              <a:t>Yes </a:t>
            </a:r>
            <a:r>
              <a:rPr lang="en-US" dirty="0">
                <a:sym typeface="Wingdings" pitchFamily="2" charset="2"/>
              </a:rPr>
              <a:t> advise to switch meds if possible, but likely due to </a:t>
            </a:r>
            <a:r>
              <a:rPr lang="en-US" dirty="0" err="1">
                <a:sym typeface="Wingdings" pitchFamily="2" charset="2"/>
              </a:rPr>
              <a:t>epival</a:t>
            </a:r>
            <a:endParaRPr lang="en-US" dirty="0">
              <a:sym typeface="Wingdings" pitchFamily="2" charset="2"/>
            </a:endParaRPr>
          </a:p>
          <a:p>
            <a:pPr lvl="2"/>
            <a:r>
              <a:rPr lang="en-US" dirty="0">
                <a:sym typeface="Wingdings" pitchFamily="2" charset="2"/>
              </a:rPr>
              <a:t>No  send off plasma amino acid panel, urine organic acids, acylcarnitine profile and consider sending them to AMDC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2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39AFB-D8DB-DE45-8453-EA237D1DB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Metabolic causes of hyperammonemia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7F5B5-38D9-C949-A67D-079AD990F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Urea cycle defects (primary)</a:t>
            </a:r>
          </a:p>
          <a:p>
            <a:pPr lvl="1"/>
            <a:r>
              <a:rPr lang="en-US" dirty="0"/>
              <a:t>OTC deficiency most common to present in adulthood</a:t>
            </a:r>
          </a:p>
          <a:p>
            <a:pPr lvl="1"/>
            <a:r>
              <a:rPr lang="en-US" dirty="0"/>
              <a:t>Consider in patients with developmental delay</a:t>
            </a:r>
          </a:p>
          <a:p>
            <a:r>
              <a:rPr lang="en-US" dirty="0"/>
              <a:t>Fatty acid oxidation defects (secondary)</a:t>
            </a:r>
          </a:p>
          <a:p>
            <a:pPr lvl="1"/>
            <a:r>
              <a:rPr lang="en-US" dirty="0"/>
              <a:t>Most will not present with encephalopathy in adulthood, but with myopathy</a:t>
            </a:r>
          </a:p>
          <a:p>
            <a:r>
              <a:rPr lang="en-US" dirty="0"/>
              <a:t>Organic acidemias (secondary)</a:t>
            </a:r>
          </a:p>
          <a:p>
            <a:pPr lvl="1"/>
            <a:r>
              <a:rPr lang="en-US" dirty="0"/>
              <a:t>Most of these will have been diagnosed in childhood</a:t>
            </a:r>
          </a:p>
          <a:p>
            <a:pPr lvl="1"/>
            <a:r>
              <a:rPr lang="en-US" dirty="0"/>
              <a:t>Consider them if concomitant lactic acidosis</a:t>
            </a:r>
          </a:p>
          <a:p>
            <a:pPr lvl="1"/>
            <a:r>
              <a:rPr lang="en-US" dirty="0"/>
              <a:t>Maple syrup urine disease might present in adulthood</a:t>
            </a:r>
          </a:p>
        </p:txBody>
      </p:sp>
    </p:spTree>
    <p:extLst>
      <p:ext uri="{BB962C8B-B14F-4D97-AF65-F5344CB8AC3E}">
        <p14:creationId xmlns:p14="http://schemas.microsoft.com/office/powerpoint/2010/main" val="269305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E27FF-85CF-EE09-ED8A-D6F58663B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Metabolic causes of hyperammonemia</a:t>
            </a: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F3143E31-6293-FB10-0DA9-3B1232C0BA4F}"/>
              </a:ext>
            </a:extLst>
          </p:cNvPr>
          <p:cNvSpPr/>
          <p:nvPr/>
        </p:nvSpPr>
        <p:spPr>
          <a:xfrm>
            <a:off x="5318233" y="2445860"/>
            <a:ext cx="1545021" cy="50449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DFF57F-C4E4-61D8-71B3-3BC1B859BAC9}"/>
              </a:ext>
            </a:extLst>
          </p:cNvPr>
          <p:cNvSpPr txBox="1"/>
          <p:nvPr/>
        </p:nvSpPr>
        <p:spPr>
          <a:xfrm>
            <a:off x="5423337" y="2513443"/>
            <a:ext cx="1439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NH3</a:t>
            </a:r>
          </a:p>
        </p:txBody>
      </p: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861C6220-F0ED-D7CB-F3F6-BE14D2EC0713}"/>
              </a:ext>
            </a:extLst>
          </p:cNvPr>
          <p:cNvCxnSpPr>
            <a:cxnSpLocks/>
            <a:stCxn id="5" idx="1"/>
          </p:cNvCxnSpPr>
          <p:nvPr/>
        </p:nvCxnSpPr>
        <p:spPr>
          <a:xfrm rot="10800000" flipV="1">
            <a:off x="2627591" y="2698108"/>
            <a:ext cx="2690643" cy="40117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0AF5163-2EAA-B9B1-1966-89356D887FEE}"/>
              </a:ext>
            </a:extLst>
          </p:cNvPr>
          <p:cNvSpPr txBox="1"/>
          <p:nvPr/>
        </p:nvSpPr>
        <p:spPr>
          <a:xfrm>
            <a:off x="1082567" y="2882775"/>
            <a:ext cx="154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 pH/alkalosis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D140CCA-EE1A-A6B9-D54D-34BF91EA9DC3}"/>
              </a:ext>
            </a:extLst>
          </p:cNvPr>
          <p:cNvCxnSpPr>
            <a:stCxn id="9" idx="2"/>
          </p:cNvCxnSpPr>
          <p:nvPr/>
        </p:nvCxnSpPr>
        <p:spPr>
          <a:xfrm flipH="1">
            <a:off x="1177159" y="3252107"/>
            <a:ext cx="677918" cy="3319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0491D87-E6AC-6FBB-F0F2-BE8F575881DA}"/>
              </a:ext>
            </a:extLst>
          </p:cNvPr>
          <p:cNvSpPr txBox="1"/>
          <p:nvPr/>
        </p:nvSpPr>
        <p:spPr>
          <a:xfrm>
            <a:off x="199698" y="3605894"/>
            <a:ext cx="165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Hypoketosis</a:t>
            </a:r>
            <a:r>
              <a:rPr lang="en-US" dirty="0"/>
              <a:t>, hypoglycemia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17E6532-DAA4-33A7-7631-78DD618EE1A5}"/>
              </a:ext>
            </a:extLst>
          </p:cNvPr>
          <p:cNvCxnSpPr/>
          <p:nvPr/>
        </p:nvCxnSpPr>
        <p:spPr>
          <a:xfrm>
            <a:off x="993227" y="4214648"/>
            <a:ext cx="0" cy="357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CDF5C0C-D03F-FFFD-A4A5-6583ABC0F3EB}"/>
              </a:ext>
            </a:extLst>
          </p:cNvPr>
          <p:cNvSpPr txBox="1"/>
          <p:nvPr/>
        </p:nvSpPr>
        <p:spPr>
          <a:xfrm>
            <a:off x="515006" y="4606012"/>
            <a:ext cx="95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FAOD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A764D9F-464E-3700-C221-882BB77DFFD5}"/>
              </a:ext>
            </a:extLst>
          </p:cNvPr>
          <p:cNvCxnSpPr>
            <a:cxnSpLocks/>
          </p:cNvCxnSpPr>
          <p:nvPr/>
        </p:nvCxnSpPr>
        <p:spPr>
          <a:xfrm>
            <a:off x="2165131" y="3252106"/>
            <a:ext cx="66005" cy="3319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EA9EAEB-5C8B-B3F5-5524-0C39ABFA1B56}"/>
              </a:ext>
            </a:extLst>
          </p:cNvPr>
          <p:cNvSpPr txBox="1"/>
          <p:nvPr/>
        </p:nvSpPr>
        <p:spPr>
          <a:xfrm>
            <a:off x="2045734" y="3605894"/>
            <a:ext cx="1205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 glucose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B650D92-A2B2-350E-10EB-9CF3AD19B03C}"/>
              </a:ext>
            </a:extLst>
          </p:cNvPr>
          <p:cNvCxnSpPr>
            <a:cxnSpLocks/>
          </p:cNvCxnSpPr>
          <p:nvPr/>
        </p:nvCxnSpPr>
        <p:spPr>
          <a:xfrm>
            <a:off x="3058510" y="4049051"/>
            <a:ext cx="192971" cy="382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B0B2DBA-286D-8863-2E3B-FEC6C54B2CB1}"/>
              </a:ext>
            </a:extLst>
          </p:cNvPr>
          <p:cNvSpPr txBox="1"/>
          <p:nvPr/>
        </p:nvSpPr>
        <p:spPr>
          <a:xfrm>
            <a:off x="3084834" y="454784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Plasma AA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2605158-6507-36D7-F63C-BC27AE55C4BC}"/>
              </a:ext>
            </a:extLst>
          </p:cNvPr>
          <p:cNvCxnSpPr>
            <a:cxnSpLocks/>
          </p:cNvCxnSpPr>
          <p:nvPr/>
        </p:nvCxnSpPr>
        <p:spPr>
          <a:xfrm flipH="1">
            <a:off x="1984586" y="4941332"/>
            <a:ext cx="833849" cy="334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4B66126-95F2-9CBF-DCDD-E957622D5EDB}"/>
              </a:ext>
            </a:extLst>
          </p:cNvPr>
          <p:cNvSpPr txBox="1"/>
          <p:nvPr/>
        </p:nvSpPr>
        <p:spPr>
          <a:xfrm>
            <a:off x="554877" y="5198266"/>
            <a:ext cx="145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 citrulline,</a:t>
            </a:r>
          </a:p>
          <a:p>
            <a:r>
              <a:rPr lang="en-US" dirty="0"/>
              <a:t>ASA present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1034459-DF29-6600-C44D-9DC34C27F731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945931" y="5826295"/>
            <a:ext cx="231228" cy="322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7848784-23BB-C888-E7D7-53154AB81C8E}"/>
              </a:ext>
            </a:extLst>
          </p:cNvPr>
          <p:cNvSpPr txBox="1"/>
          <p:nvPr/>
        </p:nvSpPr>
        <p:spPr>
          <a:xfrm>
            <a:off x="588579" y="6148552"/>
            <a:ext cx="714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ASA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6A3F36C-A3D3-F236-FD1F-F95FB32819DE}"/>
              </a:ext>
            </a:extLst>
          </p:cNvPr>
          <p:cNvCxnSpPr/>
          <p:nvPr/>
        </p:nvCxnSpPr>
        <p:spPr>
          <a:xfrm>
            <a:off x="3810477" y="4953966"/>
            <a:ext cx="0" cy="300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3A0E70C-B2E9-1979-48C4-E1DE6FC214B0}"/>
              </a:ext>
            </a:extLst>
          </p:cNvPr>
          <p:cNvSpPr txBox="1"/>
          <p:nvPr/>
        </p:nvSpPr>
        <p:spPr>
          <a:xfrm>
            <a:off x="3058509" y="5276193"/>
            <a:ext cx="2259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 citrulline, no ASA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B61A7AB-94E7-49D2-8FFA-4A79EFEB66CA}"/>
              </a:ext>
            </a:extLst>
          </p:cNvPr>
          <p:cNvCxnSpPr>
            <a:stCxn id="33" idx="2"/>
          </p:cNvCxnSpPr>
          <p:nvPr/>
        </p:nvCxnSpPr>
        <p:spPr>
          <a:xfrm>
            <a:off x="4188367" y="5645525"/>
            <a:ext cx="8201" cy="276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B59954B-0FBE-AAB9-25A8-A6EB9C82646A}"/>
              </a:ext>
            </a:extLst>
          </p:cNvPr>
          <p:cNvSpPr txBox="1"/>
          <p:nvPr/>
        </p:nvSpPr>
        <p:spPr>
          <a:xfrm>
            <a:off x="3251481" y="5922524"/>
            <a:ext cx="1588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Citrullinemia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F50CFA3-BF8E-63C5-A5F3-DCF49CDC242D}"/>
              </a:ext>
            </a:extLst>
          </p:cNvPr>
          <p:cNvCxnSpPr>
            <a:cxnSpLocks/>
          </p:cNvCxnSpPr>
          <p:nvPr/>
        </p:nvCxnSpPr>
        <p:spPr>
          <a:xfrm>
            <a:off x="5511196" y="5465379"/>
            <a:ext cx="5795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E760D26-14A1-838B-04CC-361C0319549A}"/>
              </a:ext>
            </a:extLst>
          </p:cNvPr>
          <p:cNvSpPr txBox="1"/>
          <p:nvPr/>
        </p:nvSpPr>
        <p:spPr>
          <a:xfrm>
            <a:off x="6165065" y="5288941"/>
            <a:ext cx="200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Low/no citrulline</a:t>
            </a:r>
          </a:p>
        </p:txBody>
      </p: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2D69B471-477D-B898-57AB-2A06F69172C0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6863254" y="2698109"/>
            <a:ext cx="1618594" cy="23945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9C6944B-97E6-423E-DBA9-9F2A345A1FAB}"/>
              </a:ext>
            </a:extLst>
          </p:cNvPr>
          <p:cNvSpPr txBox="1"/>
          <p:nvPr/>
        </p:nvSpPr>
        <p:spPr>
          <a:xfrm>
            <a:off x="8628993" y="2741730"/>
            <a:ext cx="22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Acidosis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446E083-2FE8-B54B-9F3A-FF1E52607B8C}"/>
              </a:ext>
            </a:extLst>
          </p:cNvPr>
          <p:cNvCxnSpPr/>
          <p:nvPr/>
        </p:nvCxnSpPr>
        <p:spPr>
          <a:xfrm>
            <a:off x="9312166" y="3160719"/>
            <a:ext cx="0" cy="182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5971AD5-7404-EDDF-0533-E88CED643A38}"/>
              </a:ext>
            </a:extLst>
          </p:cNvPr>
          <p:cNvSpPr txBox="1"/>
          <p:nvPr/>
        </p:nvSpPr>
        <p:spPr>
          <a:xfrm>
            <a:off x="8035166" y="3405761"/>
            <a:ext cx="255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Organic aciduria, pyruvate metabolism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D06BA27-18A9-F946-DD44-9237A6A031F8}"/>
              </a:ext>
            </a:extLst>
          </p:cNvPr>
          <p:cNvCxnSpPr>
            <a:cxnSpLocks/>
          </p:cNvCxnSpPr>
          <p:nvPr/>
        </p:nvCxnSpPr>
        <p:spPr>
          <a:xfrm flipV="1">
            <a:off x="8013724" y="4810979"/>
            <a:ext cx="926703" cy="435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AB8AF03-EF00-2447-F726-09187DAFD10D}"/>
              </a:ext>
            </a:extLst>
          </p:cNvPr>
          <p:cNvSpPr txBox="1"/>
          <p:nvPr/>
        </p:nvSpPr>
        <p:spPr>
          <a:xfrm>
            <a:off x="8991615" y="4431665"/>
            <a:ext cx="177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Urine </a:t>
            </a:r>
            <a:r>
              <a:rPr lang="en-US" dirty="0" err="1"/>
              <a:t>orotic</a:t>
            </a:r>
            <a:r>
              <a:rPr lang="en-US" dirty="0"/>
              <a:t> acid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FA69E08-01B8-1D6D-B899-61A5F813272D}"/>
              </a:ext>
            </a:extLst>
          </p:cNvPr>
          <p:cNvCxnSpPr/>
          <p:nvPr/>
        </p:nvCxnSpPr>
        <p:spPr>
          <a:xfrm flipH="1">
            <a:off x="9138518" y="4935552"/>
            <a:ext cx="451944" cy="490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AACCE5BD-6E17-089A-4AE0-2715CAA5FF2B}"/>
              </a:ext>
            </a:extLst>
          </p:cNvPr>
          <p:cNvSpPr txBox="1"/>
          <p:nvPr/>
        </p:nvSpPr>
        <p:spPr>
          <a:xfrm>
            <a:off x="8723586" y="5460859"/>
            <a:ext cx="84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N/low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3B20E09-5B7A-99D7-BB44-FBFE0E5EEEB5}"/>
              </a:ext>
            </a:extLst>
          </p:cNvPr>
          <p:cNvCxnSpPr>
            <a:cxnSpLocks/>
          </p:cNvCxnSpPr>
          <p:nvPr/>
        </p:nvCxnSpPr>
        <p:spPr>
          <a:xfrm flipH="1">
            <a:off x="8389738" y="5893308"/>
            <a:ext cx="333848" cy="255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DAB2EF4-3210-82AD-451C-B401B53A2528}"/>
              </a:ext>
            </a:extLst>
          </p:cNvPr>
          <p:cNvSpPr txBox="1"/>
          <p:nvPr/>
        </p:nvSpPr>
        <p:spPr>
          <a:xfrm>
            <a:off x="7215356" y="6104140"/>
            <a:ext cx="1047089" cy="37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CPS def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1FA5737-18F4-8D84-B2FC-B25D4374689F}"/>
              </a:ext>
            </a:extLst>
          </p:cNvPr>
          <p:cNvCxnSpPr/>
          <p:nvPr/>
        </p:nvCxnSpPr>
        <p:spPr>
          <a:xfrm>
            <a:off x="10426026" y="4911251"/>
            <a:ext cx="409903" cy="485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FC08D0C-F679-CA50-B611-332289C520BF}"/>
              </a:ext>
            </a:extLst>
          </p:cNvPr>
          <p:cNvSpPr txBox="1"/>
          <p:nvPr/>
        </p:nvSpPr>
        <p:spPr>
          <a:xfrm>
            <a:off x="10720542" y="5460859"/>
            <a:ext cx="95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93F1238-5A43-9871-65CF-78C010EACDEF}"/>
              </a:ext>
            </a:extLst>
          </p:cNvPr>
          <p:cNvCxnSpPr>
            <a:cxnSpLocks/>
          </p:cNvCxnSpPr>
          <p:nvPr/>
        </p:nvCxnSpPr>
        <p:spPr>
          <a:xfrm flipH="1">
            <a:off x="11004316" y="5844597"/>
            <a:ext cx="15776" cy="276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7094AE8B-CD6A-A331-BADD-DD679DC59777}"/>
              </a:ext>
            </a:extLst>
          </p:cNvPr>
          <p:cNvSpPr txBox="1"/>
          <p:nvPr/>
        </p:nvSpPr>
        <p:spPr>
          <a:xfrm>
            <a:off x="10426026" y="6148552"/>
            <a:ext cx="159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OTC def</a:t>
            </a:r>
          </a:p>
        </p:txBody>
      </p:sp>
      <p:sp>
        <p:nvSpPr>
          <p:cNvPr id="69" name="Donut 68">
            <a:extLst>
              <a:ext uri="{FF2B5EF4-FFF2-40B4-BE49-F238E27FC236}">
                <a16:creationId xmlns:a16="http://schemas.microsoft.com/office/drawing/2014/main" id="{E8340F56-8ADB-0B51-85F2-C92E8C5FA75B}"/>
              </a:ext>
            </a:extLst>
          </p:cNvPr>
          <p:cNvSpPr/>
          <p:nvPr/>
        </p:nvSpPr>
        <p:spPr>
          <a:xfrm>
            <a:off x="310564" y="4536520"/>
            <a:ext cx="1205554" cy="536839"/>
          </a:xfrm>
          <a:prstGeom prst="donut">
            <a:avLst>
              <a:gd name="adj" fmla="val 72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Donut 69">
            <a:extLst>
              <a:ext uri="{FF2B5EF4-FFF2-40B4-BE49-F238E27FC236}">
                <a16:creationId xmlns:a16="http://schemas.microsoft.com/office/drawing/2014/main" id="{CF6A16CC-C391-BED3-70C8-DA1A7A250FA5}"/>
              </a:ext>
            </a:extLst>
          </p:cNvPr>
          <p:cNvSpPr/>
          <p:nvPr/>
        </p:nvSpPr>
        <p:spPr>
          <a:xfrm>
            <a:off x="7653852" y="3290537"/>
            <a:ext cx="2753475" cy="908733"/>
          </a:xfrm>
          <a:prstGeom prst="donut">
            <a:avLst>
              <a:gd name="adj" fmla="val 80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Donut 70">
            <a:extLst>
              <a:ext uri="{FF2B5EF4-FFF2-40B4-BE49-F238E27FC236}">
                <a16:creationId xmlns:a16="http://schemas.microsoft.com/office/drawing/2014/main" id="{F8E9F618-3381-80B6-453F-D432743C3CDA}"/>
              </a:ext>
            </a:extLst>
          </p:cNvPr>
          <p:cNvSpPr/>
          <p:nvPr/>
        </p:nvSpPr>
        <p:spPr>
          <a:xfrm>
            <a:off x="401413" y="6135934"/>
            <a:ext cx="918385" cy="440193"/>
          </a:xfrm>
          <a:prstGeom prst="donut">
            <a:avLst>
              <a:gd name="adj" fmla="val 135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Donut 71">
            <a:extLst>
              <a:ext uri="{FF2B5EF4-FFF2-40B4-BE49-F238E27FC236}">
                <a16:creationId xmlns:a16="http://schemas.microsoft.com/office/drawing/2014/main" id="{B7A15470-F090-5243-15FB-88D08F1B6E42}"/>
              </a:ext>
            </a:extLst>
          </p:cNvPr>
          <p:cNvSpPr/>
          <p:nvPr/>
        </p:nvSpPr>
        <p:spPr>
          <a:xfrm>
            <a:off x="3120531" y="5850302"/>
            <a:ext cx="1595135" cy="596499"/>
          </a:xfrm>
          <a:prstGeom prst="donut">
            <a:avLst>
              <a:gd name="adj" fmla="val 150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Donut 72">
            <a:extLst>
              <a:ext uri="{FF2B5EF4-FFF2-40B4-BE49-F238E27FC236}">
                <a16:creationId xmlns:a16="http://schemas.microsoft.com/office/drawing/2014/main" id="{5BE2EC3F-BE42-5A10-381F-59DF372C4FF5}"/>
              </a:ext>
            </a:extLst>
          </p:cNvPr>
          <p:cNvSpPr/>
          <p:nvPr/>
        </p:nvSpPr>
        <p:spPr>
          <a:xfrm>
            <a:off x="7082500" y="5979116"/>
            <a:ext cx="1190898" cy="625480"/>
          </a:xfrm>
          <a:prstGeom prst="donut">
            <a:avLst>
              <a:gd name="adj" fmla="val 9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Donut 73">
            <a:extLst>
              <a:ext uri="{FF2B5EF4-FFF2-40B4-BE49-F238E27FC236}">
                <a16:creationId xmlns:a16="http://schemas.microsoft.com/office/drawing/2014/main" id="{356E6968-91A5-7A27-E7DD-FA92D7D3C168}"/>
              </a:ext>
            </a:extLst>
          </p:cNvPr>
          <p:cNvSpPr/>
          <p:nvPr/>
        </p:nvSpPr>
        <p:spPr>
          <a:xfrm>
            <a:off x="10283387" y="6104140"/>
            <a:ext cx="1320034" cy="573897"/>
          </a:xfrm>
          <a:prstGeom prst="donut">
            <a:avLst>
              <a:gd name="adj" fmla="val 84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791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BE75A-C90D-3840-A6FA-5E2FF2003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12E0D-FDA6-7942-B7D1-FD87F39D6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of these “rare” conditions more common than you think</a:t>
            </a:r>
          </a:p>
          <a:p>
            <a:r>
              <a:rPr lang="en-US" dirty="0"/>
              <a:t>When to consider metabolic myopathies?</a:t>
            </a:r>
          </a:p>
          <a:p>
            <a:pPr lvl="1"/>
            <a:r>
              <a:rPr lang="en-US" dirty="0"/>
              <a:t>Recurrent rhabdomyolysis with no clear provoking cause</a:t>
            </a:r>
          </a:p>
          <a:p>
            <a:pPr lvl="1"/>
            <a:r>
              <a:rPr lang="en-US" dirty="0"/>
              <a:t>You can send off some initial workup</a:t>
            </a:r>
          </a:p>
          <a:p>
            <a:r>
              <a:rPr lang="en-US" dirty="0"/>
              <a:t>Encephalopathy</a:t>
            </a:r>
          </a:p>
          <a:p>
            <a:pPr lvl="1"/>
            <a:r>
              <a:rPr lang="en-US" dirty="0"/>
              <a:t>Don’t forget about ammonia!!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5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F5566-7A1C-2340-B749-94012F3DE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pic>
        <p:nvPicPr>
          <p:cNvPr id="5" name="Content Placeholder 4" descr="Question mark">
            <a:extLst>
              <a:ext uri="{FF2B5EF4-FFF2-40B4-BE49-F238E27FC236}">
                <a16:creationId xmlns:a16="http://schemas.microsoft.com/office/drawing/2014/main" id="{871EAD50-34C6-784C-BCB3-16A7F869D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2516" y="1966341"/>
            <a:ext cx="3926967" cy="3926967"/>
          </a:xfrm>
        </p:spPr>
      </p:pic>
    </p:spTree>
    <p:extLst>
      <p:ext uri="{BB962C8B-B14F-4D97-AF65-F5344CB8AC3E}">
        <p14:creationId xmlns:p14="http://schemas.microsoft.com/office/powerpoint/2010/main" val="321447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3B799-8161-6947-91D9-478ABBC31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A2FEC-D2FB-B443-81F0-42A9E4FE3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Darras, Basil. “Approach to metabolic myopathies.” UpToDate. </a:t>
            </a:r>
            <a:r>
              <a:rPr lang="en-US" dirty="0">
                <a:hlinkClick r:id="rId2"/>
              </a:rPr>
              <a:t>https://www.uptodate.com/contents/approach-to-the-metabolic-myopathies?search=glycogen%20storage%20disease&amp;topicRef=2941&amp;source=see_link</a:t>
            </a:r>
            <a:r>
              <a:rPr lang="en-US" dirty="0"/>
              <a:t>. Last updated Dec 15, 2020.  Accessed June 16, 2021.</a:t>
            </a:r>
          </a:p>
          <a:p>
            <a:r>
              <a:rPr lang="en-US" dirty="0" err="1"/>
              <a:t>Glueck</a:t>
            </a:r>
            <a:r>
              <a:rPr lang="en-US" dirty="0"/>
              <a:t>, C and Conrad, B. Severe vitamin D deficiency, myopathy and rhabdomyolysis. N Am J Med Sci. 2013 Aug; 5(8): 494-95.</a:t>
            </a:r>
          </a:p>
          <a:p>
            <a:r>
              <a:rPr lang="en-US" dirty="0" err="1"/>
              <a:t>Hollak</a:t>
            </a:r>
            <a:r>
              <a:rPr lang="en-US" dirty="0"/>
              <a:t>, C and </a:t>
            </a:r>
            <a:r>
              <a:rPr lang="en-US" dirty="0" err="1"/>
              <a:t>Lachmann</a:t>
            </a:r>
            <a:r>
              <a:rPr lang="en-US" dirty="0"/>
              <a:t>, R. </a:t>
            </a:r>
            <a:r>
              <a:rPr lang="en-US" u="sng" dirty="0"/>
              <a:t>Inherited Metabolic Disease in Adults:  a clinical guide.</a:t>
            </a:r>
            <a:r>
              <a:rPr lang="en-US" dirty="0"/>
              <a:t> Oxford University Press 2016. </a:t>
            </a:r>
          </a:p>
          <a:p>
            <a:r>
              <a:rPr lang="en-US" dirty="0"/>
              <a:t>Merritt II, J Lawrence. </a:t>
            </a:r>
            <a:r>
              <a:rPr lang="en-US" dirty="0" err="1"/>
              <a:t>Myophosphorylase</a:t>
            </a:r>
            <a:r>
              <a:rPr lang="en-US" dirty="0"/>
              <a:t> deficiency (</a:t>
            </a:r>
            <a:r>
              <a:rPr lang="en-US" dirty="0" err="1"/>
              <a:t>gsd</a:t>
            </a:r>
            <a:r>
              <a:rPr lang="en-US" dirty="0"/>
              <a:t> V, McArdle Disease). UpToDate. </a:t>
            </a:r>
            <a:r>
              <a:rPr lang="en-US" dirty="0">
                <a:hlinkClick r:id="rId3"/>
              </a:rPr>
              <a:t>https://www.uptodate.com/contents/myophosphorylase-deficiency-glycogen-storage-disease-v-mcardle-disease?search=glycogen%20storage%20disease&amp;source=machineLearning&amp;graphicRef=81164#graphicRef81164</a:t>
            </a:r>
            <a:r>
              <a:rPr lang="en-US" dirty="0"/>
              <a:t>. Last updated Jun 29, 2020. Accessed Jun16, 2021.</a:t>
            </a:r>
          </a:p>
          <a:p>
            <a:r>
              <a:rPr lang="en-US" dirty="0"/>
              <a:t>Merritt II, J Lawrence and </a:t>
            </a:r>
            <a:r>
              <a:rPr lang="en-US" dirty="0" err="1"/>
              <a:t>Vockley</a:t>
            </a:r>
            <a:r>
              <a:rPr lang="en-US" dirty="0"/>
              <a:t>, Jerry. “Overview of fatty acid oxidation disorders.” UpToDate. </a:t>
            </a:r>
            <a:r>
              <a:rPr lang="en-US" dirty="0">
                <a:hlinkClick r:id="rId4"/>
              </a:rPr>
              <a:t>https://www.uptodate.com/contents/overview-of-fatty-acid-oxidation-disorders?search=fatty%20acid%20oxidation%20disorders&amp;source=search_result&amp;selectedTitle=1~33&amp;usage_type=default&amp;display_rank=1</a:t>
            </a:r>
            <a:r>
              <a:rPr lang="en-US" dirty="0"/>
              <a:t>. Last updated Sept 18, 2020.  Accessed May 28, 2021. </a:t>
            </a:r>
          </a:p>
          <a:p>
            <a:r>
              <a:rPr lang="en-US" dirty="0"/>
              <a:t>Tarnopolsky, M. Metabolic myopathies. Continuum (</a:t>
            </a:r>
            <a:r>
              <a:rPr lang="en-US" dirty="0" err="1"/>
              <a:t>Mineap</a:t>
            </a:r>
            <a:r>
              <a:rPr lang="en-US" dirty="0"/>
              <a:t> </a:t>
            </a:r>
            <a:r>
              <a:rPr lang="en-US" dirty="0" err="1"/>
              <a:t>Minn</a:t>
            </a:r>
            <a:r>
              <a:rPr lang="en-US" dirty="0"/>
              <a:t>) 2016; 22(6): 1829-51.</a:t>
            </a:r>
          </a:p>
          <a:p>
            <a:r>
              <a:rPr lang="en-US" dirty="0" err="1"/>
              <a:t>Tchan</a:t>
            </a:r>
            <a:r>
              <a:rPr lang="en-US" dirty="0"/>
              <a:t>, M. Hyperammonemia and lactic acidosis in adults: Differential diagnoses with a focus on inborn errors of metabolism. Reviews in Endocrine and Metabolic Disorders (2018) 19:69-79.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83274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5137</TotalTime>
  <Words>1668</Words>
  <Application>Microsoft Macintosh PowerPoint</Application>
  <PresentationFormat>Widescreen</PresentationFormat>
  <Paragraphs>250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Gill Sans MT</vt:lpstr>
      <vt:lpstr>Parcel</vt:lpstr>
      <vt:lpstr>Adult metabolic diseases for the general internist</vt:lpstr>
      <vt:lpstr>disclosures</vt:lpstr>
      <vt:lpstr>overview</vt:lpstr>
      <vt:lpstr>amdc</vt:lpstr>
      <vt:lpstr>A Case for zebras</vt:lpstr>
      <vt:lpstr>Case 1</vt:lpstr>
      <vt:lpstr>Metabolic myopathies</vt:lpstr>
      <vt:lpstr>PowerPoint Presentation</vt:lpstr>
      <vt:lpstr>Glycogen storage disorders</vt:lpstr>
      <vt:lpstr>Fatty Acid Oxidation Disorders</vt:lpstr>
      <vt:lpstr>PowerPoint Presentation</vt:lpstr>
      <vt:lpstr>faod</vt:lpstr>
      <vt:lpstr>Mitochondrial disorders</vt:lpstr>
      <vt:lpstr>PowerPoint Presentation</vt:lpstr>
      <vt:lpstr>Mitochondrial disorders</vt:lpstr>
      <vt:lpstr>How to distinguish?</vt:lpstr>
      <vt:lpstr>How to distinguish?</vt:lpstr>
      <vt:lpstr>How to distinguish?</vt:lpstr>
      <vt:lpstr>Case 1</vt:lpstr>
      <vt:lpstr>Thoughts?</vt:lpstr>
      <vt:lpstr>Case 1</vt:lpstr>
      <vt:lpstr>encephalopathy</vt:lpstr>
      <vt:lpstr>Case 2</vt:lpstr>
      <vt:lpstr>hyperammonemia</vt:lpstr>
      <vt:lpstr>Case 2 continued</vt:lpstr>
      <vt:lpstr>PowerPoint Presentation</vt:lpstr>
      <vt:lpstr>Urea cycle disorders</vt:lpstr>
      <vt:lpstr>UCD Cont’d</vt:lpstr>
      <vt:lpstr>Ucd cont’d</vt:lpstr>
      <vt:lpstr>Common NH4+ consult from psych</vt:lpstr>
      <vt:lpstr>Metabolic causes of hyperammonemia</vt:lpstr>
      <vt:lpstr>Metabolic causes of hyperammonemia</vt:lpstr>
      <vt:lpstr>Take home points</vt:lpstr>
      <vt:lpstr>Questions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Adult metabolic diseases for the general internist</dc:title>
  <dc:creator>Trudy Nasmith</dc:creator>
  <cp:lastModifiedBy>Trudy Nasmith</cp:lastModifiedBy>
  <cp:revision>54</cp:revision>
  <dcterms:created xsi:type="dcterms:W3CDTF">2021-05-25T17:31:33Z</dcterms:created>
  <dcterms:modified xsi:type="dcterms:W3CDTF">2022-09-02T21:55:20Z</dcterms:modified>
</cp:coreProperties>
</file>