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</p:sldIdLst>
  <p:sldSz cy="5143500" cx="9144000"/>
  <p:notesSz cx="6858000" cy="9144000"/>
  <p:embeddedFontLst>
    <p:embeddedFont>
      <p:font typeface="Roboto"/>
      <p:regular r:id="rId28"/>
      <p:bold r:id="rId29"/>
      <p:italic r:id="rId30"/>
      <p:boldItalic r:id="rId3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font" Target="fonts/Roboto-regular.fntdata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Roboto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Roboto-boldItalic.fntdata"/><Relationship Id="rId30" Type="http://schemas.openxmlformats.org/officeDocument/2006/relationships/font" Target="fonts/Roboto-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7236d868a0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7236d868a0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Song is a clue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Only get what you ask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Participate :)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3aa785cb99c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3aa785cb99c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aa48fc0c11_0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3aa48fc0c11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aa48fc0c11_0_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3aa48fc0c11_0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aa48fc0c11_0_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aa48fc0c11_0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84891d9975_0_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8" name="Google Shape;88;g384891d9975_0_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Brief vignette on clinical reasoning</a:t>
            </a:r>
            <a:endParaRPr/>
          </a:p>
        </p:txBody>
      </p:sp>
      <p:sp>
        <p:nvSpPr>
          <p:cNvPr id="89" name="Google Shape;89;g384891d9975_0_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84891d9975_0_2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9" name="Google Shape;109;g384891d9975_0_21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Brief vignette on clinical reasoning</a:t>
            </a:r>
            <a:endParaRPr/>
          </a:p>
        </p:txBody>
      </p:sp>
      <p:sp>
        <p:nvSpPr>
          <p:cNvPr id="110" name="Google Shape;110;g384891d9975_0_21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aa785cb99c_0_4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0" name="Google Shape;130;g3aa785cb99c_0_4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Brief vignette on clinical reasoning</a:t>
            </a:r>
            <a:endParaRPr/>
          </a:p>
        </p:txBody>
      </p:sp>
      <p:sp>
        <p:nvSpPr>
          <p:cNvPr id="131" name="Google Shape;131;g3aa785cb99c_0_4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3aa785cb99c_0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3aa785cb99c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3aa785cb99c_0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3aa785cb99c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3aa785cb99c_0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3aa785cb99c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3aa785cb99c_0_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3aa785cb99c_0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3aa785cb99c_0_1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3aa785cb99c_0_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3aa48fc0c11_0_1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3aa48fc0c11_0_1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3aa48fc0c11_0_2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3aa48fc0c11_0_2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3aa48fc0c11_0_2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3aa48fc0c11_0_2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3aa48fc0c11_0_2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3aa48fc0c11_0_2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3aa48fc0c11_0_2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3aa48fc0c11_0_2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3aa48fc0c11_0_2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3aa48fc0c11_0_2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3aa48fc0c11_0_1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3aa48fc0c11_0_1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Song is a clue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Only get what you ask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Participate :)</a:t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3aa785cb99c_0_1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3aa785cb99c_0_1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3aa48fc0c11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3aa48fc0c11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indent="-342900" lvl="1" marL="914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2pPr>
            <a:lvl3pPr indent="-342900" lvl="2" marL="1371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3pPr>
            <a:lvl4pPr indent="-342900" lvl="3" marL="18288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indent="-342900" lvl="4" marL="22860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5pPr>
            <a:lvl6pPr indent="-3429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indent="-342900" lvl="6" marL="3200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indent="-342900" lvl="7" marL="3657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indent="-342900" lvl="8" marL="41148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-3463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Noon Report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3600"/>
              <a:t>100 Bad Days - AJR</a:t>
            </a:r>
            <a:endParaRPr i="1" sz="3600"/>
          </a:p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11700" y="413417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Adam Pietrobon</a:t>
            </a:r>
            <a:endParaRPr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VGH Lead Medical Resident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10425" y="1858625"/>
            <a:ext cx="2123150" cy="2123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>
            <p:ph type="title"/>
          </p:nvPr>
        </p:nvSpPr>
        <p:spPr>
          <a:xfrm>
            <a:off x="311700" y="4361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Overview of </a:t>
            </a:r>
            <a:r>
              <a:rPr b="1" lang="en"/>
              <a:t>frailty</a:t>
            </a:r>
            <a:endParaRPr b="1"/>
          </a:p>
        </p:txBody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Defined as an aging-related syndrome of decline in </a:t>
            </a:r>
            <a:r>
              <a:rPr lang="en">
                <a:solidFill>
                  <a:schemeClr val="dk1"/>
                </a:solidFill>
              </a:rPr>
              <a:t>physiological</a:t>
            </a:r>
            <a:r>
              <a:rPr lang="en">
                <a:solidFill>
                  <a:schemeClr val="dk1"/>
                </a:solidFill>
              </a:rPr>
              <a:t> reserve, conferring</a:t>
            </a:r>
            <a:r>
              <a:rPr b="1" lang="en">
                <a:solidFill>
                  <a:schemeClr val="dk1"/>
                </a:solidFill>
              </a:rPr>
              <a:t> vulnerability</a:t>
            </a:r>
            <a:r>
              <a:rPr lang="en">
                <a:solidFill>
                  <a:schemeClr val="dk1"/>
                </a:solidFill>
              </a:rPr>
              <a:t> to adverse health outcomes, including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Increased burden of symptoms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Medical complexity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Reduced tolerance to medical and surgical procedures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Frailty is associated with </a:t>
            </a:r>
            <a:r>
              <a:rPr b="1" lang="en">
                <a:solidFill>
                  <a:schemeClr val="dk1"/>
                </a:solidFill>
              </a:rPr>
              <a:t>increased morbidity </a:t>
            </a:r>
            <a:r>
              <a:rPr lang="en">
                <a:solidFill>
                  <a:schemeClr val="dk1"/>
                </a:solidFill>
              </a:rPr>
              <a:t>and </a:t>
            </a:r>
            <a:r>
              <a:rPr b="1" lang="en">
                <a:solidFill>
                  <a:schemeClr val="dk1"/>
                </a:solidFill>
              </a:rPr>
              <a:t>mortality</a:t>
            </a:r>
            <a:endParaRPr b="1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There are two major conceptual frameworks for frailty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b="1" lang="en">
                <a:solidFill>
                  <a:schemeClr val="dk1"/>
                </a:solidFill>
              </a:rPr>
              <a:t>Physical frailty </a:t>
            </a:r>
            <a:r>
              <a:rPr lang="en">
                <a:solidFill>
                  <a:schemeClr val="dk1"/>
                </a:solidFill>
              </a:rPr>
              <a:t>- focuses on signs and symptoms that are most closely connected to adverse outcomes (e.g. fatigue, low activity, weight loss, slow gait)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b="1" lang="en">
                <a:solidFill>
                  <a:schemeClr val="dk1"/>
                </a:solidFill>
              </a:rPr>
              <a:t>Deficit accumulation framework</a:t>
            </a:r>
            <a:r>
              <a:rPr lang="en">
                <a:solidFill>
                  <a:schemeClr val="dk1"/>
                </a:solidFill>
              </a:rPr>
              <a:t> - focuses on cumulative comorbidities and functional impairments as the marker of frailty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27049" y="266087"/>
            <a:ext cx="5089899" cy="46113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953800" y="280850"/>
            <a:ext cx="6987900" cy="34164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i="1" lang="en">
                <a:solidFill>
                  <a:schemeClr val="dk1"/>
                </a:solidFill>
              </a:rPr>
              <a:t>No gold standard to diagnose, but multiple tools to measure</a:t>
            </a:r>
            <a:endParaRPr i="1">
              <a:solidFill>
                <a:schemeClr val="dk1"/>
              </a:solidFill>
            </a:endParaRPr>
          </a:p>
        </p:txBody>
      </p:sp>
      <p:pic>
        <p:nvPicPr>
          <p:cNvPr id="79" name="Google Shape;79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02300" y="851450"/>
            <a:ext cx="6739400" cy="4139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311700" y="4361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Strategies to mitigate frailty</a:t>
            </a:r>
            <a:endParaRPr/>
          </a:p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Evolving domain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Multipronged approach preferred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Specific interventions with favourable effect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b="1" lang="en">
                <a:solidFill>
                  <a:schemeClr val="dk1"/>
                </a:solidFill>
              </a:rPr>
              <a:t>Physical exercise</a:t>
            </a:r>
            <a:endParaRPr b="1"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Nutritional supplementation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Cognitive </a:t>
            </a:r>
            <a:r>
              <a:rPr lang="en">
                <a:solidFill>
                  <a:schemeClr val="dk1"/>
                </a:solidFill>
              </a:rPr>
              <a:t>training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/>
          <p:nvPr>
            <p:ph type="title"/>
          </p:nvPr>
        </p:nvSpPr>
        <p:spPr>
          <a:xfrm>
            <a:off x="240775" y="252500"/>
            <a:ext cx="8341800" cy="572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foray into clinical reasoning and metacognition</a:t>
            </a:r>
            <a:endParaRPr/>
          </a:p>
        </p:txBody>
      </p:sp>
      <p:sp>
        <p:nvSpPr>
          <p:cNvPr id="92" name="Google Shape;92;p19"/>
          <p:cNvSpPr txBox="1"/>
          <p:nvPr/>
        </p:nvSpPr>
        <p:spPr>
          <a:xfrm>
            <a:off x="2952788" y="1039038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Problem representation</a:t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93" name="Google Shape;93;p19"/>
          <p:cNvSpPr txBox="1"/>
          <p:nvPr/>
        </p:nvSpPr>
        <p:spPr>
          <a:xfrm>
            <a:off x="2952788" y="1878638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Diagnostic schema</a:t>
            </a:r>
            <a:endParaRPr sz="2000">
              <a:solidFill>
                <a:schemeClr val="dk1"/>
              </a:solidFill>
            </a:endParaRPr>
          </a:p>
        </p:txBody>
      </p:sp>
      <p:cxnSp>
        <p:nvCxnSpPr>
          <p:cNvPr id="94" name="Google Shape;94;p19"/>
          <p:cNvCxnSpPr>
            <a:stCxn id="92" idx="2"/>
            <a:endCxn id="93" idx="0"/>
          </p:cNvCxnSpPr>
          <p:nvPr/>
        </p:nvCxnSpPr>
        <p:spPr>
          <a:xfrm>
            <a:off x="4452788" y="1439238"/>
            <a:ext cx="0" cy="4395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5" name="Google Shape;95;p19"/>
          <p:cNvCxnSpPr>
            <a:stCxn id="93" idx="2"/>
            <a:endCxn id="96" idx="0"/>
          </p:cNvCxnSpPr>
          <p:nvPr/>
        </p:nvCxnSpPr>
        <p:spPr>
          <a:xfrm>
            <a:off x="4452788" y="2278838"/>
            <a:ext cx="0" cy="20007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96" name="Google Shape;96;p19"/>
          <p:cNvSpPr txBox="1"/>
          <p:nvPr/>
        </p:nvSpPr>
        <p:spPr>
          <a:xfrm>
            <a:off x="2952788" y="4279550"/>
            <a:ext cx="3000000" cy="69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Provisional diagnosis &amp;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differential diagnoses</a:t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97" name="Google Shape;97;p19"/>
          <p:cNvSpPr txBox="1"/>
          <p:nvPr/>
        </p:nvSpPr>
        <p:spPr>
          <a:xfrm>
            <a:off x="3673538" y="2659300"/>
            <a:ext cx="1558500" cy="400200"/>
          </a:xfrm>
          <a:prstGeom prst="rect">
            <a:avLst/>
          </a:prstGeom>
          <a:solidFill>
            <a:srgbClr val="C9DAF8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Base rate</a:t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98" name="Google Shape;98;p19"/>
          <p:cNvSpPr txBox="1"/>
          <p:nvPr/>
        </p:nvSpPr>
        <p:spPr>
          <a:xfrm>
            <a:off x="2952788" y="3361775"/>
            <a:ext cx="3000000" cy="400200"/>
          </a:xfrm>
          <a:prstGeom prst="rect">
            <a:avLst/>
          </a:prstGeom>
          <a:solidFill>
            <a:srgbClr val="FCE5CD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Discriminatory features</a:t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99" name="Google Shape;99;p19"/>
          <p:cNvSpPr txBox="1"/>
          <p:nvPr/>
        </p:nvSpPr>
        <p:spPr>
          <a:xfrm>
            <a:off x="6165588" y="2659300"/>
            <a:ext cx="2186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1155CC"/>
                </a:solidFill>
              </a:rPr>
              <a:t>Population profile</a:t>
            </a:r>
            <a:endParaRPr sz="2000">
              <a:solidFill>
                <a:srgbClr val="1155CC"/>
              </a:solidFill>
            </a:endParaRPr>
          </a:p>
        </p:txBody>
      </p:sp>
      <p:sp>
        <p:nvSpPr>
          <p:cNvPr id="100" name="Google Shape;100;p19"/>
          <p:cNvSpPr txBox="1"/>
          <p:nvPr/>
        </p:nvSpPr>
        <p:spPr>
          <a:xfrm>
            <a:off x="162094" y="2659300"/>
            <a:ext cx="2675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1155CC"/>
                </a:solidFill>
              </a:rPr>
              <a:t>Patient demographics</a:t>
            </a:r>
            <a:endParaRPr sz="2000">
              <a:solidFill>
                <a:srgbClr val="1155CC"/>
              </a:solidFill>
            </a:endParaRPr>
          </a:p>
        </p:txBody>
      </p:sp>
      <p:cxnSp>
        <p:nvCxnSpPr>
          <p:cNvPr id="101" name="Google Shape;101;p19"/>
          <p:cNvCxnSpPr>
            <a:stCxn id="99" idx="1"/>
            <a:endCxn id="97" idx="3"/>
          </p:cNvCxnSpPr>
          <p:nvPr/>
        </p:nvCxnSpPr>
        <p:spPr>
          <a:xfrm rot="10800000">
            <a:off x="5231988" y="2859400"/>
            <a:ext cx="9336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2" name="Google Shape;102;p19"/>
          <p:cNvCxnSpPr>
            <a:stCxn id="100" idx="3"/>
            <a:endCxn id="97" idx="1"/>
          </p:cNvCxnSpPr>
          <p:nvPr/>
        </p:nvCxnSpPr>
        <p:spPr>
          <a:xfrm>
            <a:off x="2837494" y="2859400"/>
            <a:ext cx="8361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03" name="Google Shape;103;p19"/>
          <p:cNvSpPr txBox="1"/>
          <p:nvPr/>
        </p:nvSpPr>
        <p:spPr>
          <a:xfrm>
            <a:off x="50675" y="3361775"/>
            <a:ext cx="2330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B45F06"/>
                </a:solidFill>
              </a:rPr>
              <a:t>Pertinent positives</a:t>
            </a:r>
            <a:endParaRPr sz="2000">
              <a:solidFill>
                <a:srgbClr val="B45F06"/>
              </a:solidFill>
            </a:endParaRPr>
          </a:p>
        </p:txBody>
      </p:sp>
      <p:sp>
        <p:nvSpPr>
          <p:cNvPr id="104" name="Google Shape;104;p19"/>
          <p:cNvSpPr txBox="1"/>
          <p:nvPr/>
        </p:nvSpPr>
        <p:spPr>
          <a:xfrm>
            <a:off x="6455778" y="3361775"/>
            <a:ext cx="2429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B45F06"/>
                </a:solidFill>
              </a:rPr>
              <a:t>Pertinent negatives</a:t>
            </a:r>
            <a:endParaRPr sz="2000">
              <a:solidFill>
                <a:srgbClr val="B45F06"/>
              </a:solidFill>
            </a:endParaRPr>
          </a:p>
        </p:txBody>
      </p:sp>
      <p:cxnSp>
        <p:nvCxnSpPr>
          <p:cNvPr id="105" name="Google Shape;105;p19"/>
          <p:cNvCxnSpPr>
            <a:stCxn id="104" idx="1"/>
            <a:endCxn id="98" idx="3"/>
          </p:cNvCxnSpPr>
          <p:nvPr/>
        </p:nvCxnSpPr>
        <p:spPr>
          <a:xfrm rot="10800000">
            <a:off x="5952678" y="3561875"/>
            <a:ext cx="5031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6" name="Google Shape;106;p19"/>
          <p:cNvCxnSpPr>
            <a:stCxn id="103" idx="3"/>
            <a:endCxn id="98" idx="1"/>
          </p:cNvCxnSpPr>
          <p:nvPr/>
        </p:nvCxnSpPr>
        <p:spPr>
          <a:xfrm>
            <a:off x="2380775" y="3561875"/>
            <a:ext cx="5721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0"/>
          <p:cNvSpPr txBox="1"/>
          <p:nvPr>
            <p:ph type="title"/>
          </p:nvPr>
        </p:nvSpPr>
        <p:spPr>
          <a:xfrm>
            <a:off x="240775" y="252500"/>
            <a:ext cx="8341800" cy="572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foray into clinical reasoning and metacognition</a:t>
            </a:r>
            <a:endParaRPr/>
          </a:p>
        </p:txBody>
      </p:sp>
      <p:sp>
        <p:nvSpPr>
          <p:cNvPr id="113" name="Google Shape;113;p20"/>
          <p:cNvSpPr txBox="1"/>
          <p:nvPr/>
        </p:nvSpPr>
        <p:spPr>
          <a:xfrm>
            <a:off x="2952788" y="1039038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Anemia</a:t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114" name="Google Shape;114;p20"/>
          <p:cNvSpPr txBox="1"/>
          <p:nvPr/>
        </p:nvSpPr>
        <p:spPr>
          <a:xfrm>
            <a:off x="1790749" y="1878650"/>
            <a:ext cx="5324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Microcytic vs Normocytic vs Macrocytic</a:t>
            </a:r>
            <a:endParaRPr sz="2000">
              <a:solidFill>
                <a:schemeClr val="dk1"/>
              </a:solidFill>
            </a:endParaRPr>
          </a:p>
        </p:txBody>
      </p:sp>
      <p:cxnSp>
        <p:nvCxnSpPr>
          <p:cNvPr id="115" name="Google Shape;115;p20"/>
          <p:cNvCxnSpPr>
            <a:stCxn id="113" idx="2"/>
            <a:endCxn id="114" idx="0"/>
          </p:cNvCxnSpPr>
          <p:nvPr/>
        </p:nvCxnSpPr>
        <p:spPr>
          <a:xfrm>
            <a:off x="4452788" y="1439238"/>
            <a:ext cx="0" cy="4395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16" name="Google Shape;116;p20"/>
          <p:cNvCxnSpPr>
            <a:stCxn id="114" idx="2"/>
            <a:endCxn id="117" idx="0"/>
          </p:cNvCxnSpPr>
          <p:nvPr/>
        </p:nvCxnSpPr>
        <p:spPr>
          <a:xfrm>
            <a:off x="4452799" y="2278850"/>
            <a:ext cx="0" cy="20007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17" name="Google Shape;117;p20"/>
          <p:cNvSpPr txBox="1"/>
          <p:nvPr/>
        </p:nvSpPr>
        <p:spPr>
          <a:xfrm>
            <a:off x="2701252" y="4279550"/>
            <a:ext cx="3503100" cy="69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Dx: Iron deficiency anemia DDx: Athleticism, nutritional</a:t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118" name="Google Shape;118;p20"/>
          <p:cNvSpPr txBox="1"/>
          <p:nvPr/>
        </p:nvSpPr>
        <p:spPr>
          <a:xfrm>
            <a:off x="3673538" y="2659300"/>
            <a:ext cx="1558500" cy="400200"/>
          </a:xfrm>
          <a:prstGeom prst="rect">
            <a:avLst/>
          </a:prstGeom>
          <a:solidFill>
            <a:srgbClr val="C9DAF8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Base rate</a:t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119" name="Google Shape;119;p20"/>
          <p:cNvSpPr txBox="1"/>
          <p:nvPr/>
        </p:nvSpPr>
        <p:spPr>
          <a:xfrm>
            <a:off x="2952788" y="3361775"/>
            <a:ext cx="3000000" cy="400200"/>
          </a:xfrm>
          <a:prstGeom prst="rect">
            <a:avLst/>
          </a:prstGeom>
          <a:solidFill>
            <a:srgbClr val="FCE5CD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Discriminatory features</a:t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120" name="Google Shape;120;p20"/>
          <p:cNvSpPr txBox="1"/>
          <p:nvPr/>
        </p:nvSpPr>
        <p:spPr>
          <a:xfrm>
            <a:off x="6165588" y="2659300"/>
            <a:ext cx="2186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1155CC"/>
                </a:solidFill>
              </a:rPr>
              <a:t>Primary care</a:t>
            </a:r>
            <a:endParaRPr sz="2000">
              <a:solidFill>
                <a:srgbClr val="1155CC"/>
              </a:solidFill>
            </a:endParaRPr>
          </a:p>
        </p:txBody>
      </p:sp>
      <p:sp>
        <p:nvSpPr>
          <p:cNvPr id="121" name="Google Shape;121;p20"/>
          <p:cNvSpPr txBox="1"/>
          <p:nvPr/>
        </p:nvSpPr>
        <p:spPr>
          <a:xfrm>
            <a:off x="162094" y="2659300"/>
            <a:ext cx="2675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1155CC"/>
                </a:solidFill>
              </a:rPr>
              <a:t>35F, active</a:t>
            </a:r>
            <a:endParaRPr sz="2000">
              <a:solidFill>
                <a:srgbClr val="1155CC"/>
              </a:solidFill>
            </a:endParaRPr>
          </a:p>
        </p:txBody>
      </p:sp>
      <p:cxnSp>
        <p:nvCxnSpPr>
          <p:cNvPr id="122" name="Google Shape;122;p20"/>
          <p:cNvCxnSpPr>
            <a:stCxn id="120" idx="1"/>
            <a:endCxn id="118" idx="3"/>
          </p:cNvCxnSpPr>
          <p:nvPr/>
        </p:nvCxnSpPr>
        <p:spPr>
          <a:xfrm rot="10800000">
            <a:off x="5231988" y="2859400"/>
            <a:ext cx="9336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3" name="Google Shape;123;p20"/>
          <p:cNvCxnSpPr>
            <a:stCxn id="121" idx="3"/>
            <a:endCxn id="118" idx="1"/>
          </p:cNvCxnSpPr>
          <p:nvPr/>
        </p:nvCxnSpPr>
        <p:spPr>
          <a:xfrm>
            <a:off x="2837494" y="2859400"/>
            <a:ext cx="8361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24" name="Google Shape;124;p20"/>
          <p:cNvSpPr txBox="1"/>
          <p:nvPr/>
        </p:nvSpPr>
        <p:spPr>
          <a:xfrm>
            <a:off x="50675" y="3361775"/>
            <a:ext cx="2330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B45F06"/>
                </a:solidFill>
              </a:rPr>
              <a:t>Menstruating</a:t>
            </a:r>
            <a:endParaRPr sz="2000">
              <a:solidFill>
                <a:srgbClr val="B45F06"/>
              </a:solidFill>
            </a:endParaRPr>
          </a:p>
        </p:txBody>
      </p:sp>
      <p:sp>
        <p:nvSpPr>
          <p:cNvPr id="125" name="Google Shape;125;p20"/>
          <p:cNvSpPr txBox="1"/>
          <p:nvPr/>
        </p:nvSpPr>
        <p:spPr>
          <a:xfrm>
            <a:off x="6455778" y="3361775"/>
            <a:ext cx="2429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B45F06"/>
                </a:solidFill>
              </a:rPr>
              <a:t>No other bleeding</a:t>
            </a:r>
            <a:endParaRPr sz="2000">
              <a:solidFill>
                <a:srgbClr val="B45F06"/>
              </a:solidFill>
            </a:endParaRPr>
          </a:p>
        </p:txBody>
      </p:sp>
      <p:cxnSp>
        <p:nvCxnSpPr>
          <p:cNvPr id="126" name="Google Shape;126;p20"/>
          <p:cNvCxnSpPr>
            <a:stCxn id="125" idx="1"/>
            <a:endCxn id="119" idx="3"/>
          </p:cNvCxnSpPr>
          <p:nvPr/>
        </p:nvCxnSpPr>
        <p:spPr>
          <a:xfrm rot="10800000">
            <a:off x="5952678" y="3561875"/>
            <a:ext cx="5031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7" name="Google Shape;127;p20"/>
          <p:cNvCxnSpPr>
            <a:stCxn id="124" idx="3"/>
            <a:endCxn id="119" idx="1"/>
          </p:cNvCxnSpPr>
          <p:nvPr/>
        </p:nvCxnSpPr>
        <p:spPr>
          <a:xfrm>
            <a:off x="2380775" y="3561875"/>
            <a:ext cx="5721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1"/>
          <p:cNvSpPr txBox="1"/>
          <p:nvPr>
            <p:ph type="title"/>
          </p:nvPr>
        </p:nvSpPr>
        <p:spPr>
          <a:xfrm>
            <a:off x="240775" y="252500"/>
            <a:ext cx="8341800" cy="572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foray into clinical reasoning and metacognition</a:t>
            </a:r>
            <a:endParaRPr/>
          </a:p>
        </p:txBody>
      </p:sp>
      <p:sp>
        <p:nvSpPr>
          <p:cNvPr id="134" name="Google Shape;134;p21"/>
          <p:cNvSpPr txBox="1"/>
          <p:nvPr/>
        </p:nvSpPr>
        <p:spPr>
          <a:xfrm>
            <a:off x="2952788" y="1039038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Problem representation</a:t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135" name="Google Shape;135;p21"/>
          <p:cNvSpPr txBox="1"/>
          <p:nvPr/>
        </p:nvSpPr>
        <p:spPr>
          <a:xfrm>
            <a:off x="2952788" y="1878638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Diagnostic schema</a:t>
            </a:r>
            <a:endParaRPr sz="2000">
              <a:solidFill>
                <a:schemeClr val="dk1"/>
              </a:solidFill>
            </a:endParaRPr>
          </a:p>
        </p:txBody>
      </p:sp>
      <p:cxnSp>
        <p:nvCxnSpPr>
          <p:cNvPr id="136" name="Google Shape;136;p21"/>
          <p:cNvCxnSpPr>
            <a:stCxn id="134" idx="2"/>
            <a:endCxn id="135" idx="0"/>
          </p:cNvCxnSpPr>
          <p:nvPr/>
        </p:nvCxnSpPr>
        <p:spPr>
          <a:xfrm>
            <a:off x="4452788" y="1439238"/>
            <a:ext cx="0" cy="4395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37" name="Google Shape;137;p21"/>
          <p:cNvCxnSpPr>
            <a:stCxn id="135" idx="2"/>
            <a:endCxn id="138" idx="0"/>
          </p:cNvCxnSpPr>
          <p:nvPr/>
        </p:nvCxnSpPr>
        <p:spPr>
          <a:xfrm>
            <a:off x="4452788" y="2278838"/>
            <a:ext cx="0" cy="20007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38" name="Google Shape;138;p21"/>
          <p:cNvSpPr txBox="1"/>
          <p:nvPr/>
        </p:nvSpPr>
        <p:spPr>
          <a:xfrm>
            <a:off x="2952788" y="4279550"/>
            <a:ext cx="3000000" cy="69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Provisional diagnosis &amp;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differential diagnoses</a:t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139" name="Google Shape;139;p21"/>
          <p:cNvSpPr txBox="1"/>
          <p:nvPr/>
        </p:nvSpPr>
        <p:spPr>
          <a:xfrm>
            <a:off x="3673538" y="2659300"/>
            <a:ext cx="1558500" cy="400200"/>
          </a:xfrm>
          <a:prstGeom prst="rect">
            <a:avLst/>
          </a:prstGeom>
          <a:solidFill>
            <a:srgbClr val="C9DAF8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Base rate</a:t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140" name="Google Shape;140;p21"/>
          <p:cNvSpPr txBox="1"/>
          <p:nvPr/>
        </p:nvSpPr>
        <p:spPr>
          <a:xfrm>
            <a:off x="2952788" y="3361775"/>
            <a:ext cx="3000000" cy="400200"/>
          </a:xfrm>
          <a:prstGeom prst="rect">
            <a:avLst/>
          </a:prstGeom>
          <a:solidFill>
            <a:srgbClr val="FCE5CD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Discriminatory features</a:t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141" name="Google Shape;141;p21"/>
          <p:cNvSpPr txBox="1"/>
          <p:nvPr/>
        </p:nvSpPr>
        <p:spPr>
          <a:xfrm>
            <a:off x="6165588" y="2659300"/>
            <a:ext cx="2186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1155CC"/>
                </a:solidFill>
              </a:rPr>
              <a:t>Population profile</a:t>
            </a:r>
            <a:endParaRPr sz="2000">
              <a:solidFill>
                <a:srgbClr val="1155CC"/>
              </a:solidFill>
            </a:endParaRPr>
          </a:p>
        </p:txBody>
      </p:sp>
      <p:sp>
        <p:nvSpPr>
          <p:cNvPr id="142" name="Google Shape;142;p21"/>
          <p:cNvSpPr txBox="1"/>
          <p:nvPr/>
        </p:nvSpPr>
        <p:spPr>
          <a:xfrm>
            <a:off x="162094" y="2659300"/>
            <a:ext cx="2675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1155CC"/>
                </a:solidFill>
              </a:rPr>
              <a:t>Patient demographics</a:t>
            </a:r>
            <a:endParaRPr sz="2000">
              <a:solidFill>
                <a:srgbClr val="1155CC"/>
              </a:solidFill>
            </a:endParaRPr>
          </a:p>
        </p:txBody>
      </p:sp>
      <p:cxnSp>
        <p:nvCxnSpPr>
          <p:cNvPr id="143" name="Google Shape;143;p21"/>
          <p:cNvCxnSpPr>
            <a:stCxn id="141" idx="1"/>
            <a:endCxn id="139" idx="3"/>
          </p:cNvCxnSpPr>
          <p:nvPr/>
        </p:nvCxnSpPr>
        <p:spPr>
          <a:xfrm rot="10800000">
            <a:off x="5231988" y="2859400"/>
            <a:ext cx="9336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44" name="Google Shape;144;p21"/>
          <p:cNvCxnSpPr>
            <a:stCxn id="142" idx="3"/>
            <a:endCxn id="139" idx="1"/>
          </p:cNvCxnSpPr>
          <p:nvPr/>
        </p:nvCxnSpPr>
        <p:spPr>
          <a:xfrm>
            <a:off x="2837494" y="2859400"/>
            <a:ext cx="8361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45" name="Google Shape;145;p21"/>
          <p:cNvSpPr txBox="1"/>
          <p:nvPr/>
        </p:nvSpPr>
        <p:spPr>
          <a:xfrm>
            <a:off x="50675" y="3361775"/>
            <a:ext cx="2330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B45F06"/>
                </a:solidFill>
              </a:rPr>
              <a:t>Pertinent positives</a:t>
            </a:r>
            <a:endParaRPr sz="2000">
              <a:solidFill>
                <a:srgbClr val="B45F06"/>
              </a:solidFill>
            </a:endParaRPr>
          </a:p>
        </p:txBody>
      </p:sp>
      <p:sp>
        <p:nvSpPr>
          <p:cNvPr id="146" name="Google Shape;146;p21"/>
          <p:cNvSpPr txBox="1"/>
          <p:nvPr/>
        </p:nvSpPr>
        <p:spPr>
          <a:xfrm>
            <a:off x="6455778" y="3361775"/>
            <a:ext cx="2429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B45F06"/>
                </a:solidFill>
              </a:rPr>
              <a:t>Pertinent negatives</a:t>
            </a:r>
            <a:endParaRPr sz="2000">
              <a:solidFill>
                <a:srgbClr val="B45F06"/>
              </a:solidFill>
            </a:endParaRPr>
          </a:p>
        </p:txBody>
      </p:sp>
      <p:cxnSp>
        <p:nvCxnSpPr>
          <p:cNvPr id="147" name="Google Shape;147;p21"/>
          <p:cNvCxnSpPr>
            <a:stCxn id="146" idx="1"/>
            <a:endCxn id="140" idx="3"/>
          </p:cNvCxnSpPr>
          <p:nvPr/>
        </p:nvCxnSpPr>
        <p:spPr>
          <a:xfrm rot="10800000">
            <a:off x="5952678" y="3561875"/>
            <a:ext cx="5031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48" name="Google Shape;148;p21"/>
          <p:cNvCxnSpPr>
            <a:stCxn id="145" idx="3"/>
            <a:endCxn id="140" idx="1"/>
          </p:cNvCxnSpPr>
          <p:nvPr/>
        </p:nvCxnSpPr>
        <p:spPr>
          <a:xfrm>
            <a:off x="2380775" y="3561875"/>
            <a:ext cx="5721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49" name="Google Shape;149;p21"/>
          <p:cNvSpPr/>
          <p:nvPr/>
        </p:nvSpPr>
        <p:spPr>
          <a:xfrm>
            <a:off x="385750" y="1056300"/>
            <a:ext cx="2777400" cy="1371900"/>
          </a:xfrm>
          <a:prstGeom prst="rightArrowCallout">
            <a:avLst>
              <a:gd fmla="val 25000" name="adj1"/>
              <a:gd fmla="val 25000" name="adj2"/>
              <a:gd fmla="val 27903" name="adj3"/>
              <a:gd fmla="val 69550" name="adj4"/>
            </a:avLst>
          </a:prstGeom>
          <a:solidFill>
            <a:srgbClr val="FFFF00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Schema-based fails </a:t>
            </a:r>
            <a:r>
              <a:rPr lang="en"/>
              <a:t>when a singular problem cannot be used as an anchor.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Enter… hypothetico-deductive reasoning</a:t>
            </a:r>
            <a:endParaRPr/>
          </a:p>
        </p:txBody>
      </p:sp>
      <p:sp>
        <p:nvSpPr>
          <p:cNvPr id="155" name="Google Shape;155;p22"/>
          <p:cNvSpPr txBox="1"/>
          <p:nvPr>
            <p:ph idx="1" type="body"/>
          </p:nvPr>
        </p:nvSpPr>
        <p:spPr>
          <a:xfrm>
            <a:off x="466125" y="1310325"/>
            <a:ext cx="8157000" cy="33813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 sz="1600">
                <a:solidFill>
                  <a:schemeClr val="dk1"/>
                </a:solidFill>
              </a:rPr>
              <a:t>A strategy for generating diagnostic hypotheses and </a:t>
            </a:r>
            <a:r>
              <a:rPr b="1" lang="en" sz="1600">
                <a:solidFill>
                  <a:schemeClr val="dk1"/>
                </a:solidFill>
              </a:rPr>
              <a:t>test each one </a:t>
            </a:r>
            <a:r>
              <a:rPr lang="en" sz="1600">
                <a:solidFill>
                  <a:schemeClr val="dk1"/>
                </a:solidFill>
              </a:rPr>
              <a:t>against </a:t>
            </a:r>
            <a:r>
              <a:rPr lang="en" sz="1600">
                <a:solidFill>
                  <a:schemeClr val="dk1"/>
                </a:solidFill>
              </a:rPr>
              <a:t>features</a:t>
            </a:r>
            <a:r>
              <a:rPr lang="en" sz="1600">
                <a:solidFill>
                  <a:schemeClr val="dk1"/>
                </a:solidFill>
              </a:rPr>
              <a:t> of the case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b="1" lang="en" sz="1600">
                <a:solidFill>
                  <a:schemeClr val="dk1"/>
                </a:solidFill>
              </a:rPr>
              <a:t>Iteratively refine </a:t>
            </a:r>
            <a:r>
              <a:rPr lang="en" sz="1600">
                <a:solidFill>
                  <a:schemeClr val="dk1"/>
                </a:solidFill>
              </a:rPr>
              <a:t>diagnoses based on</a:t>
            </a:r>
            <a:endParaRPr sz="1600">
              <a:solidFill>
                <a:schemeClr val="dk1"/>
              </a:solidFill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○"/>
            </a:pPr>
            <a:r>
              <a:rPr lang="en" sz="1600">
                <a:solidFill>
                  <a:schemeClr val="dk1"/>
                </a:solidFill>
              </a:rPr>
              <a:t>Probability</a:t>
            </a:r>
            <a:endParaRPr sz="1600">
              <a:solidFill>
                <a:schemeClr val="dk1"/>
              </a:solidFill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○"/>
            </a:pPr>
            <a:r>
              <a:rPr lang="en" sz="1600">
                <a:solidFill>
                  <a:schemeClr val="dk1"/>
                </a:solidFill>
              </a:rPr>
              <a:t>Fit </a:t>
            </a:r>
            <a:r>
              <a:rPr lang="en" sz="1600">
                <a:solidFill>
                  <a:schemeClr val="dk1"/>
                </a:solidFill>
              </a:rPr>
              <a:t>with</a:t>
            </a:r>
            <a:r>
              <a:rPr lang="en" sz="1600">
                <a:solidFill>
                  <a:schemeClr val="dk1"/>
                </a:solidFill>
              </a:rPr>
              <a:t> clinical features</a:t>
            </a:r>
            <a:endParaRPr sz="1600">
              <a:solidFill>
                <a:schemeClr val="dk1"/>
              </a:solidFill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○"/>
            </a:pPr>
            <a:r>
              <a:rPr lang="en" sz="1600">
                <a:solidFill>
                  <a:schemeClr val="dk1"/>
                </a:solidFill>
              </a:rPr>
              <a:t>New data that arises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 sz="1600">
                <a:solidFill>
                  <a:schemeClr val="dk1"/>
                </a:solidFill>
              </a:rPr>
              <a:t>An </a:t>
            </a:r>
            <a:r>
              <a:rPr lang="en" sz="1600">
                <a:solidFill>
                  <a:schemeClr val="dk1"/>
                </a:solidFill>
              </a:rPr>
              <a:t>analytical, but slow method of clinical reasoning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 sz="1600">
                <a:solidFill>
                  <a:schemeClr val="dk1"/>
                </a:solidFill>
              </a:rPr>
              <a:t>Can strive for one </a:t>
            </a:r>
            <a:r>
              <a:rPr b="1" lang="en" sz="1600">
                <a:solidFill>
                  <a:schemeClr val="dk1"/>
                </a:solidFill>
              </a:rPr>
              <a:t>singular diagnosis</a:t>
            </a:r>
            <a:r>
              <a:rPr lang="en" sz="1600">
                <a:solidFill>
                  <a:schemeClr val="dk1"/>
                </a:solidFill>
              </a:rPr>
              <a:t> (Occam's razor) or </a:t>
            </a:r>
            <a:r>
              <a:rPr b="1" lang="en" sz="1600">
                <a:solidFill>
                  <a:schemeClr val="dk1"/>
                </a:solidFill>
              </a:rPr>
              <a:t>multiple diagnoses </a:t>
            </a:r>
            <a:r>
              <a:rPr lang="en" sz="1600">
                <a:solidFill>
                  <a:schemeClr val="dk1"/>
                </a:solidFill>
              </a:rPr>
              <a:t>(Hickam's dictum)</a:t>
            </a:r>
            <a:endParaRPr sz="16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Hypothetico-deductive reasoning in practice</a:t>
            </a:r>
            <a:endParaRPr/>
          </a:p>
        </p:txBody>
      </p:sp>
      <p:sp>
        <p:nvSpPr>
          <p:cNvPr id="161" name="Google Shape;161;p23"/>
          <p:cNvSpPr txBox="1"/>
          <p:nvPr>
            <p:ph idx="1" type="body"/>
          </p:nvPr>
        </p:nvSpPr>
        <p:spPr>
          <a:xfrm>
            <a:off x="5032525" y="1239125"/>
            <a:ext cx="2780400" cy="34524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</a:rPr>
              <a:t>Features of the case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Fall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Acute weakness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Subacute weight loss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Constipation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Hypoventilation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chemeClr val="dk1"/>
                </a:solidFill>
              </a:rPr>
              <a:t>Bibasilar opacities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Cough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Anemia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Neutrophilia</a:t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162" name="Google Shape;162;p23"/>
          <p:cNvSpPr txBox="1"/>
          <p:nvPr>
            <p:ph idx="1" type="body"/>
          </p:nvPr>
        </p:nvSpPr>
        <p:spPr>
          <a:xfrm>
            <a:off x="840850" y="1310325"/>
            <a:ext cx="3337200" cy="33813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chemeClr val="dk1"/>
                </a:solidFill>
              </a:rPr>
              <a:t>Diagnoses</a:t>
            </a:r>
            <a:endParaRPr b="1" sz="19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900">
                <a:solidFill>
                  <a:schemeClr val="dk1"/>
                </a:solidFill>
              </a:rPr>
              <a:t>Generated</a:t>
            </a:r>
            <a:r>
              <a:rPr i="1" lang="en" sz="1900">
                <a:solidFill>
                  <a:schemeClr val="dk1"/>
                </a:solidFill>
              </a:rPr>
              <a:t> from base rate…</a:t>
            </a:r>
            <a:endParaRPr i="1" sz="19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</a:rPr>
              <a:t>CAP</a:t>
            </a:r>
            <a:endParaRPr sz="19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900">
                <a:solidFill>
                  <a:schemeClr val="dk1"/>
                </a:solidFill>
              </a:rPr>
              <a:t>Generated from risk profile…</a:t>
            </a:r>
            <a:endParaRPr sz="19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</a:rPr>
              <a:t>Myositis flare</a:t>
            </a:r>
            <a:endParaRPr sz="19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Hypothetico-deductive reasoning in practice</a:t>
            </a:r>
            <a:endParaRPr/>
          </a:p>
        </p:txBody>
      </p:sp>
      <p:sp>
        <p:nvSpPr>
          <p:cNvPr id="168" name="Google Shape;168;p24"/>
          <p:cNvSpPr txBox="1"/>
          <p:nvPr>
            <p:ph idx="1" type="body"/>
          </p:nvPr>
        </p:nvSpPr>
        <p:spPr>
          <a:xfrm>
            <a:off x="5032525" y="1239125"/>
            <a:ext cx="2780400" cy="34524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</a:rPr>
              <a:t>Features of the case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highlight>
                  <a:srgbClr val="F4CCCC"/>
                </a:highlight>
              </a:rPr>
              <a:t>Fall</a:t>
            </a:r>
            <a:endParaRPr sz="2000">
              <a:solidFill>
                <a:schemeClr val="dk1"/>
              </a:solidFill>
              <a:highlight>
                <a:srgbClr val="F4CCCC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highlight>
                  <a:srgbClr val="F4CCCC"/>
                </a:highlight>
              </a:rPr>
              <a:t>Acute weakness</a:t>
            </a:r>
            <a:endParaRPr sz="2000">
              <a:solidFill>
                <a:schemeClr val="dk1"/>
              </a:solidFill>
              <a:highlight>
                <a:srgbClr val="F4CCCC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Subacute weight loss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Constipation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Hypoventilation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chemeClr val="dk1"/>
                </a:solidFill>
                <a:highlight>
                  <a:srgbClr val="F4CCCC"/>
                </a:highlight>
              </a:rPr>
              <a:t>Bibasilar opacities</a:t>
            </a:r>
            <a:endParaRPr sz="2000">
              <a:solidFill>
                <a:schemeClr val="dk1"/>
              </a:solidFill>
              <a:highlight>
                <a:srgbClr val="F4CCCC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highlight>
                  <a:srgbClr val="F4CCCC"/>
                </a:highlight>
              </a:rPr>
              <a:t>Cough</a:t>
            </a:r>
            <a:endParaRPr sz="2000">
              <a:solidFill>
                <a:schemeClr val="dk1"/>
              </a:solidFill>
              <a:highlight>
                <a:srgbClr val="F4CCCC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Anemia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highlight>
                  <a:srgbClr val="F4CCCC"/>
                </a:highlight>
              </a:rPr>
              <a:t>Neutrophilia</a:t>
            </a:r>
            <a:endParaRPr sz="2000">
              <a:solidFill>
                <a:schemeClr val="dk1"/>
              </a:solidFill>
              <a:highlight>
                <a:srgbClr val="F4CCCC"/>
              </a:highlight>
            </a:endParaRPr>
          </a:p>
        </p:txBody>
      </p:sp>
      <p:sp>
        <p:nvSpPr>
          <p:cNvPr id="169" name="Google Shape;169;p24"/>
          <p:cNvSpPr txBox="1"/>
          <p:nvPr>
            <p:ph idx="1" type="body"/>
          </p:nvPr>
        </p:nvSpPr>
        <p:spPr>
          <a:xfrm>
            <a:off x="840850" y="1310325"/>
            <a:ext cx="3337200" cy="33813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chemeClr val="dk1"/>
                </a:solidFill>
              </a:rPr>
              <a:t>Diagnoses</a:t>
            </a:r>
            <a:endParaRPr b="1" sz="19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900">
                <a:solidFill>
                  <a:schemeClr val="dk1"/>
                </a:solidFill>
              </a:rPr>
              <a:t>Generated from base rate…</a:t>
            </a:r>
            <a:endParaRPr i="1" sz="19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  <a:highlight>
                  <a:srgbClr val="F4CCCC"/>
                </a:highlight>
              </a:rPr>
              <a:t>CAP</a:t>
            </a:r>
            <a:endParaRPr sz="1900">
              <a:solidFill>
                <a:schemeClr val="dk1"/>
              </a:solidFill>
              <a:highlight>
                <a:srgbClr val="F4CCCC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900">
                <a:solidFill>
                  <a:schemeClr val="dk1"/>
                </a:solidFill>
              </a:rPr>
              <a:t>Generated from risk profile…</a:t>
            </a:r>
            <a:endParaRPr sz="19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</a:rPr>
              <a:t>Myositis flare</a:t>
            </a:r>
            <a:endParaRPr sz="19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Hypothetico-deductive reasoning in practice</a:t>
            </a:r>
            <a:endParaRPr/>
          </a:p>
        </p:txBody>
      </p:sp>
      <p:sp>
        <p:nvSpPr>
          <p:cNvPr id="175" name="Google Shape;175;p25"/>
          <p:cNvSpPr txBox="1"/>
          <p:nvPr>
            <p:ph idx="1" type="body"/>
          </p:nvPr>
        </p:nvSpPr>
        <p:spPr>
          <a:xfrm>
            <a:off x="5032525" y="1239125"/>
            <a:ext cx="2780400" cy="34524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</a:rPr>
              <a:t>Features of the case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highlight>
                  <a:srgbClr val="CFE2F3"/>
                </a:highlight>
              </a:rPr>
              <a:t>Fall</a:t>
            </a:r>
            <a:endParaRPr sz="2000">
              <a:solidFill>
                <a:schemeClr val="dk1"/>
              </a:solidFill>
              <a:highlight>
                <a:srgbClr val="CFE2F3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highlight>
                  <a:srgbClr val="CFE2F3"/>
                </a:highlight>
              </a:rPr>
              <a:t>Acute </a:t>
            </a:r>
            <a:r>
              <a:rPr lang="en" sz="2000">
                <a:solidFill>
                  <a:schemeClr val="dk1"/>
                </a:solidFill>
                <a:highlight>
                  <a:srgbClr val="CFE2F3"/>
                </a:highlight>
              </a:rPr>
              <a:t>weakness</a:t>
            </a:r>
            <a:endParaRPr sz="2000">
              <a:solidFill>
                <a:schemeClr val="dk1"/>
              </a:solidFill>
              <a:highlight>
                <a:srgbClr val="CFE2F3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highlight>
                  <a:srgbClr val="CFE2F3"/>
                </a:highlight>
              </a:rPr>
              <a:t>Subacute weight loss</a:t>
            </a:r>
            <a:endParaRPr sz="2000">
              <a:solidFill>
                <a:schemeClr val="dk1"/>
              </a:solidFill>
              <a:highlight>
                <a:srgbClr val="CFE2F3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Constipation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highlight>
                  <a:srgbClr val="CFE2F3"/>
                </a:highlight>
              </a:rPr>
              <a:t>Hypoventilation</a:t>
            </a:r>
            <a:endParaRPr sz="2000">
              <a:solidFill>
                <a:schemeClr val="dk1"/>
              </a:solidFill>
              <a:highlight>
                <a:srgbClr val="CFE2F3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chemeClr val="dk1"/>
                </a:solidFill>
              </a:rPr>
              <a:t>Bibasilar opacities</a:t>
            </a:r>
            <a:endParaRPr sz="2000">
              <a:solidFill>
                <a:schemeClr val="dk1"/>
              </a:solidFill>
              <a:highlight>
                <a:srgbClr val="D9D2E9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Cough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highlight>
                  <a:srgbClr val="CFE2F3"/>
                </a:highlight>
              </a:rPr>
              <a:t>Anemia</a:t>
            </a:r>
            <a:endParaRPr sz="2000">
              <a:solidFill>
                <a:schemeClr val="dk1"/>
              </a:solidFill>
              <a:highlight>
                <a:srgbClr val="CFE2F3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highlight>
                  <a:srgbClr val="CFE2F3"/>
                </a:highlight>
              </a:rPr>
              <a:t>Neutrophilia</a:t>
            </a:r>
            <a:endParaRPr sz="2000">
              <a:solidFill>
                <a:schemeClr val="dk1"/>
              </a:solidFill>
              <a:highlight>
                <a:srgbClr val="CFE2F3"/>
              </a:highlight>
            </a:endParaRPr>
          </a:p>
        </p:txBody>
      </p:sp>
      <p:sp>
        <p:nvSpPr>
          <p:cNvPr id="176" name="Google Shape;176;p25"/>
          <p:cNvSpPr txBox="1"/>
          <p:nvPr>
            <p:ph idx="1" type="body"/>
          </p:nvPr>
        </p:nvSpPr>
        <p:spPr>
          <a:xfrm>
            <a:off x="840850" y="1310325"/>
            <a:ext cx="3337200" cy="33813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chemeClr val="dk1"/>
                </a:solidFill>
              </a:rPr>
              <a:t>Diagnoses</a:t>
            </a:r>
            <a:endParaRPr b="1" sz="19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900">
                <a:solidFill>
                  <a:schemeClr val="dk1"/>
                </a:solidFill>
              </a:rPr>
              <a:t>Generated from base rate…</a:t>
            </a:r>
            <a:endParaRPr i="1" sz="19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</a:rPr>
              <a:t>CAP</a:t>
            </a:r>
            <a:endParaRPr sz="19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900">
                <a:solidFill>
                  <a:schemeClr val="dk1"/>
                </a:solidFill>
              </a:rPr>
              <a:t>Generated from risk profile…</a:t>
            </a:r>
            <a:endParaRPr sz="19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  <a:highlight>
                  <a:srgbClr val="CFE2F3"/>
                </a:highlight>
              </a:rPr>
              <a:t>Myositis flare</a:t>
            </a:r>
            <a:endParaRPr sz="1900">
              <a:solidFill>
                <a:schemeClr val="dk1"/>
              </a:solidFill>
              <a:highlight>
                <a:srgbClr val="CFE2F3"/>
              </a:highlight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Hypothetico-deductive reasoning in practice</a:t>
            </a:r>
            <a:endParaRPr/>
          </a:p>
        </p:txBody>
      </p:sp>
      <p:sp>
        <p:nvSpPr>
          <p:cNvPr id="182" name="Google Shape;182;p26"/>
          <p:cNvSpPr txBox="1"/>
          <p:nvPr>
            <p:ph idx="1" type="body"/>
          </p:nvPr>
        </p:nvSpPr>
        <p:spPr>
          <a:xfrm>
            <a:off x="5032525" y="1239125"/>
            <a:ext cx="2780400" cy="34524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</a:rPr>
              <a:t>Features of the case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highlight>
                  <a:srgbClr val="D9D2E9"/>
                </a:highlight>
              </a:rPr>
              <a:t>Fall</a:t>
            </a:r>
            <a:endParaRPr sz="2000">
              <a:solidFill>
                <a:schemeClr val="dk1"/>
              </a:solidFill>
              <a:highlight>
                <a:srgbClr val="D9D2E9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highlight>
                  <a:srgbClr val="D9D2E9"/>
                </a:highlight>
              </a:rPr>
              <a:t>Acute </a:t>
            </a:r>
            <a:r>
              <a:rPr lang="en" sz="2000">
                <a:solidFill>
                  <a:schemeClr val="dk1"/>
                </a:solidFill>
                <a:highlight>
                  <a:srgbClr val="D9D2E9"/>
                </a:highlight>
              </a:rPr>
              <a:t>weakness</a:t>
            </a:r>
            <a:endParaRPr sz="2000">
              <a:solidFill>
                <a:schemeClr val="dk1"/>
              </a:solidFill>
              <a:highlight>
                <a:srgbClr val="D9D2E9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highlight>
                  <a:srgbClr val="CFE2F3"/>
                </a:highlight>
              </a:rPr>
              <a:t>Subacute weight loss</a:t>
            </a:r>
            <a:endParaRPr sz="2000">
              <a:solidFill>
                <a:schemeClr val="dk1"/>
              </a:solidFill>
              <a:highlight>
                <a:srgbClr val="CFE2F3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Constipation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highlight>
                  <a:srgbClr val="CFE2F3"/>
                </a:highlight>
              </a:rPr>
              <a:t>Hypoventilation</a:t>
            </a:r>
            <a:endParaRPr sz="2000">
              <a:solidFill>
                <a:schemeClr val="dk1"/>
              </a:solidFill>
              <a:highlight>
                <a:srgbClr val="CFE2F3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highlight>
                  <a:srgbClr val="F4CCCC"/>
                </a:highlight>
              </a:rPr>
              <a:t>Bibasilar opacities</a:t>
            </a:r>
            <a:endParaRPr sz="2000">
              <a:solidFill>
                <a:schemeClr val="dk1"/>
              </a:solidFill>
              <a:highlight>
                <a:srgbClr val="F4CCCC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highlight>
                  <a:srgbClr val="F4CCCC"/>
                </a:highlight>
              </a:rPr>
              <a:t>Cough</a:t>
            </a:r>
            <a:endParaRPr sz="2000">
              <a:solidFill>
                <a:schemeClr val="dk1"/>
              </a:solidFill>
              <a:highlight>
                <a:srgbClr val="F4CCCC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highlight>
                  <a:srgbClr val="CFE2F3"/>
                </a:highlight>
              </a:rPr>
              <a:t>Anemia</a:t>
            </a:r>
            <a:endParaRPr sz="2000">
              <a:solidFill>
                <a:schemeClr val="dk1"/>
              </a:solidFill>
              <a:highlight>
                <a:srgbClr val="CFE2F3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highlight>
                  <a:srgbClr val="D9D2E9"/>
                </a:highlight>
              </a:rPr>
              <a:t>Neutrophilia</a:t>
            </a:r>
            <a:endParaRPr sz="2000">
              <a:solidFill>
                <a:schemeClr val="dk1"/>
              </a:solidFill>
              <a:highlight>
                <a:srgbClr val="D9D2E9"/>
              </a:highlight>
            </a:endParaRPr>
          </a:p>
        </p:txBody>
      </p:sp>
      <p:sp>
        <p:nvSpPr>
          <p:cNvPr id="183" name="Google Shape;183;p26"/>
          <p:cNvSpPr txBox="1"/>
          <p:nvPr>
            <p:ph idx="1" type="body"/>
          </p:nvPr>
        </p:nvSpPr>
        <p:spPr>
          <a:xfrm>
            <a:off x="840850" y="1310325"/>
            <a:ext cx="3337200" cy="33813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chemeClr val="dk1"/>
                </a:solidFill>
              </a:rPr>
              <a:t>Diagnoses</a:t>
            </a:r>
            <a:endParaRPr b="1" sz="19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900">
                <a:solidFill>
                  <a:schemeClr val="dk1"/>
                </a:solidFill>
              </a:rPr>
              <a:t>Generated from base rate…</a:t>
            </a:r>
            <a:endParaRPr i="1" sz="19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  <a:highlight>
                  <a:srgbClr val="F4CCCC"/>
                </a:highlight>
              </a:rPr>
              <a:t>CAP</a:t>
            </a:r>
            <a:endParaRPr sz="1900">
              <a:solidFill>
                <a:schemeClr val="dk1"/>
              </a:solidFill>
              <a:highlight>
                <a:srgbClr val="F4CCCC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900">
                <a:solidFill>
                  <a:schemeClr val="dk1"/>
                </a:solidFill>
              </a:rPr>
              <a:t>Generated from risk profile…</a:t>
            </a:r>
            <a:endParaRPr sz="19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  <a:highlight>
                  <a:srgbClr val="CFE2F3"/>
                </a:highlight>
              </a:rPr>
              <a:t>Myositis flare</a:t>
            </a:r>
            <a:endParaRPr sz="1900">
              <a:solidFill>
                <a:schemeClr val="dk1"/>
              </a:solidFill>
              <a:highlight>
                <a:srgbClr val="CFE2F3"/>
              </a:highlight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8" name="Google Shape;188;p27"/>
          <p:cNvCxnSpPr>
            <a:stCxn id="189" idx="2"/>
            <a:endCxn id="190" idx="0"/>
          </p:cNvCxnSpPr>
          <p:nvPr/>
        </p:nvCxnSpPr>
        <p:spPr>
          <a:xfrm>
            <a:off x="2827564" y="2502738"/>
            <a:ext cx="0" cy="514800"/>
          </a:xfrm>
          <a:prstGeom prst="straightConnector1">
            <a:avLst/>
          </a:prstGeom>
          <a:noFill/>
          <a:ln cap="flat" cmpd="sng" w="19050">
            <a:solidFill>
              <a:srgbClr val="C2C2C2"/>
            </a:solidFill>
            <a:prstDash val="solid"/>
            <a:miter lim="8000"/>
            <a:headEnd len="med" w="med" type="none"/>
            <a:tailEnd len="med" w="med" type="none"/>
          </a:ln>
        </p:spPr>
      </p:cxnSp>
      <p:cxnSp>
        <p:nvCxnSpPr>
          <p:cNvPr id="191" name="Google Shape;191;p27"/>
          <p:cNvCxnSpPr>
            <a:stCxn id="192" idx="3"/>
            <a:endCxn id="193" idx="1"/>
          </p:cNvCxnSpPr>
          <p:nvPr/>
        </p:nvCxnSpPr>
        <p:spPr>
          <a:xfrm>
            <a:off x="5467251" y="568600"/>
            <a:ext cx="1088100" cy="0"/>
          </a:xfrm>
          <a:prstGeom prst="straightConnector1">
            <a:avLst/>
          </a:prstGeom>
          <a:noFill/>
          <a:ln cap="flat" cmpd="sng" w="19050">
            <a:solidFill>
              <a:srgbClr val="C2C2C2"/>
            </a:solidFill>
            <a:prstDash val="solid"/>
            <a:miter lim="8000"/>
            <a:headEnd len="med" w="med" type="none"/>
            <a:tailEnd len="med" w="med" type="none"/>
          </a:ln>
        </p:spPr>
      </p:cxnSp>
      <p:cxnSp>
        <p:nvCxnSpPr>
          <p:cNvPr id="194" name="Google Shape;194;p27"/>
          <p:cNvCxnSpPr>
            <a:stCxn id="195" idx="3"/>
            <a:endCxn id="192" idx="1"/>
          </p:cNvCxnSpPr>
          <p:nvPr/>
        </p:nvCxnSpPr>
        <p:spPr>
          <a:xfrm flipH="1" rot="10800000">
            <a:off x="2789876" y="568600"/>
            <a:ext cx="787800" cy="419700"/>
          </a:xfrm>
          <a:prstGeom prst="bentConnector3">
            <a:avLst>
              <a:gd fmla="val 49992" name="adj1"/>
            </a:avLst>
          </a:prstGeom>
          <a:noFill/>
          <a:ln cap="flat" cmpd="sng" w="19050">
            <a:solidFill>
              <a:srgbClr val="C2C2C2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96" name="Google Shape;196;p27"/>
          <p:cNvCxnSpPr>
            <a:stCxn id="195" idx="3"/>
            <a:endCxn id="197" idx="1"/>
          </p:cNvCxnSpPr>
          <p:nvPr/>
        </p:nvCxnSpPr>
        <p:spPr>
          <a:xfrm>
            <a:off x="2789876" y="988300"/>
            <a:ext cx="787800" cy="514500"/>
          </a:xfrm>
          <a:prstGeom prst="bentConnector3">
            <a:avLst>
              <a:gd fmla="val 50000" name="adj1"/>
            </a:avLst>
          </a:prstGeom>
          <a:noFill/>
          <a:ln cap="flat" cmpd="sng" w="19050">
            <a:solidFill>
              <a:srgbClr val="C2C2C2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98" name="Google Shape;198;p27"/>
          <p:cNvCxnSpPr>
            <a:stCxn id="189" idx="0"/>
            <a:endCxn id="197" idx="2"/>
          </p:cNvCxnSpPr>
          <p:nvPr/>
        </p:nvCxnSpPr>
        <p:spPr>
          <a:xfrm rot="-5400000">
            <a:off x="3489964" y="1050438"/>
            <a:ext cx="370200" cy="1695000"/>
          </a:xfrm>
          <a:prstGeom prst="bentConnector3">
            <a:avLst>
              <a:gd fmla="val 50015" name="adj1"/>
            </a:avLst>
          </a:prstGeom>
          <a:noFill/>
          <a:ln cap="flat" cmpd="sng" w="19050">
            <a:solidFill>
              <a:srgbClr val="C2C2C2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99" name="Google Shape;199;p27"/>
          <p:cNvCxnSpPr>
            <a:stCxn id="200" idx="0"/>
            <a:endCxn id="197" idx="2"/>
          </p:cNvCxnSpPr>
          <p:nvPr/>
        </p:nvCxnSpPr>
        <p:spPr>
          <a:xfrm flipH="1" rot="5400000">
            <a:off x="5657275" y="578250"/>
            <a:ext cx="370200" cy="2639400"/>
          </a:xfrm>
          <a:prstGeom prst="bentConnector3">
            <a:avLst>
              <a:gd fmla="val 50017" name="adj1"/>
            </a:avLst>
          </a:prstGeom>
          <a:noFill/>
          <a:ln cap="flat" cmpd="sng" w="19050">
            <a:solidFill>
              <a:srgbClr val="C2C2C2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201" name="Google Shape;201;p27"/>
          <p:cNvCxnSpPr>
            <a:stCxn id="189" idx="2"/>
            <a:endCxn id="202" idx="0"/>
          </p:cNvCxnSpPr>
          <p:nvPr/>
        </p:nvCxnSpPr>
        <p:spPr>
          <a:xfrm flipH="1" rot="-5400000">
            <a:off x="3417514" y="1912788"/>
            <a:ext cx="514800" cy="1694700"/>
          </a:xfrm>
          <a:prstGeom prst="bentConnector3">
            <a:avLst>
              <a:gd fmla="val 49992" name="adj1"/>
            </a:avLst>
          </a:prstGeom>
          <a:noFill/>
          <a:ln cap="flat" cmpd="sng" w="19050">
            <a:solidFill>
              <a:srgbClr val="C2C2C2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203" name="Google Shape;203;p27"/>
          <p:cNvCxnSpPr>
            <a:stCxn id="189" idx="2"/>
            <a:endCxn id="204" idx="0"/>
          </p:cNvCxnSpPr>
          <p:nvPr/>
        </p:nvCxnSpPr>
        <p:spPr>
          <a:xfrm rot="5400000">
            <a:off x="1692364" y="1882338"/>
            <a:ext cx="514800" cy="1755600"/>
          </a:xfrm>
          <a:prstGeom prst="bentConnector3">
            <a:avLst>
              <a:gd fmla="val 49992" name="adj1"/>
            </a:avLst>
          </a:prstGeom>
          <a:noFill/>
          <a:ln cap="flat" cmpd="sng" w="19050">
            <a:solidFill>
              <a:srgbClr val="C2C2C2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97" name="Google Shape;197;p27"/>
          <p:cNvSpPr txBox="1"/>
          <p:nvPr/>
        </p:nvSpPr>
        <p:spPr>
          <a:xfrm>
            <a:off x="3577676" y="1293025"/>
            <a:ext cx="1889700" cy="4197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3D3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Polyclonal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5" name="Google Shape;195;p27"/>
          <p:cNvSpPr txBox="1"/>
          <p:nvPr/>
        </p:nvSpPr>
        <p:spPr>
          <a:xfrm>
            <a:off x="900176" y="778450"/>
            <a:ext cx="1889700" cy="4197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3D3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Lymphocytosis</a:t>
            </a:r>
            <a:endParaRPr b="1"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2" name="Google Shape;192;p27"/>
          <p:cNvSpPr txBox="1"/>
          <p:nvPr/>
        </p:nvSpPr>
        <p:spPr>
          <a:xfrm>
            <a:off x="3577551" y="358750"/>
            <a:ext cx="1889700" cy="419700"/>
          </a:xfrm>
          <a:prstGeom prst="rect">
            <a:avLst/>
          </a:prstGeom>
          <a:solidFill>
            <a:srgbClr val="F4CCCC"/>
          </a:solidFill>
          <a:ln cap="flat" cmpd="sng" w="19050">
            <a:solidFill>
              <a:srgbClr val="3D3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Monoclonal</a:t>
            </a:r>
            <a:endParaRPr b="1"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9" name="Google Shape;189;p27"/>
          <p:cNvSpPr txBox="1"/>
          <p:nvPr/>
        </p:nvSpPr>
        <p:spPr>
          <a:xfrm>
            <a:off x="1882714" y="2083038"/>
            <a:ext cx="1889700" cy="419700"/>
          </a:xfrm>
          <a:prstGeom prst="rect">
            <a:avLst/>
          </a:prstGeom>
          <a:solidFill>
            <a:srgbClr val="FFF2CC"/>
          </a:solidFill>
          <a:ln cap="flat" cmpd="sng" w="19050">
            <a:solidFill>
              <a:srgbClr val="3D3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Infectious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0" name="Google Shape;200;p27"/>
          <p:cNvSpPr txBox="1"/>
          <p:nvPr/>
        </p:nvSpPr>
        <p:spPr>
          <a:xfrm>
            <a:off x="6217225" y="2083050"/>
            <a:ext cx="1889700" cy="1129200"/>
          </a:xfrm>
          <a:prstGeom prst="rect">
            <a:avLst/>
          </a:prstGeom>
          <a:solidFill>
            <a:srgbClr val="CFE2F3"/>
          </a:solidFill>
          <a:ln cap="flat" cmpd="sng" w="19050">
            <a:solidFill>
              <a:srgbClr val="3D3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Non-Infectious</a:t>
            </a:r>
            <a:endParaRPr b="1"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Drug hypersensitivity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Stress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Asplenia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Thymoma</a:t>
            </a:r>
            <a:endParaRPr b="1"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4" name="Google Shape;204;p27"/>
          <p:cNvSpPr txBox="1"/>
          <p:nvPr/>
        </p:nvSpPr>
        <p:spPr>
          <a:xfrm>
            <a:off x="261225" y="3017450"/>
            <a:ext cx="1621500" cy="1709400"/>
          </a:xfrm>
          <a:prstGeom prst="rect">
            <a:avLst/>
          </a:prstGeom>
          <a:solidFill>
            <a:srgbClr val="FFF2CC"/>
          </a:solidFill>
          <a:ln cap="flat" cmpd="sng" w="19050">
            <a:solidFill>
              <a:srgbClr val="3D3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Infectious Mononucleosis Syndrome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EBV</a:t>
            </a:r>
            <a:endParaRPr b="1"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CMV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Acute HIV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Toxoplasmosis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HHV-6 &amp; HHV-7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2" name="Google Shape;202;p27"/>
          <p:cNvSpPr txBox="1"/>
          <p:nvPr/>
        </p:nvSpPr>
        <p:spPr>
          <a:xfrm>
            <a:off x="3840650" y="3017450"/>
            <a:ext cx="1363500" cy="1794900"/>
          </a:xfrm>
          <a:prstGeom prst="rect">
            <a:avLst/>
          </a:prstGeom>
          <a:solidFill>
            <a:srgbClr val="FFF2CC"/>
          </a:solidFill>
          <a:ln cap="flat" cmpd="sng" w="19050">
            <a:solidFill>
              <a:srgbClr val="3D3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Other Viral</a:t>
            </a:r>
            <a:endParaRPr b="1"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HTLV-I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Mumps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Rubella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Measles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Influenza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Hepatitis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Adenovirus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Coxsackie virus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Poliovirus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3" name="Google Shape;193;p27"/>
          <p:cNvSpPr txBox="1"/>
          <p:nvPr/>
        </p:nvSpPr>
        <p:spPr>
          <a:xfrm>
            <a:off x="6555350" y="253750"/>
            <a:ext cx="1190700" cy="629700"/>
          </a:xfrm>
          <a:prstGeom prst="rect">
            <a:avLst/>
          </a:prstGeom>
          <a:solidFill>
            <a:srgbClr val="F4CCCC"/>
          </a:solidFill>
          <a:ln cap="flat" cmpd="sng" w="19050">
            <a:solidFill>
              <a:srgbClr val="3D3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Leukemia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Lymphoma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Other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27"/>
          <p:cNvSpPr txBox="1"/>
          <p:nvPr/>
        </p:nvSpPr>
        <p:spPr>
          <a:xfrm>
            <a:off x="2145825" y="3017450"/>
            <a:ext cx="1363500" cy="1751400"/>
          </a:xfrm>
          <a:prstGeom prst="rect">
            <a:avLst/>
          </a:prstGeom>
          <a:solidFill>
            <a:srgbClr val="FFF2CC"/>
          </a:solidFill>
          <a:ln cap="flat" cmpd="sng" w="19050">
            <a:solidFill>
              <a:srgbClr val="3D3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Other Syndromes</a:t>
            </a:r>
            <a:endParaRPr b="1"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Cat scratch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TB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Brucellosis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Pertussis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Syphilis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Babesiosis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Rickettsial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Approach to lymphocytosis</a:t>
            </a:r>
            <a:endParaRPr/>
          </a:p>
        </p:txBody>
      </p:sp>
      <p:sp>
        <p:nvSpPr>
          <p:cNvPr id="210" name="Google Shape;210;p28"/>
          <p:cNvSpPr txBox="1"/>
          <p:nvPr>
            <p:ph idx="1" type="body"/>
          </p:nvPr>
        </p:nvSpPr>
        <p:spPr>
          <a:xfrm>
            <a:off x="466125" y="1310325"/>
            <a:ext cx="8157000" cy="33813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lang="en" sz="1400">
                <a:solidFill>
                  <a:schemeClr val="dk1"/>
                </a:solidFill>
              </a:rPr>
              <a:t>Is this a </a:t>
            </a:r>
            <a:r>
              <a:rPr b="1" lang="en" sz="1400">
                <a:solidFill>
                  <a:schemeClr val="dk1"/>
                </a:solidFill>
              </a:rPr>
              <a:t>chronic process</a:t>
            </a:r>
            <a:r>
              <a:rPr lang="en" sz="1400">
                <a:solidFill>
                  <a:schemeClr val="dk1"/>
                </a:solidFill>
              </a:rPr>
              <a:t>?</a:t>
            </a:r>
            <a:endParaRPr sz="1400">
              <a:solidFill>
                <a:schemeClr val="dk1"/>
              </a:solidFill>
            </a:endParaRPr>
          </a:p>
          <a:p>
            <a:pPr indent="-3175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>
                <a:solidFill>
                  <a:schemeClr val="dk1"/>
                </a:solidFill>
              </a:rPr>
              <a:t>If yes, suggestive of monoclonal etiology or non-infectious etiology (e.g. asplenia)</a:t>
            </a:r>
            <a:endParaRPr sz="1400">
              <a:solidFill>
                <a:schemeClr val="dk1"/>
              </a:solidFill>
            </a:endParaRPr>
          </a:p>
          <a:p>
            <a:pPr indent="-3175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>
                <a:solidFill>
                  <a:schemeClr val="dk1"/>
                </a:solidFill>
              </a:rPr>
              <a:t>Peripheral blood smear → flow cytometry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lang="en" sz="1400">
                <a:solidFill>
                  <a:schemeClr val="dk1"/>
                </a:solidFill>
              </a:rPr>
              <a:t>If no, more commonly this is a reactive, polyclonal process. Then ask, are there </a:t>
            </a:r>
            <a:r>
              <a:rPr b="1" lang="en" sz="1400">
                <a:solidFill>
                  <a:schemeClr val="dk1"/>
                </a:solidFill>
              </a:rPr>
              <a:t>localizing features</a:t>
            </a:r>
            <a:r>
              <a:rPr lang="en" sz="1400">
                <a:solidFill>
                  <a:schemeClr val="dk1"/>
                </a:solidFill>
              </a:rPr>
              <a:t> of a specific infection (e.g. infectious mononucleosis syndrome)?</a:t>
            </a:r>
            <a:endParaRPr sz="1400">
              <a:solidFill>
                <a:schemeClr val="dk1"/>
              </a:solidFill>
            </a:endParaRPr>
          </a:p>
          <a:p>
            <a:pPr indent="-3175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>
                <a:solidFill>
                  <a:schemeClr val="dk1"/>
                </a:solidFill>
              </a:rPr>
              <a:t>If yes, investigate appropriately</a:t>
            </a:r>
            <a:endParaRPr sz="1400">
              <a:solidFill>
                <a:schemeClr val="dk1"/>
              </a:solidFill>
            </a:endParaRPr>
          </a:p>
          <a:p>
            <a:pPr indent="-3175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>
                <a:solidFill>
                  <a:schemeClr val="dk1"/>
                </a:solidFill>
              </a:rPr>
              <a:t>Serology, NAT, trending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lang="en" sz="1400">
                <a:solidFill>
                  <a:schemeClr val="dk1"/>
                </a:solidFill>
              </a:rPr>
              <a:t>If no, consider work-up for etiologies that may have </a:t>
            </a:r>
            <a:r>
              <a:rPr b="1" lang="en" sz="1400">
                <a:solidFill>
                  <a:schemeClr val="dk1"/>
                </a:solidFill>
              </a:rPr>
              <a:t>no other discriminatory features</a:t>
            </a:r>
            <a:r>
              <a:rPr lang="en" sz="1400">
                <a:solidFill>
                  <a:schemeClr val="dk1"/>
                </a:solidFill>
              </a:rPr>
              <a:t> (e.g. CMV, EBV, HBV, HCV, HIV, Syphilis)</a:t>
            </a:r>
            <a:endParaRPr sz="14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Overview of Pertussis</a:t>
            </a:r>
            <a:endParaRPr/>
          </a:p>
        </p:txBody>
      </p:sp>
      <p:sp>
        <p:nvSpPr>
          <p:cNvPr id="216" name="Google Shape;216;p29"/>
          <p:cNvSpPr txBox="1"/>
          <p:nvPr>
            <p:ph idx="1" type="body"/>
          </p:nvPr>
        </p:nvSpPr>
        <p:spPr>
          <a:xfrm>
            <a:off x="493500" y="1310325"/>
            <a:ext cx="8157000" cy="33813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" sz="1300">
                <a:solidFill>
                  <a:schemeClr val="dk1"/>
                </a:solidFill>
              </a:rPr>
              <a:t>Pertussis, also known as “</a:t>
            </a:r>
            <a:r>
              <a:rPr b="1" lang="en" sz="1300">
                <a:solidFill>
                  <a:schemeClr val="dk1"/>
                </a:solidFill>
              </a:rPr>
              <a:t>whooping cough</a:t>
            </a:r>
            <a:r>
              <a:rPr lang="en" sz="1300">
                <a:solidFill>
                  <a:schemeClr val="dk1"/>
                </a:solidFill>
              </a:rPr>
              <a:t>”, is a highly contagious, acute respiratory illness caused by </a:t>
            </a:r>
            <a:r>
              <a:rPr i="1" lang="en" sz="1300">
                <a:solidFill>
                  <a:schemeClr val="dk1"/>
                </a:solidFill>
              </a:rPr>
              <a:t>Bordetella pertussis</a:t>
            </a:r>
            <a:endParaRPr i="1" sz="13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300">
              <a:solidFill>
                <a:schemeClr val="dk1"/>
              </a:solidFill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" sz="1300">
                <a:solidFill>
                  <a:schemeClr val="dk1"/>
                </a:solidFill>
              </a:rPr>
              <a:t>The hallmark symptoms (below) can be absent in adults and present as a more non-specific prodrome</a:t>
            </a:r>
            <a:endParaRPr sz="1300">
              <a:solidFill>
                <a:schemeClr val="dk1"/>
              </a:solidFill>
            </a:endParaRPr>
          </a:p>
          <a:p>
            <a:pPr indent="-3111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○"/>
            </a:pPr>
            <a:r>
              <a:rPr lang="en" sz="1300">
                <a:solidFill>
                  <a:schemeClr val="dk1"/>
                </a:solidFill>
              </a:rPr>
              <a:t>Paroxysmal cough</a:t>
            </a:r>
            <a:endParaRPr sz="1300">
              <a:solidFill>
                <a:schemeClr val="dk1"/>
              </a:solidFill>
            </a:endParaRPr>
          </a:p>
          <a:p>
            <a:pPr indent="-3111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○"/>
            </a:pPr>
            <a:r>
              <a:rPr lang="en" sz="1300">
                <a:solidFill>
                  <a:schemeClr val="dk1"/>
                </a:solidFill>
              </a:rPr>
              <a:t>Inspiratory whoop</a:t>
            </a:r>
            <a:endParaRPr sz="1300">
              <a:solidFill>
                <a:schemeClr val="dk1"/>
              </a:solidFill>
            </a:endParaRPr>
          </a:p>
          <a:p>
            <a:pPr indent="-3111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○"/>
            </a:pPr>
            <a:r>
              <a:rPr lang="en" sz="1300">
                <a:solidFill>
                  <a:schemeClr val="dk1"/>
                </a:solidFill>
              </a:rPr>
              <a:t>Posttussive emesis</a:t>
            </a:r>
            <a:endParaRPr sz="1300">
              <a:solidFill>
                <a:schemeClr val="dk1"/>
              </a:solidFill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" sz="1300">
                <a:solidFill>
                  <a:schemeClr val="dk1"/>
                </a:solidFill>
              </a:rPr>
              <a:t>Classically presents in three phases</a:t>
            </a:r>
            <a:endParaRPr sz="1300">
              <a:solidFill>
                <a:schemeClr val="dk1"/>
              </a:solidFill>
            </a:endParaRPr>
          </a:p>
          <a:p>
            <a:pPr indent="-31115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AutoNum type="arabicPeriod"/>
            </a:pPr>
            <a:r>
              <a:rPr b="1" lang="en" sz="1300">
                <a:solidFill>
                  <a:schemeClr val="dk1"/>
                </a:solidFill>
              </a:rPr>
              <a:t>Catarrhal phase (1 - 2 wks):</a:t>
            </a:r>
            <a:r>
              <a:rPr lang="en" sz="1300">
                <a:solidFill>
                  <a:schemeClr val="dk1"/>
                </a:solidFill>
              </a:rPr>
              <a:t> Nonspecific symptoms including generalized malaise, rhinorrhea, and mild cough. Early suggestive features is excessive lacrimation and conjunctival injection.</a:t>
            </a:r>
            <a:endParaRPr sz="1300">
              <a:solidFill>
                <a:schemeClr val="dk1"/>
              </a:solidFill>
            </a:endParaRPr>
          </a:p>
          <a:p>
            <a:pPr indent="-31115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AutoNum type="arabicPeriod"/>
            </a:pPr>
            <a:r>
              <a:rPr b="1" lang="en" sz="1300">
                <a:solidFill>
                  <a:schemeClr val="dk1"/>
                </a:solidFill>
              </a:rPr>
              <a:t>Paroxysmal phase (0.5 - 3 months, untreated): </a:t>
            </a:r>
            <a:r>
              <a:rPr lang="en" sz="1300">
                <a:solidFill>
                  <a:schemeClr val="dk1"/>
                </a:solidFill>
              </a:rPr>
              <a:t>Paroxysmal cough and posttussive emesis</a:t>
            </a:r>
            <a:endParaRPr sz="1300">
              <a:solidFill>
                <a:schemeClr val="dk1"/>
              </a:solidFill>
            </a:endParaRPr>
          </a:p>
          <a:p>
            <a:pPr indent="-31115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AutoNum type="arabicPeriod"/>
            </a:pPr>
            <a:r>
              <a:rPr b="1" lang="en" sz="1300">
                <a:solidFill>
                  <a:schemeClr val="dk1"/>
                </a:solidFill>
              </a:rPr>
              <a:t>Convalescent phase (1-2 wks): </a:t>
            </a:r>
            <a:r>
              <a:rPr lang="en" sz="1300">
                <a:solidFill>
                  <a:schemeClr val="dk1"/>
                </a:solidFill>
              </a:rPr>
              <a:t>Gradual lessening of symptoms</a:t>
            </a:r>
            <a:endParaRPr sz="13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Pertussis mechanism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30"/>
          <p:cNvSpPr txBox="1"/>
          <p:nvPr>
            <p:ph idx="1" type="body"/>
          </p:nvPr>
        </p:nvSpPr>
        <p:spPr>
          <a:xfrm>
            <a:off x="493500" y="1310325"/>
            <a:ext cx="8157000" cy="33813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</a:rPr>
              <a:t>Pertussis releases a few toxins which have </a:t>
            </a:r>
            <a:r>
              <a:rPr lang="en" sz="1300">
                <a:solidFill>
                  <a:schemeClr val="dk1"/>
                </a:solidFill>
              </a:rPr>
              <a:t>interested biological effects</a:t>
            </a:r>
            <a:endParaRPr sz="13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AutoNum type="arabicPeriod"/>
            </a:pPr>
            <a:r>
              <a:rPr lang="en" sz="1300">
                <a:solidFill>
                  <a:schemeClr val="dk1"/>
                </a:solidFill>
              </a:rPr>
              <a:t>Block lymphocyte extravasation into lymph nodes → </a:t>
            </a:r>
            <a:r>
              <a:rPr b="1" lang="en" sz="1300">
                <a:solidFill>
                  <a:schemeClr val="dk1"/>
                </a:solidFill>
              </a:rPr>
              <a:t>absolute lymphocytosis</a:t>
            </a:r>
            <a:r>
              <a:rPr lang="en" sz="1300">
                <a:solidFill>
                  <a:schemeClr val="dk1"/>
                </a:solidFill>
              </a:rPr>
              <a:t> (develops ~ 1 - 3 wks)</a:t>
            </a:r>
            <a:endParaRPr sz="1300">
              <a:solidFill>
                <a:schemeClr val="dk1"/>
              </a:solidFill>
            </a:endParaRPr>
          </a:p>
          <a:p>
            <a:pPr indent="-31115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" sz="1300">
                <a:solidFill>
                  <a:schemeClr val="dk1"/>
                </a:solidFill>
              </a:rPr>
              <a:t>Thus, not due to an increase in production of lymph nodes</a:t>
            </a:r>
            <a:endParaRPr sz="13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AutoNum type="arabicPeriod"/>
            </a:pPr>
            <a:r>
              <a:rPr lang="en" sz="1300">
                <a:solidFill>
                  <a:schemeClr val="dk1"/>
                </a:solidFill>
              </a:rPr>
              <a:t>Kill ciliated respiratory cells (takes weeks to regenerate) and causes significant local inflammation →</a:t>
            </a:r>
            <a:r>
              <a:rPr b="1" lang="en" sz="1300">
                <a:solidFill>
                  <a:schemeClr val="dk1"/>
                </a:solidFill>
              </a:rPr>
              <a:t> loss of mucociliary clearance </a:t>
            </a:r>
            <a:r>
              <a:rPr lang="en" sz="1300">
                <a:solidFill>
                  <a:schemeClr val="dk1"/>
                </a:solidFill>
              </a:rPr>
              <a:t>and accumulation of </a:t>
            </a:r>
            <a:r>
              <a:rPr b="1" lang="en" sz="1300">
                <a:solidFill>
                  <a:schemeClr val="dk1"/>
                </a:solidFill>
              </a:rPr>
              <a:t>thick mucus and debris</a:t>
            </a:r>
            <a:endParaRPr b="1" sz="13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</a:rPr>
              <a:t>Hypersensitive airways with significant debris triggers </a:t>
            </a:r>
            <a:r>
              <a:rPr b="1" lang="en" sz="1300">
                <a:solidFill>
                  <a:schemeClr val="dk1"/>
                </a:solidFill>
              </a:rPr>
              <a:t>repeat severe coughing</a:t>
            </a:r>
            <a:r>
              <a:rPr lang="en" sz="1300">
                <a:solidFill>
                  <a:schemeClr val="dk1"/>
                </a:solidFill>
              </a:rPr>
              <a:t> → after coughing fit patient </a:t>
            </a:r>
            <a:r>
              <a:rPr b="1" lang="en" sz="1300">
                <a:solidFill>
                  <a:schemeClr val="dk1"/>
                </a:solidFill>
              </a:rPr>
              <a:t>forcefully inhales</a:t>
            </a:r>
            <a:r>
              <a:rPr lang="en" sz="1300">
                <a:solidFill>
                  <a:schemeClr val="dk1"/>
                </a:solidFill>
              </a:rPr>
              <a:t> to produce the “whoop”</a:t>
            </a:r>
            <a:endParaRPr b="1" sz="13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Pertussis diagnosis and treatment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31"/>
          <p:cNvSpPr txBox="1"/>
          <p:nvPr>
            <p:ph idx="1" type="body"/>
          </p:nvPr>
        </p:nvSpPr>
        <p:spPr>
          <a:xfrm>
            <a:off x="493500" y="1310325"/>
            <a:ext cx="8157000" cy="33156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300">
                <a:solidFill>
                  <a:schemeClr val="dk1"/>
                </a:solidFill>
              </a:rPr>
              <a:t>Diagnosis</a:t>
            </a:r>
            <a:endParaRPr sz="1300">
              <a:solidFill>
                <a:schemeClr val="dk1"/>
              </a:solidFill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" sz="1300">
                <a:solidFill>
                  <a:schemeClr val="dk1"/>
                </a:solidFill>
              </a:rPr>
              <a:t>Can make presumptive clinical diagnosis, but confirmatory testing as follows:</a:t>
            </a:r>
            <a:endParaRPr sz="1300">
              <a:solidFill>
                <a:schemeClr val="dk1"/>
              </a:solidFill>
            </a:endParaRPr>
          </a:p>
          <a:p>
            <a:pPr indent="-3111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○"/>
            </a:pPr>
            <a:r>
              <a:rPr lang="en" sz="1300">
                <a:solidFill>
                  <a:schemeClr val="dk1"/>
                </a:solidFill>
              </a:rPr>
              <a:t>Symptom onset &lt; 4 wks: NP culture + PCR </a:t>
            </a:r>
            <a:endParaRPr sz="1300">
              <a:solidFill>
                <a:schemeClr val="dk1"/>
              </a:solidFill>
            </a:endParaRPr>
          </a:p>
          <a:p>
            <a:pPr indent="-3111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○"/>
            </a:pPr>
            <a:r>
              <a:rPr lang="en" sz="1300">
                <a:solidFill>
                  <a:schemeClr val="dk1"/>
                </a:solidFill>
              </a:rPr>
              <a:t>Symptom onset &gt; 4 wks: Serology (not widely available)</a:t>
            </a:r>
            <a:endParaRPr sz="13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300">
                <a:solidFill>
                  <a:schemeClr val="dk1"/>
                </a:solidFill>
              </a:rPr>
              <a:t>Treatment</a:t>
            </a:r>
            <a:endParaRPr sz="1300">
              <a:solidFill>
                <a:schemeClr val="dk1"/>
              </a:solidFill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" sz="1300">
                <a:solidFill>
                  <a:schemeClr val="dk1"/>
                </a:solidFill>
              </a:rPr>
              <a:t>Primarily to reduce </a:t>
            </a:r>
            <a:r>
              <a:rPr lang="en" sz="1300">
                <a:solidFill>
                  <a:schemeClr val="dk1"/>
                </a:solidFill>
              </a:rPr>
              <a:t>transmission</a:t>
            </a:r>
            <a:endParaRPr sz="1300">
              <a:solidFill>
                <a:schemeClr val="dk1"/>
              </a:solidFill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" sz="1300">
                <a:solidFill>
                  <a:schemeClr val="dk1"/>
                </a:solidFill>
              </a:rPr>
              <a:t>Indicated for adults if</a:t>
            </a:r>
            <a:endParaRPr sz="1300">
              <a:solidFill>
                <a:schemeClr val="dk1"/>
              </a:solidFill>
            </a:endParaRPr>
          </a:p>
          <a:p>
            <a:pPr indent="-3111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○"/>
            </a:pPr>
            <a:r>
              <a:rPr lang="en" sz="1300">
                <a:solidFill>
                  <a:schemeClr val="dk1"/>
                </a:solidFill>
              </a:rPr>
              <a:t>Symptoms onset &lt; 3 wks: All</a:t>
            </a:r>
            <a:endParaRPr sz="1300">
              <a:solidFill>
                <a:schemeClr val="dk1"/>
              </a:solidFill>
            </a:endParaRPr>
          </a:p>
          <a:p>
            <a:pPr indent="-311150" lvl="2" marL="1371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■"/>
            </a:pPr>
            <a:r>
              <a:rPr lang="en" sz="1300">
                <a:solidFill>
                  <a:schemeClr val="dk1"/>
                </a:solidFill>
              </a:rPr>
              <a:t>Rationale: Beyond this, likely no active infection but a response to tissue damage</a:t>
            </a:r>
            <a:endParaRPr sz="1300">
              <a:solidFill>
                <a:schemeClr val="dk1"/>
              </a:solidFill>
            </a:endParaRPr>
          </a:p>
          <a:p>
            <a:pPr indent="-3111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○"/>
            </a:pPr>
            <a:r>
              <a:rPr lang="en" sz="1300">
                <a:solidFill>
                  <a:schemeClr val="dk1"/>
                </a:solidFill>
              </a:rPr>
              <a:t>Symptoms onset &lt; 6 wks: If at risk of severe disease (age &gt; 65, </a:t>
            </a:r>
            <a:r>
              <a:rPr lang="en" sz="1300">
                <a:solidFill>
                  <a:schemeClr val="dk1"/>
                </a:solidFill>
              </a:rPr>
              <a:t>immunocompromised</a:t>
            </a:r>
            <a:r>
              <a:rPr lang="en" sz="1300">
                <a:solidFill>
                  <a:schemeClr val="dk1"/>
                </a:solidFill>
              </a:rPr>
              <a:t>, pregnant)</a:t>
            </a:r>
            <a:endParaRPr sz="1300">
              <a:solidFill>
                <a:schemeClr val="dk1"/>
              </a:solidFill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" sz="1300">
                <a:solidFill>
                  <a:schemeClr val="dk1"/>
                </a:solidFill>
              </a:rPr>
              <a:t>Azithromycin x5 days</a:t>
            </a:r>
            <a:endParaRPr sz="13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2"/>
          <p:cNvSpPr txBox="1"/>
          <p:nvPr>
            <p:ph type="title"/>
          </p:nvPr>
        </p:nvSpPr>
        <p:spPr>
          <a:xfrm>
            <a:off x="311700" y="1223400"/>
            <a:ext cx="8520600" cy="269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Classically known as “Whooping Cough” but also known by another name due to the long disease course….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800"/>
              <a:t>100 Day Cough</a:t>
            </a:r>
            <a:r>
              <a:rPr lang="en" sz="4800"/>
              <a:t> </a:t>
            </a:r>
            <a:endParaRPr sz="48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33"/>
          <p:cNvSpPr txBox="1"/>
          <p:nvPr>
            <p:ph type="ctrTitle"/>
          </p:nvPr>
        </p:nvSpPr>
        <p:spPr>
          <a:xfrm>
            <a:off x="311708" y="-3463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Noon Report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3600"/>
              <a:t>100 Bad Days - AJR</a:t>
            </a:r>
            <a:endParaRPr i="1" sz="3600"/>
          </a:p>
        </p:txBody>
      </p:sp>
      <p:sp>
        <p:nvSpPr>
          <p:cNvPr id="239" name="Google Shape;239;p33"/>
          <p:cNvSpPr txBox="1"/>
          <p:nvPr>
            <p:ph idx="1" type="subTitle"/>
          </p:nvPr>
        </p:nvSpPr>
        <p:spPr>
          <a:xfrm>
            <a:off x="311700" y="413417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Adam Pietrobon</a:t>
            </a:r>
            <a:endParaRPr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VGH Lead Medical Resident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240" name="Google Shape;240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10425" y="1858625"/>
            <a:ext cx="2123150" cy="2123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Why did our patient not “whoop”?</a:t>
            </a:r>
            <a:endParaRPr/>
          </a:p>
        </p:txBody>
      </p:sp>
      <p:sp>
        <p:nvSpPr>
          <p:cNvPr id="246" name="Google Shape;246;p34"/>
          <p:cNvSpPr txBox="1"/>
          <p:nvPr>
            <p:ph idx="1" type="body"/>
          </p:nvPr>
        </p:nvSpPr>
        <p:spPr>
          <a:xfrm>
            <a:off x="359300" y="1328125"/>
            <a:ext cx="8157000" cy="33813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</a:rPr>
              <a:t>This is speculative, but a few possibilities: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 sz="1600">
                <a:solidFill>
                  <a:schemeClr val="dk1"/>
                </a:solidFill>
              </a:rPr>
              <a:t>Pertussis</a:t>
            </a:r>
            <a:r>
              <a:rPr lang="en" sz="1600">
                <a:solidFill>
                  <a:schemeClr val="dk1"/>
                </a:solidFill>
              </a:rPr>
              <a:t> often presents </a:t>
            </a:r>
            <a:r>
              <a:rPr b="1" lang="en" sz="1600">
                <a:solidFill>
                  <a:schemeClr val="dk1"/>
                </a:solidFill>
              </a:rPr>
              <a:t>atypically </a:t>
            </a:r>
            <a:r>
              <a:rPr lang="en" sz="1600">
                <a:solidFill>
                  <a:schemeClr val="dk1"/>
                </a:solidFill>
              </a:rPr>
              <a:t>in adults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 sz="1600">
                <a:solidFill>
                  <a:schemeClr val="dk1"/>
                </a:solidFill>
              </a:rPr>
              <a:t>She had such significant generalized weakness she probably </a:t>
            </a:r>
            <a:r>
              <a:rPr b="1" lang="en" sz="1600">
                <a:solidFill>
                  <a:schemeClr val="dk1"/>
                </a:solidFill>
              </a:rPr>
              <a:t>couldn’t generate enough inspiratory effort </a:t>
            </a:r>
            <a:r>
              <a:rPr lang="en" sz="1600">
                <a:solidFill>
                  <a:schemeClr val="dk1"/>
                </a:solidFill>
              </a:rPr>
              <a:t>to “whoop” (recall: chronic respiratory acidosis)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</a:rPr>
              <a:t>She also didn’t produce the </a:t>
            </a:r>
            <a:r>
              <a:rPr lang="en" sz="1600">
                <a:solidFill>
                  <a:schemeClr val="dk1"/>
                </a:solidFill>
              </a:rPr>
              <a:t>typical heavy lacrimation due to her </a:t>
            </a:r>
            <a:r>
              <a:rPr b="1" lang="en" sz="1600">
                <a:solidFill>
                  <a:schemeClr val="dk1"/>
                </a:solidFill>
              </a:rPr>
              <a:t>baseline sicca symptoms.</a:t>
            </a:r>
            <a:endParaRPr b="1"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</a:rPr>
              <a:t>Always reflect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</a:rPr>
              <a:t>“Common presentation of uncommon disease”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</a:rPr>
              <a:t>“Uncommon presentation of common disease”</a:t>
            </a:r>
            <a:endParaRPr sz="16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35"/>
          <p:cNvSpPr txBox="1"/>
          <p:nvPr>
            <p:ph type="title"/>
          </p:nvPr>
        </p:nvSpPr>
        <p:spPr>
          <a:xfrm>
            <a:off x="311700" y="4361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Learning</a:t>
            </a:r>
            <a:endParaRPr/>
          </a:p>
        </p:txBody>
      </p:sp>
      <p:sp>
        <p:nvSpPr>
          <p:cNvPr id="252" name="Google Shape;252;p3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MSI3</a:t>
            </a:r>
            <a:endParaRPr>
              <a:solidFill>
                <a:schemeClr val="dk1"/>
              </a:solidFill>
            </a:endParaRPr>
          </a:p>
          <a:p>
            <a:pPr indent="-325755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>
                <a:solidFill>
                  <a:schemeClr val="dk1"/>
                </a:solidFill>
              </a:rPr>
              <a:t>Frailty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JR/MSI4</a:t>
            </a:r>
            <a:endParaRPr>
              <a:solidFill>
                <a:schemeClr val="dk1"/>
              </a:solidFill>
            </a:endParaRPr>
          </a:p>
          <a:p>
            <a:pPr indent="-325755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>
                <a:solidFill>
                  <a:schemeClr val="dk1"/>
                </a:solidFill>
              </a:rPr>
              <a:t>Approach to lymphocytosis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SRs</a:t>
            </a:r>
            <a:endParaRPr>
              <a:solidFill>
                <a:schemeClr val="dk1"/>
              </a:solidFill>
            </a:endParaRPr>
          </a:p>
          <a:p>
            <a:pPr indent="-325755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>
                <a:solidFill>
                  <a:schemeClr val="dk1"/>
                </a:solidFill>
              </a:rPr>
              <a:t>Pertussis infection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Everyone</a:t>
            </a:r>
            <a:endParaRPr>
              <a:solidFill>
                <a:schemeClr val="dk1"/>
              </a:solidFill>
            </a:endParaRPr>
          </a:p>
          <a:p>
            <a:pPr indent="-325755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>
                <a:solidFill>
                  <a:schemeClr val="dk1"/>
                </a:solidFill>
              </a:rPr>
              <a:t>Hypothetico-deductive clinical reasoning</a:t>
            </a:r>
            <a:endParaRPr>
              <a:solidFill>
                <a:schemeClr val="dk1"/>
              </a:solidFill>
            </a:endParaRPr>
          </a:p>
          <a:p>
            <a:pPr indent="-325755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>
                <a:solidFill>
                  <a:schemeClr val="dk1"/>
                </a:solidFill>
              </a:rPr>
              <a:t>Know thy patient!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