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3" r:id="rId6"/>
    <p:sldId id="260" r:id="rId7"/>
    <p:sldId id="261" r:id="rId8"/>
    <p:sldId id="275" r:id="rId9"/>
    <p:sldId id="262" r:id="rId10"/>
    <p:sldId id="264" r:id="rId11"/>
    <p:sldId id="265" r:id="rId12"/>
    <p:sldId id="266" r:id="rId13"/>
    <p:sldId id="268" r:id="rId14"/>
    <p:sldId id="271" r:id="rId15"/>
    <p:sldId id="269" r:id="rId16"/>
    <p:sldId id="276" r:id="rId17"/>
    <p:sldId id="270" r:id="rId18"/>
    <p:sldId id="272" r:id="rId19"/>
    <p:sldId id="273" r:id="rId20"/>
    <p:sldId id="278" r:id="rId21"/>
    <p:sldId id="274" r:id="rId22"/>
    <p:sldId id="280" r:id="rId23"/>
    <p:sldId id="277" r:id="rId24"/>
    <p:sldId id="27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753" autoAdjust="0"/>
    <p:restoredTop sz="94660"/>
  </p:normalViewPr>
  <p:slideViewPr>
    <p:cSldViewPr snapToGrid="0">
      <p:cViewPr>
        <p:scale>
          <a:sx n="98" d="100"/>
          <a:sy n="98" d="100"/>
        </p:scale>
        <p:origin x="136"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F939B-6169-50D3-E5B6-CD76443348F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CD48B9E-7CA5-CBEB-52E1-D7816120A1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B7D5AF1A-05FC-1FC0-C3D6-27E3C6B7D22F}"/>
              </a:ext>
            </a:extLst>
          </p:cNvPr>
          <p:cNvSpPr>
            <a:spLocks noGrp="1"/>
          </p:cNvSpPr>
          <p:nvPr>
            <p:ph type="dt" sz="half" idx="10"/>
          </p:nvPr>
        </p:nvSpPr>
        <p:spPr/>
        <p:txBody>
          <a:bodyPr/>
          <a:lstStyle/>
          <a:p>
            <a:fld id="{0F8E3CA6-A7D4-42BA-98D1-E6827F7A5642}" type="datetimeFigureOut">
              <a:rPr lang="en-CA" smtClean="0"/>
              <a:t>2025-10-29</a:t>
            </a:fld>
            <a:endParaRPr lang="en-CA"/>
          </a:p>
        </p:txBody>
      </p:sp>
      <p:sp>
        <p:nvSpPr>
          <p:cNvPr id="5" name="Footer Placeholder 4">
            <a:extLst>
              <a:ext uri="{FF2B5EF4-FFF2-40B4-BE49-F238E27FC236}">
                <a16:creationId xmlns:a16="http://schemas.microsoft.com/office/drawing/2014/main" id="{A72A301F-10A5-D8D9-D68D-EAA793D3C80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83D5CC1-29E4-AEDE-16DB-313A8FA63AC6}"/>
              </a:ext>
            </a:extLst>
          </p:cNvPr>
          <p:cNvSpPr>
            <a:spLocks noGrp="1"/>
          </p:cNvSpPr>
          <p:nvPr>
            <p:ph type="sldNum" sz="quarter" idx="12"/>
          </p:nvPr>
        </p:nvSpPr>
        <p:spPr/>
        <p:txBody>
          <a:bodyPr/>
          <a:lstStyle/>
          <a:p>
            <a:fld id="{40092BF7-2C32-4FAA-B449-7FAAF8ABFF10}" type="slidenum">
              <a:rPr lang="en-CA" smtClean="0"/>
              <a:t>‹#›</a:t>
            </a:fld>
            <a:endParaRPr lang="en-CA"/>
          </a:p>
        </p:txBody>
      </p:sp>
    </p:spTree>
    <p:extLst>
      <p:ext uri="{BB962C8B-B14F-4D97-AF65-F5344CB8AC3E}">
        <p14:creationId xmlns:p14="http://schemas.microsoft.com/office/powerpoint/2010/main" val="3532672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3C969-7679-836E-CB6D-4F3BBC95249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5916010-A681-600C-1ED3-EE308669B1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2E46610-C8CE-B938-2BC5-0BDA704BA621}"/>
              </a:ext>
            </a:extLst>
          </p:cNvPr>
          <p:cNvSpPr>
            <a:spLocks noGrp="1"/>
          </p:cNvSpPr>
          <p:nvPr>
            <p:ph type="dt" sz="half" idx="10"/>
          </p:nvPr>
        </p:nvSpPr>
        <p:spPr/>
        <p:txBody>
          <a:bodyPr/>
          <a:lstStyle/>
          <a:p>
            <a:fld id="{0F8E3CA6-A7D4-42BA-98D1-E6827F7A5642}" type="datetimeFigureOut">
              <a:rPr lang="en-CA" smtClean="0"/>
              <a:t>2025-10-29</a:t>
            </a:fld>
            <a:endParaRPr lang="en-CA"/>
          </a:p>
        </p:txBody>
      </p:sp>
      <p:sp>
        <p:nvSpPr>
          <p:cNvPr id="5" name="Footer Placeholder 4">
            <a:extLst>
              <a:ext uri="{FF2B5EF4-FFF2-40B4-BE49-F238E27FC236}">
                <a16:creationId xmlns:a16="http://schemas.microsoft.com/office/drawing/2014/main" id="{B56D9BC4-D040-BCD8-0762-4C59372F91A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13A3252-6069-E3FB-C1F5-3342A8590C32}"/>
              </a:ext>
            </a:extLst>
          </p:cNvPr>
          <p:cNvSpPr>
            <a:spLocks noGrp="1"/>
          </p:cNvSpPr>
          <p:nvPr>
            <p:ph type="sldNum" sz="quarter" idx="12"/>
          </p:nvPr>
        </p:nvSpPr>
        <p:spPr/>
        <p:txBody>
          <a:bodyPr/>
          <a:lstStyle/>
          <a:p>
            <a:fld id="{40092BF7-2C32-4FAA-B449-7FAAF8ABFF10}" type="slidenum">
              <a:rPr lang="en-CA" smtClean="0"/>
              <a:t>‹#›</a:t>
            </a:fld>
            <a:endParaRPr lang="en-CA"/>
          </a:p>
        </p:txBody>
      </p:sp>
    </p:spTree>
    <p:extLst>
      <p:ext uri="{BB962C8B-B14F-4D97-AF65-F5344CB8AC3E}">
        <p14:creationId xmlns:p14="http://schemas.microsoft.com/office/powerpoint/2010/main" val="3357085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71E1B-CA4E-B73C-1FDF-96AEC10749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9693271B-FC6A-9356-0008-3CFA690B42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6E1760-2F4D-F523-0B1A-0043A25A4D61}"/>
              </a:ext>
            </a:extLst>
          </p:cNvPr>
          <p:cNvSpPr>
            <a:spLocks noGrp="1"/>
          </p:cNvSpPr>
          <p:nvPr>
            <p:ph type="dt" sz="half" idx="10"/>
          </p:nvPr>
        </p:nvSpPr>
        <p:spPr/>
        <p:txBody>
          <a:bodyPr/>
          <a:lstStyle/>
          <a:p>
            <a:fld id="{0F8E3CA6-A7D4-42BA-98D1-E6827F7A5642}" type="datetimeFigureOut">
              <a:rPr lang="en-CA" smtClean="0"/>
              <a:t>2025-10-29</a:t>
            </a:fld>
            <a:endParaRPr lang="en-CA"/>
          </a:p>
        </p:txBody>
      </p:sp>
      <p:sp>
        <p:nvSpPr>
          <p:cNvPr id="5" name="Footer Placeholder 4">
            <a:extLst>
              <a:ext uri="{FF2B5EF4-FFF2-40B4-BE49-F238E27FC236}">
                <a16:creationId xmlns:a16="http://schemas.microsoft.com/office/drawing/2014/main" id="{ED1599B5-2D8F-E364-F2A3-B2FF3BCDB89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D97AB001-45D9-4FD5-98E2-6D49DC5458DA}"/>
              </a:ext>
            </a:extLst>
          </p:cNvPr>
          <p:cNvSpPr>
            <a:spLocks noGrp="1"/>
          </p:cNvSpPr>
          <p:nvPr>
            <p:ph type="sldNum" sz="quarter" idx="12"/>
          </p:nvPr>
        </p:nvSpPr>
        <p:spPr/>
        <p:txBody>
          <a:bodyPr/>
          <a:lstStyle/>
          <a:p>
            <a:fld id="{40092BF7-2C32-4FAA-B449-7FAAF8ABFF10}" type="slidenum">
              <a:rPr lang="en-CA" smtClean="0"/>
              <a:t>‹#›</a:t>
            </a:fld>
            <a:endParaRPr lang="en-CA"/>
          </a:p>
        </p:txBody>
      </p:sp>
    </p:spTree>
    <p:extLst>
      <p:ext uri="{BB962C8B-B14F-4D97-AF65-F5344CB8AC3E}">
        <p14:creationId xmlns:p14="http://schemas.microsoft.com/office/powerpoint/2010/main" val="1163013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DAB86-A905-D24F-5086-2C4E7F70924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BB591C51-48E0-EE10-AC1D-FC8D2C96B9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33C4FCC6-4D10-A91B-AC10-C433A9BD230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313DF5D3-B711-3E55-A522-7F89EC877492}"/>
              </a:ext>
            </a:extLst>
          </p:cNvPr>
          <p:cNvSpPr>
            <a:spLocks noGrp="1"/>
          </p:cNvSpPr>
          <p:nvPr>
            <p:ph type="dt" sz="half" idx="10"/>
          </p:nvPr>
        </p:nvSpPr>
        <p:spPr/>
        <p:txBody>
          <a:bodyPr/>
          <a:lstStyle/>
          <a:p>
            <a:fld id="{0F8E3CA6-A7D4-42BA-98D1-E6827F7A5642}" type="datetimeFigureOut">
              <a:rPr lang="en-CA" smtClean="0"/>
              <a:t>2025-10-29</a:t>
            </a:fld>
            <a:endParaRPr lang="en-CA"/>
          </a:p>
        </p:txBody>
      </p:sp>
      <p:sp>
        <p:nvSpPr>
          <p:cNvPr id="6" name="Footer Placeholder 5">
            <a:extLst>
              <a:ext uri="{FF2B5EF4-FFF2-40B4-BE49-F238E27FC236}">
                <a16:creationId xmlns:a16="http://schemas.microsoft.com/office/drawing/2014/main" id="{1A51ADC8-CF9C-3D8E-537E-18EC348CAE51}"/>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8DE6CA4-EBD7-EE2E-FCA7-644021502B0F}"/>
              </a:ext>
            </a:extLst>
          </p:cNvPr>
          <p:cNvSpPr>
            <a:spLocks noGrp="1"/>
          </p:cNvSpPr>
          <p:nvPr>
            <p:ph type="sldNum" sz="quarter" idx="12"/>
          </p:nvPr>
        </p:nvSpPr>
        <p:spPr/>
        <p:txBody>
          <a:bodyPr/>
          <a:lstStyle/>
          <a:p>
            <a:fld id="{40092BF7-2C32-4FAA-B449-7FAAF8ABFF10}" type="slidenum">
              <a:rPr lang="en-CA" smtClean="0"/>
              <a:t>‹#›</a:t>
            </a:fld>
            <a:endParaRPr lang="en-CA"/>
          </a:p>
        </p:txBody>
      </p:sp>
    </p:spTree>
    <p:extLst>
      <p:ext uri="{BB962C8B-B14F-4D97-AF65-F5344CB8AC3E}">
        <p14:creationId xmlns:p14="http://schemas.microsoft.com/office/powerpoint/2010/main" val="204625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BCB6E-8EBD-1178-FA4D-7DAFB791359E}"/>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2A4A387D-EEFF-8B52-18D2-B97BE26379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1BDCAC-E211-80CC-9503-9B3AB87356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10BB189C-6C31-7A10-C643-09556ADE82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4E108B-27D8-7E96-C153-7C9275E0A0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5E100E6-BA3E-5589-F921-F0DE10CD1EB6}"/>
              </a:ext>
            </a:extLst>
          </p:cNvPr>
          <p:cNvSpPr>
            <a:spLocks noGrp="1"/>
          </p:cNvSpPr>
          <p:nvPr>
            <p:ph type="dt" sz="half" idx="10"/>
          </p:nvPr>
        </p:nvSpPr>
        <p:spPr/>
        <p:txBody>
          <a:bodyPr/>
          <a:lstStyle/>
          <a:p>
            <a:fld id="{0F8E3CA6-A7D4-42BA-98D1-E6827F7A5642}" type="datetimeFigureOut">
              <a:rPr lang="en-CA" smtClean="0"/>
              <a:t>2025-10-29</a:t>
            </a:fld>
            <a:endParaRPr lang="en-CA"/>
          </a:p>
        </p:txBody>
      </p:sp>
      <p:sp>
        <p:nvSpPr>
          <p:cNvPr id="8" name="Footer Placeholder 7">
            <a:extLst>
              <a:ext uri="{FF2B5EF4-FFF2-40B4-BE49-F238E27FC236}">
                <a16:creationId xmlns:a16="http://schemas.microsoft.com/office/drawing/2014/main" id="{720008F4-E354-88FE-EF4B-5E0DA5C6AA35}"/>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E7395D19-887F-2D4C-036E-2B11149D8F00}"/>
              </a:ext>
            </a:extLst>
          </p:cNvPr>
          <p:cNvSpPr>
            <a:spLocks noGrp="1"/>
          </p:cNvSpPr>
          <p:nvPr>
            <p:ph type="sldNum" sz="quarter" idx="12"/>
          </p:nvPr>
        </p:nvSpPr>
        <p:spPr/>
        <p:txBody>
          <a:bodyPr/>
          <a:lstStyle/>
          <a:p>
            <a:fld id="{40092BF7-2C32-4FAA-B449-7FAAF8ABFF10}" type="slidenum">
              <a:rPr lang="en-CA" smtClean="0"/>
              <a:t>‹#›</a:t>
            </a:fld>
            <a:endParaRPr lang="en-CA"/>
          </a:p>
        </p:txBody>
      </p:sp>
    </p:spTree>
    <p:extLst>
      <p:ext uri="{BB962C8B-B14F-4D97-AF65-F5344CB8AC3E}">
        <p14:creationId xmlns:p14="http://schemas.microsoft.com/office/powerpoint/2010/main" val="426000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D76DB-5823-61A4-F80C-DB7D59DE1DF3}"/>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918B217-3E6D-BD2F-2D86-8B6C15667D84}"/>
              </a:ext>
            </a:extLst>
          </p:cNvPr>
          <p:cNvSpPr>
            <a:spLocks noGrp="1"/>
          </p:cNvSpPr>
          <p:nvPr>
            <p:ph type="dt" sz="half" idx="10"/>
          </p:nvPr>
        </p:nvSpPr>
        <p:spPr/>
        <p:txBody>
          <a:bodyPr/>
          <a:lstStyle/>
          <a:p>
            <a:fld id="{0F8E3CA6-A7D4-42BA-98D1-E6827F7A5642}" type="datetimeFigureOut">
              <a:rPr lang="en-CA" smtClean="0"/>
              <a:t>2025-10-29</a:t>
            </a:fld>
            <a:endParaRPr lang="en-CA"/>
          </a:p>
        </p:txBody>
      </p:sp>
      <p:sp>
        <p:nvSpPr>
          <p:cNvPr id="4" name="Footer Placeholder 3">
            <a:extLst>
              <a:ext uri="{FF2B5EF4-FFF2-40B4-BE49-F238E27FC236}">
                <a16:creationId xmlns:a16="http://schemas.microsoft.com/office/drawing/2014/main" id="{D9EEC30C-0177-BEA5-2981-F38E8F3CAF4A}"/>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8BAC3A16-491F-D3FF-0A91-AE07944C502A}"/>
              </a:ext>
            </a:extLst>
          </p:cNvPr>
          <p:cNvSpPr>
            <a:spLocks noGrp="1"/>
          </p:cNvSpPr>
          <p:nvPr>
            <p:ph type="sldNum" sz="quarter" idx="12"/>
          </p:nvPr>
        </p:nvSpPr>
        <p:spPr/>
        <p:txBody>
          <a:bodyPr/>
          <a:lstStyle/>
          <a:p>
            <a:fld id="{40092BF7-2C32-4FAA-B449-7FAAF8ABFF10}" type="slidenum">
              <a:rPr lang="en-CA" smtClean="0"/>
              <a:t>‹#›</a:t>
            </a:fld>
            <a:endParaRPr lang="en-CA"/>
          </a:p>
        </p:txBody>
      </p:sp>
    </p:spTree>
    <p:extLst>
      <p:ext uri="{BB962C8B-B14F-4D97-AF65-F5344CB8AC3E}">
        <p14:creationId xmlns:p14="http://schemas.microsoft.com/office/powerpoint/2010/main" val="103156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CD5DED-FACC-6B5C-42C7-03E0CF67B062}"/>
              </a:ext>
            </a:extLst>
          </p:cNvPr>
          <p:cNvSpPr>
            <a:spLocks noGrp="1"/>
          </p:cNvSpPr>
          <p:nvPr>
            <p:ph type="dt" sz="half" idx="10"/>
          </p:nvPr>
        </p:nvSpPr>
        <p:spPr/>
        <p:txBody>
          <a:bodyPr/>
          <a:lstStyle/>
          <a:p>
            <a:fld id="{0F8E3CA6-A7D4-42BA-98D1-E6827F7A5642}" type="datetimeFigureOut">
              <a:rPr lang="en-CA" smtClean="0"/>
              <a:t>2025-10-29</a:t>
            </a:fld>
            <a:endParaRPr lang="en-CA"/>
          </a:p>
        </p:txBody>
      </p:sp>
      <p:sp>
        <p:nvSpPr>
          <p:cNvPr id="3" name="Footer Placeholder 2">
            <a:extLst>
              <a:ext uri="{FF2B5EF4-FFF2-40B4-BE49-F238E27FC236}">
                <a16:creationId xmlns:a16="http://schemas.microsoft.com/office/drawing/2014/main" id="{42D1262D-930C-BEB6-1750-1ED4EDE1EB55}"/>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3AAEDEB0-4E68-DBA2-BC43-66D19582161B}"/>
              </a:ext>
            </a:extLst>
          </p:cNvPr>
          <p:cNvSpPr>
            <a:spLocks noGrp="1"/>
          </p:cNvSpPr>
          <p:nvPr>
            <p:ph type="sldNum" sz="quarter" idx="12"/>
          </p:nvPr>
        </p:nvSpPr>
        <p:spPr/>
        <p:txBody>
          <a:bodyPr/>
          <a:lstStyle/>
          <a:p>
            <a:fld id="{40092BF7-2C32-4FAA-B449-7FAAF8ABFF10}" type="slidenum">
              <a:rPr lang="en-CA" smtClean="0"/>
              <a:t>‹#›</a:t>
            </a:fld>
            <a:endParaRPr lang="en-CA"/>
          </a:p>
        </p:txBody>
      </p:sp>
    </p:spTree>
    <p:extLst>
      <p:ext uri="{BB962C8B-B14F-4D97-AF65-F5344CB8AC3E}">
        <p14:creationId xmlns:p14="http://schemas.microsoft.com/office/powerpoint/2010/main" val="3798571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FA841-1173-40A4-7FC3-8635AD8395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6AF4CDAE-4C6C-470D-906D-B44E96EF53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44E7409-7E3E-05A3-32C8-153E80FAF9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6284B7-F09E-3686-9F17-72F218D806FF}"/>
              </a:ext>
            </a:extLst>
          </p:cNvPr>
          <p:cNvSpPr>
            <a:spLocks noGrp="1"/>
          </p:cNvSpPr>
          <p:nvPr>
            <p:ph type="dt" sz="half" idx="10"/>
          </p:nvPr>
        </p:nvSpPr>
        <p:spPr/>
        <p:txBody>
          <a:bodyPr/>
          <a:lstStyle/>
          <a:p>
            <a:fld id="{0F8E3CA6-A7D4-42BA-98D1-E6827F7A5642}" type="datetimeFigureOut">
              <a:rPr lang="en-CA" smtClean="0"/>
              <a:t>2025-10-29</a:t>
            </a:fld>
            <a:endParaRPr lang="en-CA"/>
          </a:p>
        </p:txBody>
      </p:sp>
      <p:sp>
        <p:nvSpPr>
          <p:cNvPr id="6" name="Footer Placeholder 5">
            <a:extLst>
              <a:ext uri="{FF2B5EF4-FFF2-40B4-BE49-F238E27FC236}">
                <a16:creationId xmlns:a16="http://schemas.microsoft.com/office/drawing/2014/main" id="{CDA3C5DA-AF87-8B62-9A3A-8CA8FDDEDC6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A4B75E8-0000-218F-B5D4-09AAE7BB5E99}"/>
              </a:ext>
            </a:extLst>
          </p:cNvPr>
          <p:cNvSpPr>
            <a:spLocks noGrp="1"/>
          </p:cNvSpPr>
          <p:nvPr>
            <p:ph type="sldNum" sz="quarter" idx="12"/>
          </p:nvPr>
        </p:nvSpPr>
        <p:spPr/>
        <p:txBody>
          <a:bodyPr/>
          <a:lstStyle/>
          <a:p>
            <a:fld id="{40092BF7-2C32-4FAA-B449-7FAAF8ABFF10}" type="slidenum">
              <a:rPr lang="en-CA" smtClean="0"/>
              <a:t>‹#›</a:t>
            </a:fld>
            <a:endParaRPr lang="en-CA"/>
          </a:p>
        </p:txBody>
      </p:sp>
    </p:spTree>
    <p:extLst>
      <p:ext uri="{BB962C8B-B14F-4D97-AF65-F5344CB8AC3E}">
        <p14:creationId xmlns:p14="http://schemas.microsoft.com/office/powerpoint/2010/main" val="3581681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674B7-6815-F605-BE90-686CF20287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5305D55C-8922-161E-822B-1060445BAC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61DA6DB5-9B42-9DA7-F1B5-B3304604D3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FF45A1-36BC-0A7D-4050-D06581424440}"/>
              </a:ext>
            </a:extLst>
          </p:cNvPr>
          <p:cNvSpPr>
            <a:spLocks noGrp="1"/>
          </p:cNvSpPr>
          <p:nvPr>
            <p:ph type="dt" sz="half" idx="10"/>
          </p:nvPr>
        </p:nvSpPr>
        <p:spPr/>
        <p:txBody>
          <a:bodyPr/>
          <a:lstStyle/>
          <a:p>
            <a:fld id="{0F8E3CA6-A7D4-42BA-98D1-E6827F7A5642}" type="datetimeFigureOut">
              <a:rPr lang="en-CA" smtClean="0"/>
              <a:t>2025-10-29</a:t>
            </a:fld>
            <a:endParaRPr lang="en-CA"/>
          </a:p>
        </p:txBody>
      </p:sp>
      <p:sp>
        <p:nvSpPr>
          <p:cNvPr id="6" name="Footer Placeholder 5">
            <a:extLst>
              <a:ext uri="{FF2B5EF4-FFF2-40B4-BE49-F238E27FC236}">
                <a16:creationId xmlns:a16="http://schemas.microsoft.com/office/drawing/2014/main" id="{412315D9-F2CE-B95B-9CC3-CE3A368A6D9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3E94D95-F283-E50B-9205-292C9679EEA8}"/>
              </a:ext>
            </a:extLst>
          </p:cNvPr>
          <p:cNvSpPr>
            <a:spLocks noGrp="1"/>
          </p:cNvSpPr>
          <p:nvPr>
            <p:ph type="sldNum" sz="quarter" idx="12"/>
          </p:nvPr>
        </p:nvSpPr>
        <p:spPr/>
        <p:txBody>
          <a:bodyPr/>
          <a:lstStyle/>
          <a:p>
            <a:fld id="{40092BF7-2C32-4FAA-B449-7FAAF8ABFF10}" type="slidenum">
              <a:rPr lang="en-CA" smtClean="0"/>
              <a:t>‹#›</a:t>
            </a:fld>
            <a:endParaRPr lang="en-CA"/>
          </a:p>
        </p:txBody>
      </p:sp>
    </p:spTree>
    <p:extLst>
      <p:ext uri="{BB962C8B-B14F-4D97-AF65-F5344CB8AC3E}">
        <p14:creationId xmlns:p14="http://schemas.microsoft.com/office/powerpoint/2010/main" val="2213069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A7804-8756-F810-7161-4B49A50778CE}"/>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7933B596-B332-9A2C-6C9A-E36153AF2F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B14943A-F9A1-6387-AB56-BA802AD0B3B1}"/>
              </a:ext>
            </a:extLst>
          </p:cNvPr>
          <p:cNvSpPr>
            <a:spLocks noGrp="1"/>
          </p:cNvSpPr>
          <p:nvPr>
            <p:ph type="dt" sz="half" idx="10"/>
          </p:nvPr>
        </p:nvSpPr>
        <p:spPr/>
        <p:txBody>
          <a:bodyPr/>
          <a:lstStyle/>
          <a:p>
            <a:fld id="{0F8E3CA6-A7D4-42BA-98D1-E6827F7A5642}" type="datetimeFigureOut">
              <a:rPr lang="en-CA" smtClean="0"/>
              <a:t>2025-10-29</a:t>
            </a:fld>
            <a:endParaRPr lang="en-CA"/>
          </a:p>
        </p:txBody>
      </p:sp>
      <p:sp>
        <p:nvSpPr>
          <p:cNvPr id="5" name="Footer Placeholder 4">
            <a:extLst>
              <a:ext uri="{FF2B5EF4-FFF2-40B4-BE49-F238E27FC236}">
                <a16:creationId xmlns:a16="http://schemas.microsoft.com/office/drawing/2014/main" id="{E7D1CEC3-FB1D-BE34-F0FE-FC0EA71B2F1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256331-D24E-A108-76E9-D67CD61E23CE}"/>
              </a:ext>
            </a:extLst>
          </p:cNvPr>
          <p:cNvSpPr>
            <a:spLocks noGrp="1"/>
          </p:cNvSpPr>
          <p:nvPr>
            <p:ph type="sldNum" sz="quarter" idx="12"/>
          </p:nvPr>
        </p:nvSpPr>
        <p:spPr/>
        <p:txBody>
          <a:bodyPr/>
          <a:lstStyle/>
          <a:p>
            <a:fld id="{40092BF7-2C32-4FAA-B449-7FAAF8ABFF10}" type="slidenum">
              <a:rPr lang="en-CA" smtClean="0"/>
              <a:t>‹#›</a:t>
            </a:fld>
            <a:endParaRPr lang="en-CA"/>
          </a:p>
        </p:txBody>
      </p:sp>
    </p:spTree>
    <p:extLst>
      <p:ext uri="{BB962C8B-B14F-4D97-AF65-F5344CB8AC3E}">
        <p14:creationId xmlns:p14="http://schemas.microsoft.com/office/powerpoint/2010/main" val="2730095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89323C-079B-A348-7968-066EE2BD353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8BF0CB33-5E2E-12AC-2F76-5A34F3DDB9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F548DBD-7208-48F0-C38D-D3B53CDDF411}"/>
              </a:ext>
            </a:extLst>
          </p:cNvPr>
          <p:cNvSpPr>
            <a:spLocks noGrp="1"/>
          </p:cNvSpPr>
          <p:nvPr>
            <p:ph type="dt" sz="half" idx="10"/>
          </p:nvPr>
        </p:nvSpPr>
        <p:spPr/>
        <p:txBody>
          <a:bodyPr/>
          <a:lstStyle/>
          <a:p>
            <a:fld id="{0F8E3CA6-A7D4-42BA-98D1-E6827F7A5642}" type="datetimeFigureOut">
              <a:rPr lang="en-CA" smtClean="0"/>
              <a:t>2025-10-29</a:t>
            </a:fld>
            <a:endParaRPr lang="en-CA"/>
          </a:p>
        </p:txBody>
      </p:sp>
      <p:sp>
        <p:nvSpPr>
          <p:cNvPr id="5" name="Footer Placeholder 4">
            <a:extLst>
              <a:ext uri="{FF2B5EF4-FFF2-40B4-BE49-F238E27FC236}">
                <a16:creationId xmlns:a16="http://schemas.microsoft.com/office/drawing/2014/main" id="{436C257A-EE72-22DF-7373-4E60498F50E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EBAD3C3-5CFF-6B32-69D4-365B757D071C}"/>
              </a:ext>
            </a:extLst>
          </p:cNvPr>
          <p:cNvSpPr>
            <a:spLocks noGrp="1"/>
          </p:cNvSpPr>
          <p:nvPr>
            <p:ph type="sldNum" sz="quarter" idx="12"/>
          </p:nvPr>
        </p:nvSpPr>
        <p:spPr/>
        <p:txBody>
          <a:bodyPr/>
          <a:lstStyle/>
          <a:p>
            <a:fld id="{40092BF7-2C32-4FAA-B449-7FAAF8ABFF10}" type="slidenum">
              <a:rPr lang="en-CA" smtClean="0"/>
              <a:t>‹#›</a:t>
            </a:fld>
            <a:endParaRPr lang="en-CA"/>
          </a:p>
        </p:txBody>
      </p:sp>
    </p:spTree>
    <p:extLst>
      <p:ext uri="{BB962C8B-B14F-4D97-AF65-F5344CB8AC3E}">
        <p14:creationId xmlns:p14="http://schemas.microsoft.com/office/powerpoint/2010/main" val="2023064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22E122-AA9A-D21C-789D-29192A3749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71B57B43-2E5A-25C3-A4ED-5BDE1FB4C5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C4EA78E-55F9-F076-0B64-A3EA603022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F8E3CA6-A7D4-42BA-98D1-E6827F7A5642}" type="datetimeFigureOut">
              <a:rPr lang="en-CA" smtClean="0"/>
              <a:t>2025-10-29</a:t>
            </a:fld>
            <a:endParaRPr lang="en-CA"/>
          </a:p>
        </p:txBody>
      </p:sp>
      <p:sp>
        <p:nvSpPr>
          <p:cNvPr id="5" name="Footer Placeholder 4">
            <a:extLst>
              <a:ext uri="{FF2B5EF4-FFF2-40B4-BE49-F238E27FC236}">
                <a16:creationId xmlns:a16="http://schemas.microsoft.com/office/drawing/2014/main" id="{5D495014-1D95-655B-7359-48C9DCC051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EAF6DB4A-60D9-EA50-ED8E-C47B084113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0092BF7-2C32-4FAA-B449-7FAAF8ABFF10}" type="slidenum">
              <a:rPr lang="en-CA" smtClean="0"/>
              <a:t>‹#›</a:t>
            </a:fld>
            <a:endParaRPr lang="en-CA"/>
          </a:p>
        </p:txBody>
      </p:sp>
    </p:spTree>
    <p:extLst>
      <p:ext uri="{BB962C8B-B14F-4D97-AF65-F5344CB8AC3E}">
        <p14:creationId xmlns:p14="http://schemas.microsoft.com/office/powerpoint/2010/main" val="6696599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3BC3A-0BCD-C64D-F1BE-7BDAA916D718}"/>
              </a:ext>
            </a:extLst>
          </p:cNvPr>
          <p:cNvSpPr>
            <a:spLocks noGrp="1"/>
          </p:cNvSpPr>
          <p:nvPr>
            <p:ph type="ctrTitle"/>
          </p:nvPr>
        </p:nvSpPr>
        <p:spPr/>
        <p:txBody>
          <a:bodyPr/>
          <a:lstStyle/>
          <a:p>
            <a:r>
              <a:rPr lang="en-US" dirty="0"/>
              <a:t>Noon Report</a:t>
            </a:r>
            <a:endParaRPr lang="en-CA" dirty="0"/>
          </a:p>
        </p:txBody>
      </p:sp>
      <p:sp>
        <p:nvSpPr>
          <p:cNvPr id="3" name="Subtitle 2">
            <a:extLst>
              <a:ext uri="{FF2B5EF4-FFF2-40B4-BE49-F238E27FC236}">
                <a16:creationId xmlns:a16="http://schemas.microsoft.com/office/drawing/2014/main" id="{5A619407-ECAA-5D7A-04E6-BA547C907A1D}"/>
              </a:ext>
            </a:extLst>
          </p:cNvPr>
          <p:cNvSpPr>
            <a:spLocks noGrp="1"/>
          </p:cNvSpPr>
          <p:nvPr>
            <p:ph type="subTitle" idx="1"/>
          </p:nvPr>
        </p:nvSpPr>
        <p:spPr/>
        <p:txBody>
          <a:bodyPr/>
          <a:lstStyle/>
          <a:p>
            <a:r>
              <a:rPr lang="en-US" dirty="0"/>
              <a:t>Mohammad </a:t>
            </a:r>
            <a:r>
              <a:rPr lang="en-US" dirty="0" err="1"/>
              <a:t>Alfadhalah</a:t>
            </a:r>
            <a:r>
              <a:rPr lang="en-US" dirty="0"/>
              <a:t> PGY3 IM</a:t>
            </a:r>
            <a:endParaRPr lang="en-CA" dirty="0"/>
          </a:p>
        </p:txBody>
      </p:sp>
    </p:spTree>
    <p:extLst>
      <p:ext uri="{BB962C8B-B14F-4D97-AF65-F5344CB8AC3E}">
        <p14:creationId xmlns:p14="http://schemas.microsoft.com/office/powerpoint/2010/main" val="14323856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5815F-E1AC-FD38-2890-6B9791E9444F}"/>
              </a:ext>
            </a:extLst>
          </p:cNvPr>
          <p:cNvSpPr>
            <a:spLocks noGrp="1"/>
          </p:cNvSpPr>
          <p:nvPr>
            <p:ph type="title"/>
          </p:nvPr>
        </p:nvSpPr>
        <p:spPr>
          <a:xfrm>
            <a:off x="1573305" y="1398495"/>
            <a:ext cx="11165541" cy="3365640"/>
          </a:xfrm>
        </p:spPr>
        <p:txBody>
          <a:bodyPr/>
          <a:lstStyle/>
          <a:p>
            <a:r>
              <a:rPr lang="en-US" dirty="0"/>
              <a:t>39 F presents post cardiac arrest</a:t>
            </a:r>
            <a:endParaRPr lang="en-CA" dirty="0"/>
          </a:p>
        </p:txBody>
      </p:sp>
    </p:spTree>
    <p:extLst>
      <p:ext uri="{BB962C8B-B14F-4D97-AF65-F5344CB8AC3E}">
        <p14:creationId xmlns:p14="http://schemas.microsoft.com/office/powerpoint/2010/main" val="919815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60453-29A6-5A78-7C13-AAE2978CE87F}"/>
              </a:ext>
            </a:extLst>
          </p:cNvPr>
          <p:cNvSpPr>
            <a:spLocks noGrp="1"/>
          </p:cNvSpPr>
          <p:nvPr>
            <p:ph type="title"/>
          </p:nvPr>
        </p:nvSpPr>
        <p:spPr/>
        <p:txBody>
          <a:bodyPr/>
          <a:lstStyle/>
          <a:p>
            <a:r>
              <a:rPr lang="en-US" dirty="0"/>
              <a:t>39 F post cardiac arrest</a:t>
            </a:r>
            <a:endParaRPr lang="en-CA" dirty="0"/>
          </a:p>
        </p:txBody>
      </p:sp>
      <p:sp>
        <p:nvSpPr>
          <p:cNvPr id="3" name="Content Placeholder 2">
            <a:extLst>
              <a:ext uri="{FF2B5EF4-FFF2-40B4-BE49-F238E27FC236}">
                <a16:creationId xmlns:a16="http://schemas.microsoft.com/office/drawing/2014/main" id="{96E638A6-96E6-B202-70A7-225C5792D99B}"/>
              </a:ext>
            </a:extLst>
          </p:cNvPr>
          <p:cNvSpPr>
            <a:spLocks noGrp="1"/>
          </p:cNvSpPr>
          <p:nvPr>
            <p:ph idx="1"/>
          </p:nvPr>
        </p:nvSpPr>
        <p:spPr>
          <a:xfrm>
            <a:off x="838200" y="1476001"/>
            <a:ext cx="2980765" cy="2356410"/>
          </a:xfrm>
        </p:spPr>
        <p:txBody>
          <a:bodyPr>
            <a:normAutofit/>
          </a:bodyPr>
          <a:lstStyle/>
          <a:p>
            <a:r>
              <a:rPr lang="en-US" sz="2000" dirty="0"/>
              <a:t>PMHx: </a:t>
            </a:r>
          </a:p>
          <a:p>
            <a:pPr>
              <a:buFont typeface="Wingdings" panose="05000000000000000000" pitchFamily="2" charset="2"/>
              <a:buChar char="Ø"/>
            </a:pPr>
            <a:r>
              <a:rPr lang="en-US" sz="2000" dirty="0"/>
              <a:t>?EDS</a:t>
            </a:r>
          </a:p>
          <a:p>
            <a:pPr>
              <a:buFont typeface="Wingdings" panose="05000000000000000000" pitchFamily="2" charset="2"/>
              <a:buChar char="Ø"/>
            </a:pPr>
            <a:r>
              <a:rPr lang="en-US" sz="2000" dirty="0"/>
              <a:t>Asthma </a:t>
            </a:r>
          </a:p>
          <a:p>
            <a:pPr>
              <a:buFont typeface="Wingdings" panose="05000000000000000000" pitchFamily="2" charset="2"/>
              <a:buChar char="Ø"/>
            </a:pPr>
            <a:r>
              <a:rPr lang="en-US" sz="2000" dirty="0"/>
              <a:t>NSAID Allergy</a:t>
            </a:r>
            <a:endParaRPr lang="en-CA" sz="2000" dirty="0"/>
          </a:p>
        </p:txBody>
      </p:sp>
      <p:sp>
        <p:nvSpPr>
          <p:cNvPr id="4" name="TextBox 3">
            <a:extLst>
              <a:ext uri="{FF2B5EF4-FFF2-40B4-BE49-F238E27FC236}">
                <a16:creationId xmlns:a16="http://schemas.microsoft.com/office/drawing/2014/main" id="{7B039E40-7CEC-E8B8-2DB1-25F65FFE6470}"/>
              </a:ext>
            </a:extLst>
          </p:cNvPr>
          <p:cNvSpPr txBox="1"/>
          <p:nvPr/>
        </p:nvSpPr>
        <p:spPr>
          <a:xfrm>
            <a:off x="838200" y="3861385"/>
            <a:ext cx="3657600" cy="646331"/>
          </a:xfrm>
          <a:prstGeom prst="rect">
            <a:avLst/>
          </a:prstGeom>
          <a:noFill/>
        </p:spPr>
        <p:txBody>
          <a:bodyPr wrap="square" rtlCol="0">
            <a:spAutoFit/>
          </a:bodyPr>
          <a:lstStyle/>
          <a:p>
            <a:r>
              <a:rPr lang="en-US" dirty="0"/>
              <a:t>Meds:</a:t>
            </a:r>
          </a:p>
          <a:p>
            <a:r>
              <a:rPr lang="en-US" dirty="0"/>
              <a:t>None </a:t>
            </a:r>
            <a:endParaRPr lang="en-CA" dirty="0"/>
          </a:p>
        </p:txBody>
      </p:sp>
      <p:sp>
        <p:nvSpPr>
          <p:cNvPr id="5" name="TextBox 4">
            <a:extLst>
              <a:ext uri="{FF2B5EF4-FFF2-40B4-BE49-F238E27FC236}">
                <a16:creationId xmlns:a16="http://schemas.microsoft.com/office/drawing/2014/main" id="{3ECC8893-371F-9923-58D2-A1FDABCCFCB6}"/>
              </a:ext>
            </a:extLst>
          </p:cNvPr>
          <p:cNvSpPr txBox="1"/>
          <p:nvPr/>
        </p:nvSpPr>
        <p:spPr>
          <a:xfrm>
            <a:off x="6741459" y="1476001"/>
            <a:ext cx="4137212" cy="3477875"/>
          </a:xfrm>
          <a:prstGeom prst="rect">
            <a:avLst/>
          </a:prstGeom>
          <a:noFill/>
        </p:spPr>
        <p:txBody>
          <a:bodyPr wrap="square" rtlCol="0">
            <a:spAutoFit/>
          </a:bodyPr>
          <a:lstStyle/>
          <a:p>
            <a:r>
              <a:rPr lang="en-US" sz="2000" dirty="0"/>
              <a:t>Social </a:t>
            </a:r>
            <a:r>
              <a:rPr lang="en-US" sz="2000" dirty="0" err="1"/>
              <a:t>Hx</a:t>
            </a:r>
            <a:r>
              <a:rPr lang="en-US" sz="2000" dirty="0"/>
              <a:t>:</a:t>
            </a:r>
          </a:p>
          <a:p>
            <a:pPr marL="285750" indent="-285750">
              <a:buFont typeface="Wingdings" panose="05000000000000000000" pitchFamily="2" charset="2"/>
              <a:buChar char="Ø"/>
            </a:pPr>
            <a:r>
              <a:rPr lang="en-US" sz="2000" dirty="0"/>
              <a:t>She has an MA in creative writing.</a:t>
            </a:r>
            <a:br>
              <a:rPr lang="en-US" sz="2000" dirty="0"/>
            </a:br>
            <a:r>
              <a:rPr lang="en-US" sz="2000" dirty="0"/>
              <a:t>She taught a yoga and was a transcriptionist until 2016</a:t>
            </a:r>
            <a:br>
              <a:rPr lang="en-US" sz="2000" dirty="0"/>
            </a:br>
            <a:endParaRPr lang="en-US" sz="2000" dirty="0"/>
          </a:p>
          <a:p>
            <a:pPr marL="285750" indent="-285750">
              <a:buFont typeface="Wingdings" panose="05000000000000000000" pitchFamily="2" charset="2"/>
              <a:buChar char="Ø"/>
            </a:pPr>
            <a:r>
              <a:rPr lang="en-US" sz="2000" dirty="0"/>
              <a:t>She is from Singapore in early childhood and is Chinese from a Malayan background.</a:t>
            </a:r>
            <a:br>
              <a:rPr lang="en-US" sz="2000" dirty="0"/>
            </a:br>
            <a:endParaRPr lang="en-US" sz="2000" dirty="0"/>
          </a:p>
          <a:p>
            <a:pPr marL="285750" indent="-285750">
              <a:buFont typeface="Wingdings" panose="05000000000000000000" pitchFamily="2" charset="2"/>
              <a:buChar char="Ø"/>
            </a:pPr>
            <a:r>
              <a:rPr lang="en-US" sz="2000" dirty="0"/>
              <a:t>Parents deny </a:t>
            </a:r>
            <a:r>
              <a:rPr lang="en-US" sz="2000" dirty="0" err="1"/>
              <a:t>hx</a:t>
            </a:r>
            <a:r>
              <a:rPr lang="en-US" sz="2000" dirty="0"/>
              <a:t> of substance use or smoking, </a:t>
            </a:r>
            <a:endParaRPr lang="en-CA" dirty="0"/>
          </a:p>
        </p:txBody>
      </p:sp>
    </p:spTree>
    <p:extLst>
      <p:ext uri="{BB962C8B-B14F-4D97-AF65-F5344CB8AC3E}">
        <p14:creationId xmlns:p14="http://schemas.microsoft.com/office/powerpoint/2010/main" val="280518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94DCE-C62A-1B9D-9E51-0FE6305C8689}"/>
              </a:ext>
            </a:extLst>
          </p:cNvPr>
          <p:cNvSpPr>
            <a:spLocks noGrp="1"/>
          </p:cNvSpPr>
          <p:nvPr>
            <p:ph type="title"/>
          </p:nvPr>
        </p:nvSpPr>
        <p:spPr/>
        <p:txBody>
          <a:bodyPr/>
          <a:lstStyle/>
          <a:p>
            <a:r>
              <a:rPr lang="en-US" dirty="0"/>
              <a:t>Physical Exam </a:t>
            </a:r>
            <a:endParaRPr lang="en-CA" dirty="0"/>
          </a:p>
        </p:txBody>
      </p:sp>
      <p:sp>
        <p:nvSpPr>
          <p:cNvPr id="3" name="Content Placeholder 2">
            <a:extLst>
              <a:ext uri="{FF2B5EF4-FFF2-40B4-BE49-F238E27FC236}">
                <a16:creationId xmlns:a16="http://schemas.microsoft.com/office/drawing/2014/main" id="{7D4B181A-1F5B-7113-F683-CCACE7F5113F}"/>
              </a:ext>
            </a:extLst>
          </p:cNvPr>
          <p:cNvSpPr>
            <a:spLocks noGrp="1"/>
          </p:cNvSpPr>
          <p:nvPr>
            <p:ph idx="1"/>
          </p:nvPr>
        </p:nvSpPr>
        <p:spPr>
          <a:xfrm>
            <a:off x="712694" y="1398494"/>
            <a:ext cx="10641106" cy="4778469"/>
          </a:xfrm>
        </p:spPr>
        <p:txBody>
          <a:bodyPr>
            <a:normAutofit fontScale="70000" lnSpcReduction="20000"/>
          </a:bodyPr>
          <a:lstStyle/>
          <a:p>
            <a:r>
              <a:rPr lang="en-CA" dirty="0"/>
              <a:t>HR 95 regular, afebrile, BP 100/70</a:t>
            </a:r>
          </a:p>
          <a:p>
            <a:r>
              <a:rPr lang="en-CA" dirty="0"/>
              <a:t>CNS: Intubated, sedated on assessment, pupils 4mm BIL, reactive to light</a:t>
            </a:r>
          </a:p>
          <a:p>
            <a:r>
              <a:rPr lang="en-CA" dirty="0"/>
              <a:t>CVS: Regular rate and rhythm. Normal S1, S2 sounds. No appreciable murmurs or EHS.</a:t>
            </a:r>
            <a:br>
              <a:rPr lang="en-CA" dirty="0"/>
            </a:br>
            <a:endParaRPr lang="en-CA" dirty="0"/>
          </a:p>
          <a:p>
            <a:r>
              <a:rPr lang="en-CA" dirty="0"/>
              <a:t>Resp: Equal bilateral air entry. No adventitious breath sounds. PEEP 5, PS 8, FiO2 40%</a:t>
            </a:r>
            <a:br>
              <a:rPr lang="en-CA" dirty="0"/>
            </a:br>
            <a:endParaRPr lang="en-CA" dirty="0"/>
          </a:p>
          <a:p>
            <a:r>
              <a:rPr lang="en-CA" dirty="0"/>
              <a:t>GI: Abdo soft, non-distended, non-tender. OG for feeds.</a:t>
            </a:r>
            <a:br>
              <a:rPr lang="en-CA" dirty="0"/>
            </a:br>
            <a:endParaRPr lang="en-CA" dirty="0"/>
          </a:p>
          <a:p>
            <a:r>
              <a:rPr lang="en-CA" dirty="0"/>
              <a:t>Peripheries: </a:t>
            </a:r>
            <a:r>
              <a:rPr lang="en-CA" dirty="0">
                <a:solidFill>
                  <a:schemeClr val="accent2"/>
                </a:solidFill>
              </a:rPr>
              <a:t>Peripheries cool</a:t>
            </a:r>
            <a:br>
              <a:rPr lang="en-CA" dirty="0"/>
            </a:br>
            <a:endParaRPr lang="en-CA" dirty="0"/>
          </a:p>
          <a:p>
            <a:r>
              <a:rPr lang="en-CA" dirty="0"/>
              <a:t>Lines: 3 PIVs, foley, IO left knee</a:t>
            </a:r>
            <a:br>
              <a:rPr lang="en-CA" dirty="0"/>
            </a:br>
            <a:endParaRPr lang="en-CA" dirty="0"/>
          </a:p>
          <a:p>
            <a:r>
              <a:rPr lang="en-CA" dirty="0"/>
              <a:t>Skin: Erythematous, macular rash over abdomen</a:t>
            </a:r>
            <a:br>
              <a:rPr lang="en-CA" dirty="0"/>
            </a:br>
            <a:br>
              <a:rPr lang="en-CA" dirty="0"/>
            </a:br>
            <a:endParaRPr lang="en-CA" dirty="0"/>
          </a:p>
          <a:p>
            <a:r>
              <a:rPr lang="en-CA" dirty="0"/>
              <a:t>POCUS: JVP 2cm ASA on POCUS. IVC &gt;50% resp collapse. Regional wall motion abnormality noted on bedside ultrasound. </a:t>
            </a:r>
            <a:r>
              <a:rPr lang="en-CA" dirty="0">
                <a:solidFill>
                  <a:schemeClr val="accent2"/>
                </a:solidFill>
              </a:rPr>
              <a:t>EF grossly normal to mildly reduced on POCUS.</a:t>
            </a:r>
          </a:p>
          <a:p>
            <a:endParaRPr lang="en-CA" dirty="0"/>
          </a:p>
        </p:txBody>
      </p:sp>
    </p:spTree>
    <p:extLst>
      <p:ext uri="{BB962C8B-B14F-4D97-AF65-F5344CB8AC3E}">
        <p14:creationId xmlns:p14="http://schemas.microsoft.com/office/powerpoint/2010/main" val="1737244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linds(horizontal)">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53DD3-E8F8-7957-9198-BBB5559981F8}"/>
              </a:ext>
            </a:extLst>
          </p:cNvPr>
          <p:cNvSpPr>
            <a:spLocks noGrp="1"/>
          </p:cNvSpPr>
          <p:nvPr>
            <p:ph type="title"/>
          </p:nvPr>
        </p:nvSpPr>
        <p:spPr/>
        <p:txBody>
          <a:bodyPr/>
          <a:lstStyle/>
          <a:p>
            <a:r>
              <a:rPr lang="en-US" dirty="0"/>
              <a:t>HPI</a:t>
            </a:r>
            <a:endParaRPr lang="en-CA" dirty="0"/>
          </a:p>
        </p:txBody>
      </p:sp>
      <p:sp>
        <p:nvSpPr>
          <p:cNvPr id="3" name="Content Placeholder 2">
            <a:extLst>
              <a:ext uri="{FF2B5EF4-FFF2-40B4-BE49-F238E27FC236}">
                <a16:creationId xmlns:a16="http://schemas.microsoft.com/office/drawing/2014/main" id="{5FC381DC-529F-1906-1B46-82B291273EFF}"/>
              </a:ext>
            </a:extLst>
          </p:cNvPr>
          <p:cNvSpPr>
            <a:spLocks noGrp="1"/>
          </p:cNvSpPr>
          <p:nvPr>
            <p:ph idx="1"/>
          </p:nvPr>
        </p:nvSpPr>
        <p:spPr/>
        <p:txBody>
          <a:bodyPr>
            <a:normAutofit fontScale="77500" lnSpcReduction="20000"/>
          </a:bodyPr>
          <a:lstStyle/>
          <a:p>
            <a:r>
              <a:rPr lang="en-US" dirty="0"/>
              <a:t>Her parents report that she has been experiencing neck pain related to a MVA 3 weeks ago and that she had been experiencing neck pain earlier in the day. She took ASA to alleviate neck pain between 2300hr and 0000hr, then began to complain to her parents of airway tightening and GI disturbance. She used her </a:t>
            </a:r>
            <a:r>
              <a:rPr lang="en-US" dirty="0" err="1"/>
              <a:t>ventolin</a:t>
            </a:r>
            <a:r>
              <a:rPr lang="en-US" dirty="0"/>
              <a:t> puffer to attempt to relieve her airway tightness but this was unsuccessful. Her parents note that she demonstrated tonic </a:t>
            </a:r>
            <a:r>
              <a:rPr lang="en-US" dirty="0" err="1"/>
              <a:t>clonic</a:t>
            </a:r>
            <a:r>
              <a:rPr lang="en-US" dirty="0"/>
              <a:t> seizure activity (1.5 min) prior to cardiac arrest at approximately 0030hr.</a:t>
            </a:r>
            <a:br>
              <a:rPr lang="en-US" dirty="0"/>
            </a:br>
            <a:br>
              <a:rPr lang="en-US" dirty="0"/>
            </a:br>
            <a:r>
              <a:rPr lang="en-US" dirty="0"/>
              <a:t>She was found by her parents with altered LOC and agonal respirations. She was GCS 8 upon EHS arrival. She demonstrated ~1.5 minutes of reported tonic </a:t>
            </a:r>
            <a:r>
              <a:rPr lang="en-US" dirty="0" err="1"/>
              <a:t>clonic</a:t>
            </a:r>
            <a:r>
              <a:rPr lang="en-US" dirty="0"/>
              <a:t> activity prior to cardiac arrest, witnessed by EHS. </a:t>
            </a:r>
            <a:br>
              <a:rPr lang="en-US" dirty="0"/>
            </a:br>
            <a:br>
              <a:rPr lang="en-US" dirty="0"/>
            </a:br>
            <a:r>
              <a:rPr lang="en-US" dirty="0"/>
              <a:t>She was found to be in </a:t>
            </a:r>
            <a:r>
              <a:rPr lang="en-US" b="1" dirty="0" err="1"/>
              <a:t>vfib</a:t>
            </a:r>
            <a:r>
              <a:rPr lang="en-US" b="1" dirty="0"/>
              <a:t> arrest </a:t>
            </a:r>
            <a:r>
              <a:rPr lang="en-US" dirty="0"/>
              <a:t>(Total down time 10 mins), shocked for </a:t>
            </a:r>
            <a:r>
              <a:rPr lang="en-US" dirty="0" err="1"/>
              <a:t>vfib</a:t>
            </a:r>
            <a:r>
              <a:rPr lang="en-US" dirty="0"/>
              <a:t> x3, receiving </a:t>
            </a:r>
            <a:r>
              <a:rPr lang="en-US" b="1" dirty="0"/>
              <a:t>2mg epinephrine</a:t>
            </a:r>
            <a:r>
              <a:rPr lang="en-US" dirty="0"/>
              <a:t>. During this time, she was intubated; she received 30mg of ketamine, a 30mg propofol bolus, then a propofol infusion (initially 10mcg/kg/min, increased to 20). She was placed on mechanical ventilation on arrival to ED</a:t>
            </a:r>
          </a:p>
          <a:p>
            <a:endParaRPr lang="en-CA" dirty="0"/>
          </a:p>
        </p:txBody>
      </p:sp>
    </p:spTree>
    <p:extLst>
      <p:ext uri="{BB962C8B-B14F-4D97-AF65-F5344CB8AC3E}">
        <p14:creationId xmlns:p14="http://schemas.microsoft.com/office/powerpoint/2010/main" val="471627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F14F8-5B68-6B5A-C50D-458381DDABC8}"/>
              </a:ext>
            </a:extLst>
          </p:cNvPr>
          <p:cNvSpPr>
            <a:spLocks noGrp="1"/>
          </p:cNvSpPr>
          <p:nvPr>
            <p:ph type="title"/>
          </p:nvPr>
        </p:nvSpPr>
        <p:spPr/>
        <p:txBody>
          <a:bodyPr/>
          <a:lstStyle/>
          <a:p>
            <a:r>
              <a:rPr lang="en-US" dirty="0"/>
              <a:t>Investigations</a:t>
            </a:r>
            <a:endParaRPr lang="en-CA" dirty="0"/>
          </a:p>
        </p:txBody>
      </p:sp>
      <p:sp>
        <p:nvSpPr>
          <p:cNvPr id="3" name="Content Placeholder 2">
            <a:extLst>
              <a:ext uri="{FF2B5EF4-FFF2-40B4-BE49-F238E27FC236}">
                <a16:creationId xmlns:a16="http://schemas.microsoft.com/office/drawing/2014/main" id="{FEB3F80E-340D-6F78-4203-C15C534F4719}"/>
              </a:ext>
            </a:extLst>
          </p:cNvPr>
          <p:cNvSpPr>
            <a:spLocks noGrp="1"/>
          </p:cNvSpPr>
          <p:nvPr>
            <p:ph idx="1"/>
          </p:nvPr>
        </p:nvSpPr>
        <p:spPr/>
        <p:txBody>
          <a:bodyPr/>
          <a:lstStyle/>
          <a:p>
            <a:r>
              <a:rPr lang="en-US" dirty="0">
                <a:solidFill>
                  <a:schemeClr val="accent2"/>
                </a:solidFill>
              </a:rPr>
              <a:t>WBC 22.1 (N 16.1) </a:t>
            </a:r>
            <a:r>
              <a:rPr lang="en-US" dirty="0"/>
              <a:t>Hb 129 </a:t>
            </a:r>
            <a:r>
              <a:rPr lang="en-US" dirty="0" err="1"/>
              <a:t>Plt</a:t>
            </a:r>
            <a:r>
              <a:rPr lang="en-US" dirty="0"/>
              <a:t> 382</a:t>
            </a:r>
          </a:p>
          <a:p>
            <a:r>
              <a:rPr lang="en-US" dirty="0"/>
              <a:t>Na 134 K 3.1 CL 108 Ca 2.02 Mg 0.7 </a:t>
            </a:r>
          </a:p>
          <a:p>
            <a:r>
              <a:rPr lang="en-US" dirty="0">
                <a:solidFill>
                  <a:schemeClr val="accent2"/>
                </a:solidFill>
              </a:rPr>
              <a:t>Cr 95  ALT 150 GGT 50  Lactate 6.6</a:t>
            </a:r>
          </a:p>
          <a:p>
            <a:r>
              <a:rPr lang="en-US" dirty="0">
                <a:solidFill>
                  <a:schemeClr val="accent2"/>
                </a:solidFill>
              </a:rPr>
              <a:t>pH 7.25 PCO2 36 HCO3 16</a:t>
            </a:r>
            <a:endParaRPr lang="en-CA" dirty="0">
              <a:solidFill>
                <a:schemeClr val="accent2"/>
              </a:solidFill>
            </a:endParaRPr>
          </a:p>
        </p:txBody>
      </p:sp>
    </p:spTree>
    <p:extLst>
      <p:ext uri="{BB962C8B-B14F-4D97-AF65-F5344CB8AC3E}">
        <p14:creationId xmlns:p14="http://schemas.microsoft.com/office/powerpoint/2010/main" val="342316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A98B3-6607-C072-87BD-641FC75E0458}"/>
              </a:ext>
            </a:extLst>
          </p:cNvPr>
          <p:cNvSpPr>
            <a:spLocks noGrp="1"/>
          </p:cNvSpPr>
          <p:nvPr>
            <p:ph type="title"/>
          </p:nvPr>
        </p:nvSpPr>
        <p:spPr/>
        <p:txBody>
          <a:bodyPr/>
          <a:lstStyle/>
          <a:p>
            <a:r>
              <a:rPr lang="en-US" dirty="0"/>
              <a:t>DDx?</a:t>
            </a:r>
            <a:endParaRPr lang="en-CA" dirty="0"/>
          </a:p>
        </p:txBody>
      </p:sp>
    </p:spTree>
    <p:extLst>
      <p:ext uri="{BB962C8B-B14F-4D97-AF65-F5344CB8AC3E}">
        <p14:creationId xmlns:p14="http://schemas.microsoft.com/office/powerpoint/2010/main" val="155309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AEAE76-0EFE-127A-030D-AF1ECFCAD3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335" y="574765"/>
            <a:ext cx="10264641" cy="5303520"/>
          </a:xfrm>
          <a:prstGeom prst="rect">
            <a:avLst/>
          </a:prstGeom>
        </p:spPr>
      </p:pic>
    </p:spTree>
    <p:extLst>
      <p:ext uri="{BB962C8B-B14F-4D97-AF65-F5344CB8AC3E}">
        <p14:creationId xmlns:p14="http://schemas.microsoft.com/office/powerpoint/2010/main" val="3241748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45377-91D7-5B20-860D-BABDE0A9E6C4}"/>
              </a:ext>
            </a:extLst>
          </p:cNvPr>
          <p:cNvSpPr>
            <a:spLocks noGrp="1"/>
          </p:cNvSpPr>
          <p:nvPr>
            <p:ph type="title"/>
          </p:nvPr>
        </p:nvSpPr>
        <p:spPr>
          <a:xfrm>
            <a:off x="1322295" y="1951878"/>
            <a:ext cx="10515600" cy="1325563"/>
          </a:xfrm>
        </p:spPr>
        <p:txBody>
          <a:bodyPr/>
          <a:lstStyle/>
          <a:p>
            <a:r>
              <a:rPr lang="en-US" dirty="0"/>
              <a:t>Admitted under ICU as a case of post arrest 2/2 anaphylactic shock</a:t>
            </a:r>
            <a:endParaRPr lang="en-CA" dirty="0"/>
          </a:p>
        </p:txBody>
      </p:sp>
    </p:spTree>
    <p:extLst>
      <p:ext uri="{BB962C8B-B14F-4D97-AF65-F5344CB8AC3E}">
        <p14:creationId xmlns:p14="http://schemas.microsoft.com/office/powerpoint/2010/main" val="2806838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CBA19-06D9-5BCB-FB2F-2A479C1E6703}"/>
              </a:ext>
            </a:extLst>
          </p:cNvPr>
          <p:cNvSpPr>
            <a:spLocks noGrp="1"/>
          </p:cNvSpPr>
          <p:nvPr>
            <p:ph type="title"/>
          </p:nvPr>
        </p:nvSpPr>
        <p:spPr>
          <a:xfrm>
            <a:off x="3843130" y="2345635"/>
            <a:ext cx="7391400" cy="1789044"/>
          </a:xfrm>
        </p:spPr>
        <p:txBody>
          <a:bodyPr>
            <a:normAutofit fontScale="90000"/>
          </a:bodyPr>
          <a:lstStyle/>
          <a:p>
            <a:r>
              <a:rPr lang="en-US" dirty="0"/>
              <a:t>Afebrile</a:t>
            </a:r>
            <a:br>
              <a:rPr lang="en-US" dirty="0"/>
            </a:br>
            <a:r>
              <a:rPr lang="en-US" dirty="0"/>
              <a:t>BP 80/40</a:t>
            </a:r>
            <a:br>
              <a:rPr lang="en-US" dirty="0"/>
            </a:br>
            <a:r>
              <a:rPr lang="en-US" dirty="0"/>
              <a:t>HR 110 </a:t>
            </a:r>
            <a:br>
              <a:rPr lang="en-US" dirty="0"/>
            </a:br>
            <a:endParaRPr lang="en-US" dirty="0"/>
          </a:p>
        </p:txBody>
      </p:sp>
    </p:spTree>
    <p:extLst>
      <p:ext uri="{BB962C8B-B14F-4D97-AF65-F5344CB8AC3E}">
        <p14:creationId xmlns:p14="http://schemas.microsoft.com/office/powerpoint/2010/main" val="2961671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B4F53-BCE7-67EC-2CEA-F2AE1DFCA331}"/>
              </a:ext>
            </a:extLst>
          </p:cNvPr>
          <p:cNvSpPr>
            <a:spLocks noGrp="1"/>
          </p:cNvSpPr>
          <p:nvPr>
            <p:ph type="title"/>
          </p:nvPr>
        </p:nvSpPr>
        <p:spPr/>
        <p:txBody>
          <a:bodyPr/>
          <a:lstStyle/>
          <a:p>
            <a:r>
              <a:rPr lang="en-US" dirty="0"/>
              <a:t>Cardiac POCUS</a:t>
            </a:r>
          </a:p>
        </p:txBody>
      </p:sp>
      <p:sp>
        <p:nvSpPr>
          <p:cNvPr id="3" name="Content Placeholder 2">
            <a:extLst>
              <a:ext uri="{FF2B5EF4-FFF2-40B4-BE49-F238E27FC236}">
                <a16:creationId xmlns:a16="http://schemas.microsoft.com/office/drawing/2014/main" id="{D7F1C442-051F-27B7-135C-F798A136D428}"/>
              </a:ext>
            </a:extLst>
          </p:cNvPr>
          <p:cNvSpPr>
            <a:spLocks noGrp="1"/>
          </p:cNvSpPr>
          <p:nvPr>
            <p:ph idx="1"/>
          </p:nvPr>
        </p:nvSpPr>
        <p:spPr/>
        <p:txBody>
          <a:bodyPr/>
          <a:lstStyle/>
          <a:p>
            <a:r>
              <a:rPr lang="en-US" dirty="0"/>
              <a:t>EF&lt;25%</a:t>
            </a:r>
          </a:p>
          <a:p>
            <a:r>
              <a:rPr lang="en-US" dirty="0"/>
              <a:t>Significant RWMAs</a:t>
            </a:r>
          </a:p>
          <a:p>
            <a:r>
              <a:rPr lang="en-US" dirty="0"/>
              <a:t>No significant valvular abnormalities </a:t>
            </a:r>
          </a:p>
          <a:p>
            <a:r>
              <a:rPr lang="en-US" dirty="0"/>
              <a:t>Acute change</a:t>
            </a:r>
          </a:p>
        </p:txBody>
      </p:sp>
    </p:spTree>
    <p:extLst>
      <p:ext uri="{BB962C8B-B14F-4D97-AF65-F5344CB8AC3E}">
        <p14:creationId xmlns:p14="http://schemas.microsoft.com/office/powerpoint/2010/main" val="3581994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aph of a heart rate&#10;&#10;AI-generated content may be incorrect.">
            <a:extLst>
              <a:ext uri="{FF2B5EF4-FFF2-40B4-BE49-F238E27FC236}">
                <a16:creationId xmlns:a16="http://schemas.microsoft.com/office/drawing/2014/main" id="{28128048-9C1F-4122-A317-C2A68723DD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82" y="30827"/>
            <a:ext cx="12112317" cy="6827173"/>
          </a:xfrm>
          <a:prstGeom prst="rect">
            <a:avLst/>
          </a:prstGeom>
        </p:spPr>
      </p:pic>
    </p:spTree>
    <p:extLst>
      <p:ext uri="{BB962C8B-B14F-4D97-AF65-F5344CB8AC3E}">
        <p14:creationId xmlns:p14="http://schemas.microsoft.com/office/powerpoint/2010/main" val="1964503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aph of a heart beat&#10;&#10;AI-generated content may be incorrect.">
            <a:extLst>
              <a:ext uri="{FF2B5EF4-FFF2-40B4-BE49-F238E27FC236}">
                <a16:creationId xmlns:a16="http://schemas.microsoft.com/office/drawing/2014/main" id="{E460B88D-8789-B4E4-7045-C3488DC0A7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84929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91C97-9CDB-1796-D112-F77D3ED3A41E}"/>
              </a:ext>
            </a:extLst>
          </p:cNvPr>
          <p:cNvSpPr>
            <a:spLocks noGrp="1"/>
          </p:cNvSpPr>
          <p:nvPr>
            <p:ph type="title"/>
          </p:nvPr>
        </p:nvSpPr>
        <p:spPr>
          <a:xfrm>
            <a:off x="4443549" y="2206988"/>
            <a:ext cx="10515600" cy="1325563"/>
          </a:xfrm>
        </p:spPr>
        <p:txBody>
          <a:bodyPr/>
          <a:lstStyle/>
          <a:p>
            <a:r>
              <a:rPr lang="en-US" dirty="0" err="1"/>
              <a:t>Ddx</a:t>
            </a:r>
            <a:r>
              <a:rPr lang="en-US" dirty="0"/>
              <a:t>?</a:t>
            </a:r>
          </a:p>
        </p:txBody>
      </p:sp>
    </p:spTree>
    <p:extLst>
      <p:ext uri="{BB962C8B-B14F-4D97-AF65-F5344CB8AC3E}">
        <p14:creationId xmlns:p14="http://schemas.microsoft.com/office/powerpoint/2010/main" val="2799379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human body&#10;&#10;AI-generated content may be incorrect.">
            <a:extLst>
              <a:ext uri="{FF2B5EF4-FFF2-40B4-BE49-F238E27FC236}">
                <a16:creationId xmlns:a16="http://schemas.microsoft.com/office/drawing/2014/main" id="{C1FEA0FE-01CB-D729-2319-698F120FE6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85813"/>
            <a:ext cx="10766951" cy="5957887"/>
          </a:xfrm>
          <a:prstGeom prst="rect">
            <a:avLst/>
          </a:prstGeom>
        </p:spPr>
      </p:pic>
    </p:spTree>
    <p:extLst>
      <p:ext uri="{BB962C8B-B14F-4D97-AF65-F5344CB8AC3E}">
        <p14:creationId xmlns:p14="http://schemas.microsoft.com/office/powerpoint/2010/main" val="3914452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28E631-740F-6DCF-7ECE-3E73B11BF6A2}"/>
              </a:ext>
            </a:extLst>
          </p:cNvPr>
          <p:cNvSpPr>
            <a:spLocks noGrp="1"/>
          </p:cNvSpPr>
          <p:nvPr>
            <p:ph idx="1"/>
          </p:nvPr>
        </p:nvSpPr>
        <p:spPr>
          <a:xfrm>
            <a:off x="276497" y="1133294"/>
            <a:ext cx="10515600" cy="4351338"/>
          </a:xfrm>
        </p:spPr>
        <p:txBody>
          <a:bodyPr/>
          <a:lstStyle/>
          <a:p>
            <a:pPr marL="0" indent="0">
              <a:buNone/>
            </a:pPr>
            <a:r>
              <a:rPr lang="en-US" dirty="0"/>
              <a:t>39 year old F with known EDS, asthma, NSAID allergy presents after a witnessed arrest in the context of ASA use to alleviate </a:t>
            </a:r>
            <a:r>
              <a:rPr lang="en-US" dirty="0" err="1"/>
              <a:t>neckpain</a:t>
            </a:r>
            <a:r>
              <a:rPr lang="en-US" dirty="0"/>
              <a:t>, confirmed </a:t>
            </a:r>
            <a:r>
              <a:rPr lang="en-US" dirty="0" err="1"/>
              <a:t>vfib</a:t>
            </a:r>
            <a:r>
              <a:rPr lang="en-US" dirty="0"/>
              <a:t> arrest shock x3, admitted as anaphylactic shock, developed hypotension and anterolateral STEMI, </a:t>
            </a:r>
            <a:r>
              <a:rPr lang="en-US" dirty="0" err="1"/>
              <a:t>cath</a:t>
            </a:r>
            <a:r>
              <a:rPr lang="en-US" dirty="0"/>
              <a:t> showed quadruple SCAD</a:t>
            </a:r>
          </a:p>
        </p:txBody>
      </p:sp>
    </p:spTree>
    <p:extLst>
      <p:ext uri="{BB962C8B-B14F-4D97-AF65-F5344CB8AC3E}">
        <p14:creationId xmlns:p14="http://schemas.microsoft.com/office/powerpoint/2010/main" val="2527910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6770C-55C2-9C2A-A136-16F671CAD1E2}"/>
              </a:ext>
            </a:extLst>
          </p:cNvPr>
          <p:cNvSpPr>
            <a:spLocks noGrp="1"/>
          </p:cNvSpPr>
          <p:nvPr>
            <p:ph type="title"/>
          </p:nvPr>
        </p:nvSpPr>
        <p:spPr/>
        <p:txBody>
          <a:bodyPr/>
          <a:lstStyle/>
          <a:p>
            <a:r>
              <a:rPr lang="en-US" dirty="0"/>
              <a:t>SCAD</a:t>
            </a:r>
          </a:p>
        </p:txBody>
      </p:sp>
      <p:sp>
        <p:nvSpPr>
          <p:cNvPr id="3" name="Content Placeholder 2">
            <a:extLst>
              <a:ext uri="{FF2B5EF4-FFF2-40B4-BE49-F238E27FC236}">
                <a16:creationId xmlns:a16="http://schemas.microsoft.com/office/drawing/2014/main" id="{CAFD5789-A2D2-DF58-BFBC-664133A4AC16}"/>
              </a:ext>
            </a:extLst>
          </p:cNvPr>
          <p:cNvSpPr>
            <a:spLocks noGrp="1"/>
          </p:cNvSpPr>
          <p:nvPr>
            <p:ph idx="1"/>
          </p:nvPr>
        </p:nvSpPr>
        <p:spPr/>
        <p:txBody>
          <a:bodyPr/>
          <a:lstStyle/>
          <a:p>
            <a:r>
              <a:rPr lang="en-US" dirty="0"/>
              <a:t>Non atherosclerotic, non traumatic cause of ACS</a:t>
            </a:r>
          </a:p>
          <a:p>
            <a:r>
              <a:rPr lang="en-US" dirty="0"/>
              <a:t>Well recognized clinical entity as part of MINOCA</a:t>
            </a:r>
          </a:p>
          <a:p>
            <a:r>
              <a:rPr lang="en-US" dirty="0"/>
              <a:t>”Typical” SCAD patient is a middle aged woman with few traditional RF</a:t>
            </a:r>
          </a:p>
          <a:p>
            <a:r>
              <a:rPr lang="en-US" dirty="0"/>
              <a:t>Observed from late teens to the ninth decade of life</a:t>
            </a:r>
          </a:p>
          <a:p>
            <a:r>
              <a:rPr lang="en-US" dirty="0"/>
              <a:t>Sex hormone fluctuations (pregnancy!), underlying arteriolopathies, genetics, environmental, physical emotional triggers are well described in the literature </a:t>
            </a:r>
          </a:p>
          <a:p>
            <a:endParaRPr lang="en-US" dirty="0"/>
          </a:p>
        </p:txBody>
      </p:sp>
    </p:spTree>
    <p:extLst>
      <p:ext uri="{BB962C8B-B14F-4D97-AF65-F5344CB8AC3E}">
        <p14:creationId xmlns:p14="http://schemas.microsoft.com/office/powerpoint/2010/main" val="2230089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blood vessel&#10;&#10;AI-generated content may be incorrect.">
            <a:extLst>
              <a:ext uri="{FF2B5EF4-FFF2-40B4-BE49-F238E27FC236}">
                <a16:creationId xmlns:a16="http://schemas.microsoft.com/office/drawing/2014/main" id="{2B19C90A-6252-62BA-29BE-F2441D0428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5525" y="169818"/>
            <a:ext cx="6308484" cy="6204854"/>
          </a:xfrm>
          <a:prstGeom prst="rect">
            <a:avLst/>
          </a:prstGeom>
        </p:spPr>
      </p:pic>
    </p:spTree>
    <p:extLst>
      <p:ext uri="{BB962C8B-B14F-4D97-AF65-F5344CB8AC3E}">
        <p14:creationId xmlns:p14="http://schemas.microsoft.com/office/powerpoint/2010/main" val="2729129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21F68-BAD1-8845-70D5-36B8D6D7C2D1}"/>
              </a:ext>
            </a:extLst>
          </p:cNvPr>
          <p:cNvSpPr>
            <a:spLocks noGrp="1"/>
          </p:cNvSpPr>
          <p:nvPr>
            <p:ph type="title"/>
          </p:nvPr>
        </p:nvSpPr>
        <p:spPr/>
        <p:txBody>
          <a:bodyPr/>
          <a:lstStyle/>
          <a:p>
            <a:r>
              <a:rPr lang="en-US" dirty="0"/>
              <a:t>Presentation</a:t>
            </a:r>
          </a:p>
        </p:txBody>
      </p:sp>
      <p:sp>
        <p:nvSpPr>
          <p:cNvPr id="3" name="Content Placeholder 2">
            <a:extLst>
              <a:ext uri="{FF2B5EF4-FFF2-40B4-BE49-F238E27FC236}">
                <a16:creationId xmlns:a16="http://schemas.microsoft.com/office/drawing/2014/main" id="{1E4B71D5-2125-8B8F-834E-8D95E1A97A57}"/>
              </a:ext>
            </a:extLst>
          </p:cNvPr>
          <p:cNvSpPr>
            <a:spLocks noGrp="1"/>
          </p:cNvSpPr>
          <p:nvPr>
            <p:ph idx="1"/>
          </p:nvPr>
        </p:nvSpPr>
        <p:spPr/>
        <p:txBody>
          <a:bodyPr/>
          <a:lstStyle/>
          <a:p>
            <a:r>
              <a:rPr lang="en-US" dirty="0"/>
              <a:t>Similar to atherosclerotic ACS, diff patient phenotype</a:t>
            </a:r>
          </a:p>
          <a:p>
            <a:r>
              <a:rPr lang="en-US" dirty="0"/>
              <a:t>CP, elevated trop +/-</a:t>
            </a:r>
            <a:r>
              <a:rPr lang="en-US" dirty="0" err="1"/>
              <a:t>STEs</a:t>
            </a:r>
            <a:r>
              <a:rPr lang="en-US" dirty="0" err="1">
                <a:sym typeface="Wingdings" pitchFamily="2" charset="2"/>
              </a:rPr>
              <a:t>STEMI</a:t>
            </a:r>
            <a:r>
              <a:rPr lang="en-US" dirty="0">
                <a:sym typeface="Wingdings" pitchFamily="2" charset="2"/>
              </a:rPr>
              <a:t>, NSTEMI</a:t>
            </a:r>
          </a:p>
          <a:p>
            <a:r>
              <a:rPr lang="en-US" dirty="0">
                <a:sym typeface="Wingdings" pitchFamily="2" charset="2"/>
              </a:rPr>
              <a:t>Ventricular </a:t>
            </a:r>
            <a:r>
              <a:rPr lang="en-US" dirty="0" err="1">
                <a:sym typeface="Wingdings" pitchFamily="2" charset="2"/>
              </a:rPr>
              <a:t>arrhytmias</a:t>
            </a:r>
            <a:r>
              <a:rPr lang="en-US" dirty="0">
                <a:sym typeface="Wingdings" pitchFamily="2" charset="2"/>
              </a:rPr>
              <a:t> </a:t>
            </a:r>
          </a:p>
          <a:p>
            <a:r>
              <a:rPr lang="en-US" dirty="0">
                <a:sym typeface="Wingdings" pitchFamily="2" charset="2"/>
              </a:rPr>
              <a:t>CS</a:t>
            </a:r>
          </a:p>
          <a:p>
            <a:r>
              <a:rPr lang="en-US" dirty="0">
                <a:sym typeface="Wingdings" pitchFamily="2" charset="2"/>
              </a:rPr>
              <a:t>Sudden cardiac death </a:t>
            </a:r>
          </a:p>
          <a:p>
            <a:r>
              <a:rPr lang="en-US" dirty="0">
                <a:sym typeface="Wingdings" pitchFamily="2" charset="2"/>
              </a:rPr>
              <a:t>MUST HAVE HIGH INDEX OF SUSPICION </a:t>
            </a:r>
            <a:endParaRPr lang="en-US" dirty="0"/>
          </a:p>
        </p:txBody>
      </p:sp>
    </p:spTree>
    <p:extLst>
      <p:ext uri="{BB962C8B-B14F-4D97-AF65-F5344CB8AC3E}">
        <p14:creationId xmlns:p14="http://schemas.microsoft.com/office/powerpoint/2010/main" val="23797155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various diseases&#10;&#10;AI-generated content may be incorrect.">
            <a:extLst>
              <a:ext uri="{FF2B5EF4-FFF2-40B4-BE49-F238E27FC236}">
                <a16:creationId xmlns:a16="http://schemas.microsoft.com/office/drawing/2014/main" id="{705F3892-D995-2FF7-D693-CBA4D831B5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8707" y="493008"/>
            <a:ext cx="8938069" cy="5534871"/>
          </a:xfrm>
          <a:prstGeom prst="rect">
            <a:avLst/>
          </a:prstGeom>
        </p:spPr>
      </p:pic>
    </p:spTree>
    <p:extLst>
      <p:ext uri="{BB962C8B-B14F-4D97-AF65-F5344CB8AC3E}">
        <p14:creationId xmlns:p14="http://schemas.microsoft.com/office/powerpoint/2010/main" val="3361038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114E7-2785-A4CB-8630-6E886B2D96E2}"/>
              </a:ext>
            </a:extLst>
          </p:cNvPr>
          <p:cNvSpPr>
            <a:spLocks noGrp="1"/>
          </p:cNvSpPr>
          <p:nvPr>
            <p:ph type="title"/>
          </p:nvPr>
        </p:nvSpPr>
        <p:spPr/>
        <p:txBody>
          <a:bodyPr/>
          <a:lstStyle/>
          <a:p>
            <a:r>
              <a:rPr lang="en-US" dirty="0"/>
              <a:t>Treatment</a:t>
            </a:r>
          </a:p>
        </p:txBody>
      </p:sp>
      <p:sp>
        <p:nvSpPr>
          <p:cNvPr id="3" name="Content Placeholder 2">
            <a:extLst>
              <a:ext uri="{FF2B5EF4-FFF2-40B4-BE49-F238E27FC236}">
                <a16:creationId xmlns:a16="http://schemas.microsoft.com/office/drawing/2014/main" id="{711529A2-DFDE-EF81-19A6-27769BB30014}"/>
              </a:ext>
            </a:extLst>
          </p:cNvPr>
          <p:cNvSpPr>
            <a:spLocks noGrp="1"/>
          </p:cNvSpPr>
          <p:nvPr>
            <p:ph idx="1"/>
          </p:nvPr>
        </p:nvSpPr>
        <p:spPr/>
        <p:txBody>
          <a:bodyPr/>
          <a:lstStyle/>
          <a:p>
            <a:r>
              <a:rPr lang="en-CA" dirty="0"/>
              <a:t>Majority of conservatively managed SCAD recover normal coronary architecture, often within 30 days, most interventionalists adhere to an "as conservative as possible” approach to revascularization</a:t>
            </a:r>
          </a:p>
          <a:p>
            <a:r>
              <a:rPr lang="en-US" dirty="0"/>
              <a:t>CABG when PCI fails or is too high risk</a:t>
            </a:r>
          </a:p>
          <a:p>
            <a:r>
              <a:rPr lang="en-US" dirty="0"/>
              <a:t>PCI with stents-APT as per atherosclerotic patients</a:t>
            </a:r>
          </a:p>
          <a:p>
            <a:r>
              <a:rPr lang="en-US" dirty="0"/>
              <a:t>Pharm management</a:t>
            </a:r>
          </a:p>
        </p:txBody>
      </p:sp>
    </p:spTree>
    <p:extLst>
      <p:ext uri="{BB962C8B-B14F-4D97-AF65-F5344CB8AC3E}">
        <p14:creationId xmlns:p14="http://schemas.microsoft.com/office/powerpoint/2010/main" val="2420406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1AD355-BD96-21DB-0458-B0AFE24C92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9247" y="61878"/>
            <a:ext cx="7916090" cy="6796122"/>
          </a:xfrm>
          <a:prstGeom prst="rect">
            <a:avLst/>
          </a:prstGeom>
        </p:spPr>
      </p:pic>
    </p:spTree>
    <p:extLst>
      <p:ext uri="{BB962C8B-B14F-4D97-AF65-F5344CB8AC3E}">
        <p14:creationId xmlns:p14="http://schemas.microsoft.com/office/powerpoint/2010/main" val="11153432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various diseases&#10;&#10;AI-generated content may be incorrect.">
            <a:extLst>
              <a:ext uri="{FF2B5EF4-FFF2-40B4-BE49-F238E27FC236}">
                <a16:creationId xmlns:a16="http://schemas.microsoft.com/office/drawing/2014/main" id="{9326F52D-E7F3-436A-F004-58BD67574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7756" y="261257"/>
            <a:ext cx="7772400" cy="6023810"/>
          </a:xfrm>
          <a:prstGeom prst="rect">
            <a:avLst/>
          </a:prstGeom>
        </p:spPr>
      </p:pic>
      <p:sp>
        <p:nvSpPr>
          <p:cNvPr id="7" name="Oval 6">
            <a:extLst>
              <a:ext uri="{FF2B5EF4-FFF2-40B4-BE49-F238E27FC236}">
                <a16:creationId xmlns:a16="http://schemas.microsoft.com/office/drawing/2014/main" id="{A8C5D3D1-D3E6-C7FB-2516-396418C2A4D1}"/>
              </a:ext>
            </a:extLst>
          </p:cNvPr>
          <p:cNvSpPr/>
          <p:nvPr/>
        </p:nvSpPr>
        <p:spPr>
          <a:xfrm>
            <a:off x="2403566" y="1789611"/>
            <a:ext cx="1789612" cy="1358537"/>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7810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21F78-7052-1184-650A-E97C1F665DB3}"/>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7EA9419E-16D6-BDD7-EE03-299CD8E6F7B0}"/>
              </a:ext>
            </a:extLst>
          </p:cNvPr>
          <p:cNvSpPr>
            <a:spLocks noGrp="1"/>
          </p:cNvSpPr>
          <p:nvPr>
            <p:ph idx="1"/>
          </p:nvPr>
        </p:nvSpPr>
        <p:spPr/>
        <p:txBody>
          <a:bodyPr/>
          <a:lstStyle/>
          <a:p>
            <a:r>
              <a:rPr lang="en-US" dirty="0"/>
              <a:t>MSIs: Different shock types</a:t>
            </a:r>
          </a:p>
          <a:p>
            <a:r>
              <a:rPr lang="en-US" dirty="0"/>
              <a:t>Juniors: Approach to a patient in shock</a:t>
            </a:r>
          </a:p>
          <a:p>
            <a:r>
              <a:rPr lang="en-US" dirty="0"/>
              <a:t>Seniors: DDx STEMI on ECG</a:t>
            </a:r>
          </a:p>
        </p:txBody>
      </p:sp>
    </p:spTree>
    <p:extLst>
      <p:ext uri="{BB962C8B-B14F-4D97-AF65-F5344CB8AC3E}">
        <p14:creationId xmlns:p14="http://schemas.microsoft.com/office/powerpoint/2010/main" val="24988469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6748</TotalTime>
  <Words>708</Words>
  <Application>Microsoft Macintosh PowerPoint</Application>
  <PresentationFormat>Widescreen</PresentationFormat>
  <Paragraphs>63</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Aptos</vt:lpstr>
      <vt:lpstr>Aptos Display</vt:lpstr>
      <vt:lpstr>Arial</vt:lpstr>
      <vt:lpstr>Wingdings</vt:lpstr>
      <vt:lpstr>Office Theme</vt:lpstr>
      <vt:lpstr>Noon Report</vt:lpstr>
      <vt:lpstr>39 F presents post cardiac arrest</vt:lpstr>
      <vt:lpstr>39 F post cardiac arrest</vt:lpstr>
      <vt:lpstr>Physical Exam </vt:lpstr>
      <vt:lpstr>HPI</vt:lpstr>
      <vt:lpstr>Investigations</vt:lpstr>
      <vt:lpstr>DDx?</vt:lpstr>
      <vt:lpstr>PowerPoint Presentation</vt:lpstr>
      <vt:lpstr>Admitted under ICU as a case of post arrest 2/2 anaphylactic shock</vt:lpstr>
      <vt:lpstr>Afebrile BP 80/40 HR 110  </vt:lpstr>
      <vt:lpstr>Cardiac POCUS</vt:lpstr>
      <vt:lpstr>PowerPoint Presentation</vt:lpstr>
      <vt:lpstr>PowerPoint Presentation</vt:lpstr>
      <vt:lpstr>Ddx?</vt:lpstr>
      <vt:lpstr>PowerPoint Presentation</vt:lpstr>
      <vt:lpstr>PowerPoint Presentation</vt:lpstr>
      <vt:lpstr>SCAD</vt:lpstr>
      <vt:lpstr>PowerPoint Presentation</vt:lpstr>
      <vt:lpstr>Presentation</vt:lpstr>
      <vt:lpstr>PowerPoint Presentation</vt:lpstr>
      <vt:lpstr>Treatment</vt:lpstr>
      <vt:lpstr>PowerPoint Presentation</vt:lpstr>
      <vt:lpstr>PowerPoint Presentation</vt:lpstr>
      <vt:lpstr>Objectives:</vt:lpstr>
    </vt:vector>
  </TitlesOfParts>
  <Company>BC Healthcare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CSTPCIS</dc:creator>
  <cp:lastModifiedBy>moalf@student.ubc.ca</cp:lastModifiedBy>
  <cp:revision>5</cp:revision>
  <dcterms:created xsi:type="dcterms:W3CDTF">2025-10-27T01:47:57Z</dcterms:created>
  <dcterms:modified xsi:type="dcterms:W3CDTF">2025-11-03T18:35:51Z</dcterms:modified>
</cp:coreProperties>
</file>