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5143500" cx="9144000"/>
  <p:notesSz cx="6858000" cy="9144000"/>
  <p:embeddedFontLst>
    <p:embeddedFont>
      <p:font typeface="Roboto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schemas.openxmlformats.org/officeDocument/2006/relationships/font" Target="fonts/Roboto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bold.fntdata"/><Relationship Id="rId6" Type="http://schemas.openxmlformats.org/officeDocument/2006/relationships/slide" Target="slides/slide1.xml"/><Relationship Id="rId18" Type="http://schemas.openxmlformats.org/officeDocument/2006/relationships/font" Target="fonts/Roboto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7236d868a0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7236d868a0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Song is a clue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Only get what you ask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Participate :)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9b28c9963e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39b28c9963e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9b28c9963e_0_1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9b28c9963e_0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9b90ad74f9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9b90ad74f9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9b90ad74f9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9b90ad74f9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9b90ad74f9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39b90ad74f9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9b90ad74f9_0_1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9b90ad74f9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9b80faff61_0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39b80faff61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9b90ad74f9_0_1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39b90ad74f9_0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9bd17fd647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39bd17fd647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39bd17fd647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39bd17fd647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7236d868a0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37236d868a0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indent="-34290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indent="-3429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indent="-3429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indent="-342900" lvl="4" marL="22860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indent="-3429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-3463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Noon Report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3600"/>
              <a:t>Flesh and Blood</a:t>
            </a:r>
            <a:endParaRPr i="1" sz="3600"/>
          </a:p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413417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Adam Pietrobon</a:t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VGH Lead Medical Resident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10425" y="1858625"/>
            <a:ext cx="2123150" cy="2123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Transient loss of consciousness</a:t>
            </a:r>
            <a:endParaRPr/>
          </a:p>
        </p:txBody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466125" y="1310325"/>
            <a:ext cx="8157000" cy="33813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highlight>
                  <a:srgbClr val="FFFF00"/>
                </a:highlight>
              </a:rPr>
              <a:t>Transient loss of consciousness (TLOC) != syncope</a:t>
            </a:r>
            <a:endParaRPr sz="1900">
              <a:solidFill>
                <a:schemeClr val="dk1"/>
              </a:solidFill>
              <a:highlight>
                <a:srgbClr val="FFFF00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chemeClr val="dk1"/>
                </a:solidFill>
              </a:rPr>
              <a:t>Syncope</a:t>
            </a:r>
            <a:r>
              <a:rPr lang="en" sz="1900">
                <a:solidFill>
                  <a:schemeClr val="dk1"/>
                </a:solidFill>
              </a:rPr>
              <a:t> is TLOC due to </a:t>
            </a:r>
            <a:r>
              <a:rPr b="1" lang="en" sz="1900">
                <a:solidFill>
                  <a:schemeClr val="dk1"/>
                </a:solidFill>
              </a:rPr>
              <a:t>decreased </a:t>
            </a:r>
            <a:r>
              <a:rPr b="1" lang="en" sz="1900">
                <a:solidFill>
                  <a:schemeClr val="dk1"/>
                </a:solidFill>
              </a:rPr>
              <a:t>cerebral</a:t>
            </a:r>
            <a:r>
              <a:rPr b="1" lang="en" sz="1900">
                <a:solidFill>
                  <a:schemeClr val="dk1"/>
                </a:solidFill>
              </a:rPr>
              <a:t> perfusion</a:t>
            </a:r>
            <a:r>
              <a:rPr lang="en" sz="1900">
                <a:solidFill>
                  <a:schemeClr val="dk1"/>
                </a:solidFill>
              </a:rPr>
              <a:t>. It is characterized by rapid resolution (within seconds) </a:t>
            </a:r>
            <a:r>
              <a:rPr lang="en" sz="1900">
                <a:solidFill>
                  <a:schemeClr val="dk1"/>
                </a:solidFill>
              </a:rPr>
              <a:t>because</a:t>
            </a:r>
            <a:r>
              <a:rPr lang="en" sz="1900">
                <a:solidFill>
                  <a:schemeClr val="dk1"/>
                </a:solidFill>
              </a:rPr>
              <a:t> horizontal position allows cerebral flow. </a:t>
            </a:r>
            <a:endParaRPr sz="1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chemeClr val="dk1"/>
                </a:solidFill>
              </a:rPr>
              <a:t>Presyncope </a:t>
            </a:r>
            <a:r>
              <a:rPr lang="en" sz="1900">
                <a:solidFill>
                  <a:schemeClr val="dk1"/>
                </a:solidFill>
              </a:rPr>
              <a:t>are the prodromal symptoms of syncope and should be evaluated similarly to syncope, as they confer a </a:t>
            </a:r>
            <a:r>
              <a:rPr b="1" lang="en" sz="1900">
                <a:solidFill>
                  <a:schemeClr val="dk1"/>
                </a:solidFill>
              </a:rPr>
              <a:t>similar prognosis.</a:t>
            </a:r>
            <a:endParaRPr b="1" sz="1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3" name="Google Shape;73;p16"/>
          <p:cNvCxnSpPr>
            <a:stCxn id="74" idx="0"/>
            <a:endCxn id="75" idx="2"/>
          </p:cNvCxnSpPr>
          <p:nvPr/>
        </p:nvCxnSpPr>
        <p:spPr>
          <a:xfrm rot="-5400000">
            <a:off x="2231850" y="-203525"/>
            <a:ext cx="405600" cy="1927200"/>
          </a:xfrm>
          <a:prstGeom prst="bentConnector3">
            <a:avLst>
              <a:gd fmla="val 49994" name="adj1"/>
            </a:avLst>
          </a:prstGeom>
          <a:noFill/>
          <a:ln cap="flat" cmpd="sng" w="19050">
            <a:solidFill>
              <a:srgbClr val="C2C2C2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76" name="Google Shape;76;p16"/>
          <p:cNvSpPr txBox="1"/>
          <p:nvPr/>
        </p:nvSpPr>
        <p:spPr>
          <a:xfrm>
            <a:off x="325350" y="1268847"/>
            <a:ext cx="22914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highlight>
                  <a:srgbClr val="FFFF00"/>
                </a:highlight>
                <a:latin typeface="Roboto"/>
                <a:ea typeface="Roboto"/>
                <a:cs typeface="Roboto"/>
                <a:sym typeface="Roboto"/>
              </a:rPr>
              <a:t>Seizures</a:t>
            </a: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    PNES     TBI     Narcolepsy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4" name="Google Shape;74;p16"/>
          <p:cNvSpPr txBox="1"/>
          <p:nvPr/>
        </p:nvSpPr>
        <p:spPr>
          <a:xfrm>
            <a:off x="262350" y="962875"/>
            <a:ext cx="2417400" cy="603900"/>
          </a:xfrm>
          <a:prstGeom prst="rect">
            <a:avLst/>
          </a:prstGeom>
          <a:noFill/>
          <a:ln cap="flat" cmpd="sng" w="19050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Not syncope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77" name="Google Shape;77;p16"/>
          <p:cNvCxnSpPr>
            <a:stCxn id="75" idx="2"/>
            <a:endCxn id="78" idx="0"/>
          </p:cNvCxnSpPr>
          <p:nvPr/>
        </p:nvCxnSpPr>
        <p:spPr>
          <a:xfrm flipH="1" rot="-5400000">
            <a:off x="4301548" y="-345975"/>
            <a:ext cx="405600" cy="2212200"/>
          </a:xfrm>
          <a:prstGeom prst="bentConnector3">
            <a:avLst>
              <a:gd fmla="val 49992" name="adj1"/>
            </a:avLst>
          </a:prstGeom>
          <a:noFill/>
          <a:ln cap="flat" cmpd="sng" w="19050">
            <a:solidFill>
              <a:srgbClr val="C2C2C2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79" name="Google Shape;79;p16"/>
          <p:cNvCxnSpPr>
            <a:stCxn id="80" idx="0"/>
            <a:endCxn id="81" idx="2"/>
          </p:cNvCxnSpPr>
          <p:nvPr/>
        </p:nvCxnSpPr>
        <p:spPr>
          <a:xfrm rot="-5400000">
            <a:off x="3986718" y="536227"/>
            <a:ext cx="961200" cy="2286300"/>
          </a:xfrm>
          <a:prstGeom prst="bentConnector3">
            <a:avLst>
              <a:gd fmla="val 30088" name="adj1"/>
            </a:avLst>
          </a:prstGeom>
          <a:noFill/>
          <a:ln cap="flat" cmpd="sng" w="19050">
            <a:solidFill>
              <a:srgbClr val="C2C2C2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82" name="Google Shape;82;p16"/>
          <p:cNvCxnSpPr>
            <a:stCxn id="83" idx="0"/>
            <a:endCxn id="81" idx="2"/>
          </p:cNvCxnSpPr>
          <p:nvPr/>
        </p:nvCxnSpPr>
        <p:spPr>
          <a:xfrm rot="-5400000">
            <a:off x="2984100" y="-475425"/>
            <a:ext cx="952200" cy="4300800"/>
          </a:xfrm>
          <a:prstGeom prst="bentConnector3">
            <a:avLst>
              <a:gd fmla="val 29437" name="adj1"/>
            </a:avLst>
          </a:prstGeom>
          <a:noFill/>
          <a:ln cap="flat" cmpd="sng" w="19050">
            <a:solidFill>
              <a:srgbClr val="C2C2C2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84" name="Google Shape;84;p16"/>
          <p:cNvCxnSpPr>
            <a:stCxn id="85" idx="0"/>
            <a:endCxn id="81" idx="2"/>
          </p:cNvCxnSpPr>
          <p:nvPr/>
        </p:nvCxnSpPr>
        <p:spPr>
          <a:xfrm flipH="1" rot="5400000">
            <a:off x="6254225" y="554958"/>
            <a:ext cx="965700" cy="2253300"/>
          </a:xfrm>
          <a:prstGeom prst="bentConnector3">
            <a:avLst>
              <a:gd fmla="val 30290" name="adj1"/>
            </a:avLst>
          </a:prstGeom>
          <a:noFill/>
          <a:ln cap="flat" cmpd="sng" w="19050">
            <a:solidFill>
              <a:srgbClr val="C2C2C2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81" name="Google Shape;81;p16"/>
          <p:cNvSpPr txBox="1"/>
          <p:nvPr/>
        </p:nvSpPr>
        <p:spPr>
          <a:xfrm>
            <a:off x="4841425" y="832450"/>
            <a:ext cx="1538100" cy="36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3D3D3D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86" name="Google Shape;86;p16"/>
          <p:cNvCxnSpPr>
            <a:stCxn id="83" idx="2"/>
            <a:endCxn id="87" idx="0"/>
          </p:cNvCxnSpPr>
          <p:nvPr/>
        </p:nvCxnSpPr>
        <p:spPr>
          <a:xfrm flipH="1" rot="-5400000">
            <a:off x="1987950" y="1839225"/>
            <a:ext cx="1186200" cy="2542500"/>
          </a:xfrm>
          <a:prstGeom prst="bentConnector3">
            <a:avLst>
              <a:gd fmla="val 72690" name="adj1"/>
            </a:avLst>
          </a:prstGeom>
          <a:noFill/>
          <a:ln cap="flat" cmpd="sng" w="19050">
            <a:solidFill>
              <a:srgbClr val="C2C2C2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87" name="Google Shape;87;p16"/>
          <p:cNvSpPr txBox="1"/>
          <p:nvPr/>
        </p:nvSpPr>
        <p:spPr>
          <a:xfrm>
            <a:off x="2978300" y="3703625"/>
            <a:ext cx="1748100" cy="1081800"/>
          </a:xfrm>
          <a:prstGeom prst="rect">
            <a:avLst/>
          </a:prstGeom>
          <a:solidFill>
            <a:srgbClr val="D9D2E9"/>
          </a:solidFill>
          <a:ln cap="flat" cmpd="sng" w="19050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Baroreflex dysfunction (↑ HR &lt; 30)</a:t>
            </a:r>
            <a:endParaRPr b="1"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Polyneuropathy 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e.g. DM, B12 def, alcohol</a:t>
            </a:r>
            <a:endParaRPr i="1" sz="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Neurodegenerative 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e.g. Parkinson’</a:t>
            </a:r>
            <a:r>
              <a:rPr i="1" lang="en" sz="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 Plus</a:t>
            </a:r>
            <a:endParaRPr i="1" sz="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88" name="Google Shape;88;p16"/>
          <p:cNvCxnSpPr>
            <a:stCxn id="89" idx="0"/>
            <a:endCxn id="83" idx="2"/>
          </p:cNvCxnSpPr>
          <p:nvPr/>
        </p:nvCxnSpPr>
        <p:spPr>
          <a:xfrm rot="-5400000">
            <a:off x="543875" y="2906150"/>
            <a:ext cx="1154700" cy="377400"/>
          </a:xfrm>
          <a:prstGeom prst="bentConnector3">
            <a:avLst>
              <a:gd fmla="val 25338" name="adj1"/>
            </a:avLst>
          </a:prstGeom>
          <a:noFill/>
          <a:ln cap="flat" cmpd="sng" w="19050">
            <a:solidFill>
              <a:srgbClr val="C2C2C2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90" name="Google Shape;90;p16"/>
          <p:cNvCxnSpPr>
            <a:stCxn id="85" idx="2"/>
            <a:endCxn id="91" idx="0"/>
          </p:cNvCxnSpPr>
          <p:nvPr/>
        </p:nvCxnSpPr>
        <p:spPr>
          <a:xfrm rot="5400000">
            <a:off x="6439025" y="2279058"/>
            <a:ext cx="1173000" cy="1676400"/>
          </a:xfrm>
          <a:prstGeom prst="bentConnector3">
            <a:avLst>
              <a:gd fmla="val 62770" name="adj1"/>
            </a:avLst>
          </a:prstGeom>
          <a:noFill/>
          <a:ln cap="flat" cmpd="sng" w="19050">
            <a:solidFill>
              <a:srgbClr val="C2C2C2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92" name="Google Shape;92;p16"/>
          <p:cNvCxnSpPr>
            <a:stCxn id="93" idx="0"/>
            <a:endCxn id="85" idx="2"/>
          </p:cNvCxnSpPr>
          <p:nvPr/>
        </p:nvCxnSpPr>
        <p:spPr>
          <a:xfrm flipH="1" rot="5400000">
            <a:off x="7428075" y="2966500"/>
            <a:ext cx="1173000" cy="301500"/>
          </a:xfrm>
          <a:prstGeom prst="bentConnector3">
            <a:avLst>
              <a:gd fmla="val 37229" name="adj1"/>
            </a:avLst>
          </a:prstGeom>
          <a:noFill/>
          <a:ln cap="flat" cmpd="sng" w="19050">
            <a:solidFill>
              <a:srgbClr val="C2C2C2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94" name="Google Shape;94;p16"/>
          <p:cNvCxnSpPr>
            <a:stCxn id="95" idx="0"/>
            <a:endCxn id="78" idx="2"/>
          </p:cNvCxnSpPr>
          <p:nvPr/>
        </p:nvCxnSpPr>
        <p:spPr>
          <a:xfrm rot="-5400000">
            <a:off x="5193913" y="1745692"/>
            <a:ext cx="833700" cy="600"/>
          </a:xfrm>
          <a:prstGeom prst="bentConnector3">
            <a:avLst>
              <a:gd fmla="val 49999" name="adj1"/>
            </a:avLst>
          </a:prstGeom>
          <a:noFill/>
          <a:ln cap="flat" cmpd="sng" w="19050">
            <a:solidFill>
              <a:srgbClr val="C2C2C2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96" name="Google Shape;96;p16"/>
          <p:cNvCxnSpPr>
            <a:stCxn id="97" idx="0"/>
            <a:endCxn id="83" idx="2"/>
          </p:cNvCxnSpPr>
          <p:nvPr/>
        </p:nvCxnSpPr>
        <p:spPr>
          <a:xfrm flipH="1" rot="5400000">
            <a:off x="1204738" y="2622425"/>
            <a:ext cx="1188300" cy="978000"/>
          </a:xfrm>
          <a:prstGeom prst="bentConnector3">
            <a:avLst>
              <a:gd fmla="val 27430" name="adj1"/>
            </a:avLst>
          </a:prstGeom>
          <a:noFill/>
          <a:ln cap="flat" cmpd="sng" w="19050">
            <a:solidFill>
              <a:srgbClr val="C2C2C2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75" name="Google Shape;75;p16"/>
          <p:cNvSpPr txBox="1"/>
          <p:nvPr/>
        </p:nvSpPr>
        <p:spPr>
          <a:xfrm>
            <a:off x="1410298" y="191025"/>
            <a:ext cx="3975900" cy="366300"/>
          </a:xfrm>
          <a:prstGeom prst="rect">
            <a:avLst/>
          </a:prstGeom>
          <a:solidFill>
            <a:srgbClr val="FFF2CC"/>
          </a:solidFill>
          <a:ln cap="flat" cmpd="sng" w="19050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Transient loss of consciousness</a:t>
            </a:r>
            <a:endParaRPr b="1"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8" name="Google Shape;78;p16"/>
          <p:cNvSpPr txBox="1"/>
          <p:nvPr/>
        </p:nvSpPr>
        <p:spPr>
          <a:xfrm>
            <a:off x="4593475" y="962863"/>
            <a:ext cx="2034000" cy="3663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Syncope</a:t>
            </a:r>
            <a:endParaRPr b="1"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0" name="Google Shape;80;p16"/>
          <p:cNvSpPr txBox="1"/>
          <p:nvPr/>
        </p:nvSpPr>
        <p:spPr>
          <a:xfrm>
            <a:off x="2537118" y="2159977"/>
            <a:ext cx="1574100" cy="894300"/>
          </a:xfrm>
          <a:prstGeom prst="rect">
            <a:avLst/>
          </a:prstGeom>
          <a:solidFill>
            <a:srgbClr val="D9EAD3"/>
          </a:solidFill>
          <a:ln cap="flat" cmpd="sng" w="19050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Reflex</a:t>
            </a:r>
            <a:endParaRPr b="1"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Vasovagal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Situational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Carotid sinus hypersens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9" name="Google Shape;89;p16"/>
          <p:cNvSpPr txBox="1"/>
          <p:nvPr/>
        </p:nvSpPr>
        <p:spPr>
          <a:xfrm>
            <a:off x="267575" y="3672200"/>
            <a:ext cx="1329900" cy="939000"/>
          </a:xfrm>
          <a:prstGeom prst="rect">
            <a:avLst/>
          </a:prstGeom>
          <a:solidFill>
            <a:srgbClr val="D9D2E9"/>
          </a:solidFill>
          <a:ln cap="flat" cmpd="sng" w="19050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Baroreflex intact (↑ HR ≥ 30)</a:t>
            </a:r>
            <a:endParaRPr b="1"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Deconditioning 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Hypovolemia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Cardiac – structural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3" name="Google Shape;83;p16"/>
          <p:cNvSpPr txBox="1"/>
          <p:nvPr/>
        </p:nvSpPr>
        <p:spPr>
          <a:xfrm>
            <a:off x="644850" y="2151075"/>
            <a:ext cx="1329900" cy="366300"/>
          </a:xfrm>
          <a:prstGeom prst="rect">
            <a:avLst/>
          </a:prstGeom>
          <a:solidFill>
            <a:srgbClr val="D9D2E9"/>
          </a:solidFill>
          <a:ln cap="flat" cmpd="sng" w="19050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Orthostatic</a:t>
            </a:r>
            <a:endParaRPr b="1" sz="1200">
              <a:solidFill>
                <a:srgbClr val="3D3D3D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1" name="Google Shape;91;p16"/>
          <p:cNvSpPr txBox="1"/>
          <p:nvPr/>
        </p:nvSpPr>
        <p:spPr>
          <a:xfrm>
            <a:off x="5222817" y="3703625"/>
            <a:ext cx="1929000" cy="1081800"/>
          </a:xfrm>
          <a:prstGeom prst="rect">
            <a:avLst/>
          </a:prstGeom>
          <a:solidFill>
            <a:srgbClr val="F4CCCC"/>
          </a:solidFill>
          <a:ln cap="flat" cmpd="sng" w="19050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Structural</a:t>
            </a:r>
            <a:endParaRPr b="1"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Valvular stenosis &gt; regurg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Severe cardiomyopathy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Obstructive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Cardiac – HOCM, tamponade</a:t>
            </a:r>
            <a:endParaRPr i="1" sz="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Non-cardiac – severe PE, dissection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3" name="Google Shape;93;p16"/>
          <p:cNvSpPr txBox="1"/>
          <p:nvPr/>
        </p:nvSpPr>
        <p:spPr>
          <a:xfrm>
            <a:off x="7341825" y="3703750"/>
            <a:ext cx="1647000" cy="1008300"/>
          </a:xfrm>
          <a:prstGeom prst="rect">
            <a:avLst/>
          </a:prstGeom>
          <a:solidFill>
            <a:srgbClr val="F4CCCC"/>
          </a:solidFill>
          <a:ln cap="flat" cmpd="sng" w="19050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Electrical</a:t>
            </a:r>
            <a:endParaRPr b="1"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SA node disease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e.g. sick sinus, tachybrady</a:t>
            </a:r>
            <a:endParaRPr i="1" sz="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Infra-AV conduction dz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e.g. AV 2o type II, AV 3o</a:t>
            </a:r>
            <a:endParaRPr i="1" sz="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Tachyarrhythmias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5" name="Google Shape;85;p16"/>
          <p:cNvSpPr txBox="1"/>
          <p:nvPr/>
        </p:nvSpPr>
        <p:spPr>
          <a:xfrm>
            <a:off x="7198775" y="2164458"/>
            <a:ext cx="1329900" cy="366300"/>
          </a:xfrm>
          <a:prstGeom prst="rect">
            <a:avLst/>
          </a:prstGeom>
          <a:solidFill>
            <a:srgbClr val="F4CCCC"/>
          </a:solidFill>
          <a:ln cap="flat" cmpd="sng" w="19050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Cardiac</a:t>
            </a:r>
            <a:endParaRPr sz="1200">
              <a:solidFill>
                <a:srgbClr val="3D3D3D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5" name="Google Shape;95;p16"/>
          <p:cNvSpPr txBox="1"/>
          <p:nvPr/>
        </p:nvSpPr>
        <p:spPr>
          <a:xfrm>
            <a:off x="4646863" y="2162842"/>
            <a:ext cx="1927200" cy="707100"/>
          </a:xfrm>
          <a:prstGeom prst="rect">
            <a:avLst/>
          </a:prstGeom>
          <a:solidFill>
            <a:srgbClr val="CFE2F3"/>
          </a:solidFill>
          <a:ln cap="flat" cmpd="sng" w="19050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Cerebrovascular</a:t>
            </a:r>
            <a:endParaRPr b="1"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Vertebrobasilar insufficiency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Subclavian steal syndrome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7" name="Google Shape;97;p16"/>
          <p:cNvSpPr txBox="1"/>
          <p:nvPr/>
        </p:nvSpPr>
        <p:spPr>
          <a:xfrm>
            <a:off x="1823788" y="3705575"/>
            <a:ext cx="928200" cy="547200"/>
          </a:xfrm>
          <a:prstGeom prst="rect">
            <a:avLst/>
          </a:prstGeom>
          <a:solidFill>
            <a:srgbClr val="D9D2E9"/>
          </a:solidFill>
          <a:ln cap="flat" cmpd="sng" w="19050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Either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Medications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Goals of a syncope assessment</a:t>
            </a:r>
            <a:endParaRPr/>
          </a:p>
        </p:txBody>
      </p:sp>
      <p:sp>
        <p:nvSpPr>
          <p:cNvPr id="103" name="Google Shape;103;p17"/>
          <p:cNvSpPr txBox="1"/>
          <p:nvPr>
            <p:ph idx="1" type="body"/>
          </p:nvPr>
        </p:nvSpPr>
        <p:spPr>
          <a:xfrm>
            <a:off x="315234" y="1272602"/>
            <a:ext cx="3027000" cy="33813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rmAutofit fontScale="92500" lnSpcReduction="10000"/>
          </a:bodyPr>
          <a:lstStyle/>
          <a:p>
            <a:pPr indent="-351948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/>
            </a:pPr>
            <a:r>
              <a:rPr lang="en" sz="2100">
                <a:solidFill>
                  <a:schemeClr val="dk1"/>
                </a:solidFill>
              </a:rPr>
              <a:t>Is this </a:t>
            </a:r>
            <a:r>
              <a:rPr b="1" lang="en" sz="2100">
                <a:solidFill>
                  <a:schemeClr val="dk1"/>
                </a:solidFill>
              </a:rPr>
              <a:t>true syncope</a:t>
            </a:r>
            <a:r>
              <a:rPr lang="en" sz="2100">
                <a:solidFill>
                  <a:schemeClr val="dk1"/>
                </a:solidFill>
              </a:rPr>
              <a:t>?</a:t>
            </a:r>
            <a:endParaRPr sz="21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</a:endParaRPr>
          </a:p>
          <a:p>
            <a:pPr indent="-351948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/>
            </a:pPr>
            <a:r>
              <a:rPr lang="en" sz="2100">
                <a:solidFill>
                  <a:schemeClr val="dk1"/>
                </a:solidFill>
              </a:rPr>
              <a:t>Is the history suggestive of </a:t>
            </a:r>
            <a:r>
              <a:rPr b="1" lang="en" sz="2100">
                <a:solidFill>
                  <a:schemeClr val="dk1"/>
                </a:solidFill>
              </a:rPr>
              <a:t>specific type of syncope</a:t>
            </a:r>
            <a:r>
              <a:rPr lang="en" sz="2100">
                <a:solidFill>
                  <a:schemeClr val="dk1"/>
                </a:solidFill>
              </a:rPr>
              <a:t>?</a:t>
            </a:r>
            <a:endParaRPr sz="21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</a:endParaRPr>
          </a:p>
          <a:p>
            <a:pPr indent="-351948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/>
            </a:pPr>
            <a:r>
              <a:rPr lang="en" sz="2100">
                <a:solidFill>
                  <a:schemeClr val="dk1"/>
                </a:solidFill>
              </a:rPr>
              <a:t>Are there features that raise concern for</a:t>
            </a:r>
            <a:r>
              <a:rPr b="1" lang="en" sz="2100">
                <a:solidFill>
                  <a:schemeClr val="dk1"/>
                </a:solidFill>
              </a:rPr>
              <a:t> cardiac syncope</a:t>
            </a:r>
            <a:r>
              <a:rPr lang="en" sz="2100">
                <a:solidFill>
                  <a:schemeClr val="dk1"/>
                </a:solidFill>
              </a:rPr>
              <a:t>?</a:t>
            </a:r>
            <a:endParaRPr sz="2100">
              <a:solidFill>
                <a:schemeClr val="dk1"/>
              </a:solidFill>
            </a:endParaRPr>
          </a:p>
        </p:txBody>
      </p:sp>
      <p:pic>
        <p:nvPicPr>
          <p:cNvPr id="104" name="Google Shape;104;p17"/>
          <p:cNvPicPr preferRelativeResize="0"/>
          <p:nvPr/>
        </p:nvPicPr>
        <p:blipFill rotWithShape="1">
          <a:blip r:embed="rId3">
            <a:alphaModFix/>
          </a:blip>
          <a:srcRect b="2505" l="5938" r="6594" t="23573"/>
          <a:stretch/>
        </p:blipFill>
        <p:spPr>
          <a:xfrm>
            <a:off x="3665263" y="1225447"/>
            <a:ext cx="5140815" cy="325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High yield clinical pearls on syncope</a:t>
            </a:r>
            <a:endParaRPr/>
          </a:p>
        </p:txBody>
      </p:sp>
      <p:sp>
        <p:nvSpPr>
          <p:cNvPr id="110" name="Google Shape;110;p18"/>
          <p:cNvSpPr txBox="1"/>
          <p:nvPr>
            <p:ph idx="1" type="body"/>
          </p:nvPr>
        </p:nvSpPr>
        <p:spPr>
          <a:xfrm>
            <a:off x="466125" y="1310325"/>
            <a:ext cx="8157000" cy="33813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b="1" lang="en" sz="1500">
                <a:solidFill>
                  <a:schemeClr val="dk1"/>
                </a:solidFill>
              </a:rPr>
              <a:t>Spell duration </a:t>
            </a:r>
            <a:r>
              <a:rPr lang="en" sz="1500">
                <a:solidFill>
                  <a:schemeClr val="dk1"/>
                </a:solidFill>
              </a:rPr>
              <a:t>and </a:t>
            </a:r>
            <a:r>
              <a:rPr b="1" lang="en" sz="1500">
                <a:solidFill>
                  <a:schemeClr val="dk1"/>
                </a:solidFill>
              </a:rPr>
              <a:t>post-event recovery</a:t>
            </a:r>
            <a:r>
              <a:rPr lang="en" sz="1500">
                <a:solidFill>
                  <a:schemeClr val="dk1"/>
                </a:solidFill>
              </a:rPr>
              <a:t> primarily distinguishes syncope vs other TLOC </a:t>
            </a:r>
            <a:endParaRPr sz="1500">
              <a:solidFill>
                <a:schemeClr val="dk1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b="1" lang="en" sz="1500">
                <a:solidFill>
                  <a:schemeClr val="dk1"/>
                </a:solidFill>
              </a:rPr>
              <a:t>Twitching != seizure</a:t>
            </a:r>
            <a:r>
              <a:rPr lang="en" sz="1500">
                <a:solidFill>
                  <a:schemeClr val="dk1"/>
                </a:solidFill>
              </a:rPr>
              <a:t>, and can be seen in syncope</a:t>
            </a:r>
            <a:endParaRPr sz="1500">
              <a:solidFill>
                <a:schemeClr val="dk1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Features concerning for cardiac cause include: sudden with no clear trigger, supine, exertional, FMHx or Hx of cardiac disease</a:t>
            </a:r>
            <a:endParaRPr sz="1500">
              <a:solidFill>
                <a:schemeClr val="dk1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b="1" lang="en" sz="1500">
                <a:solidFill>
                  <a:schemeClr val="dk1"/>
                </a:solidFill>
              </a:rPr>
              <a:t>History is critical</a:t>
            </a:r>
            <a:r>
              <a:rPr lang="en" sz="1500">
                <a:solidFill>
                  <a:schemeClr val="dk1"/>
                </a:solidFill>
              </a:rPr>
              <a:t> for determining cause of syncope, and not all patients require further work-up</a:t>
            </a:r>
            <a:endParaRPr sz="1500">
              <a:solidFill>
                <a:schemeClr val="dk1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b="1" lang="en" sz="1500">
                <a:solidFill>
                  <a:schemeClr val="dk1"/>
                </a:solidFill>
              </a:rPr>
              <a:t>Orthostatic hypotension is not a diagnosis</a:t>
            </a:r>
            <a:r>
              <a:rPr lang="en" sz="1500">
                <a:solidFill>
                  <a:schemeClr val="dk1"/>
                </a:solidFill>
              </a:rPr>
              <a:t>, it is a sign – you need to figure out the cause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5" name="Google Shape;115;p19"/>
          <p:cNvCxnSpPr>
            <a:stCxn id="116" idx="3"/>
            <a:endCxn id="117" idx="1"/>
          </p:cNvCxnSpPr>
          <p:nvPr/>
        </p:nvCxnSpPr>
        <p:spPr>
          <a:xfrm flipH="1" rot="10800000">
            <a:off x="2789876" y="568600"/>
            <a:ext cx="787800" cy="419700"/>
          </a:xfrm>
          <a:prstGeom prst="bentConnector3">
            <a:avLst>
              <a:gd fmla="val 49992" name="adj1"/>
            </a:avLst>
          </a:prstGeom>
          <a:noFill/>
          <a:ln cap="flat" cmpd="sng" w="19050">
            <a:solidFill>
              <a:srgbClr val="C2C2C2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18" name="Google Shape;118;p19"/>
          <p:cNvCxnSpPr>
            <a:stCxn id="116" idx="3"/>
            <a:endCxn id="119" idx="1"/>
          </p:cNvCxnSpPr>
          <p:nvPr/>
        </p:nvCxnSpPr>
        <p:spPr>
          <a:xfrm>
            <a:off x="2789876" y="988300"/>
            <a:ext cx="787800" cy="514500"/>
          </a:xfrm>
          <a:prstGeom prst="bentConnector3">
            <a:avLst>
              <a:gd fmla="val 50000" name="adj1"/>
            </a:avLst>
          </a:prstGeom>
          <a:noFill/>
          <a:ln cap="flat" cmpd="sng" w="19050">
            <a:solidFill>
              <a:srgbClr val="C2C2C2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20" name="Google Shape;120;p19"/>
          <p:cNvCxnSpPr>
            <a:stCxn id="121" idx="0"/>
            <a:endCxn id="119" idx="2"/>
          </p:cNvCxnSpPr>
          <p:nvPr/>
        </p:nvCxnSpPr>
        <p:spPr>
          <a:xfrm rot="-5400000">
            <a:off x="3065539" y="980850"/>
            <a:ext cx="725100" cy="2188800"/>
          </a:xfrm>
          <a:prstGeom prst="bentConnector3">
            <a:avLst>
              <a:gd fmla="val 49998" name="adj1"/>
            </a:avLst>
          </a:prstGeom>
          <a:noFill/>
          <a:ln cap="flat" cmpd="sng" w="19050">
            <a:solidFill>
              <a:srgbClr val="C2C2C2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22" name="Google Shape;122;p19"/>
          <p:cNvCxnSpPr>
            <a:stCxn id="123" idx="0"/>
            <a:endCxn id="119" idx="2"/>
          </p:cNvCxnSpPr>
          <p:nvPr/>
        </p:nvCxnSpPr>
        <p:spPr>
          <a:xfrm flipH="1" rot="5400000">
            <a:off x="5129765" y="1105500"/>
            <a:ext cx="725100" cy="1939500"/>
          </a:xfrm>
          <a:prstGeom prst="bentConnector3">
            <a:avLst>
              <a:gd fmla="val 49998" name="adj1"/>
            </a:avLst>
          </a:prstGeom>
          <a:noFill/>
          <a:ln cap="flat" cmpd="sng" w="19050">
            <a:solidFill>
              <a:srgbClr val="C2C2C2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24" name="Google Shape;124;p19"/>
          <p:cNvCxnSpPr>
            <a:stCxn id="123" idx="2"/>
            <a:endCxn id="125" idx="0"/>
          </p:cNvCxnSpPr>
          <p:nvPr/>
        </p:nvCxnSpPr>
        <p:spPr>
          <a:xfrm flipH="1" rot="-5400000">
            <a:off x="6966665" y="2352900"/>
            <a:ext cx="668100" cy="1677300"/>
          </a:xfrm>
          <a:prstGeom prst="bentConnector3">
            <a:avLst>
              <a:gd fmla="val 50004" name="adj1"/>
            </a:avLst>
          </a:prstGeom>
          <a:noFill/>
          <a:ln cap="flat" cmpd="sng" w="19050">
            <a:solidFill>
              <a:srgbClr val="C2C2C2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26" name="Google Shape;126;p19"/>
          <p:cNvCxnSpPr>
            <a:stCxn id="123" idx="2"/>
            <a:endCxn id="127" idx="0"/>
          </p:cNvCxnSpPr>
          <p:nvPr/>
        </p:nvCxnSpPr>
        <p:spPr>
          <a:xfrm flipH="1" rot="-5400000">
            <a:off x="6128315" y="3191250"/>
            <a:ext cx="668100" cy="600"/>
          </a:xfrm>
          <a:prstGeom prst="bentConnector3">
            <a:avLst>
              <a:gd fmla="val 50004" name="adj1"/>
            </a:avLst>
          </a:prstGeom>
          <a:noFill/>
          <a:ln cap="flat" cmpd="sng" w="19050">
            <a:solidFill>
              <a:srgbClr val="C2C2C2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28" name="Google Shape;128;p19"/>
          <p:cNvCxnSpPr>
            <a:stCxn id="123" idx="2"/>
            <a:endCxn id="129" idx="0"/>
          </p:cNvCxnSpPr>
          <p:nvPr/>
        </p:nvCxnSpPr>
        <p:spPr>
          <a:xfrm rot="5400000">
            <a:off x="5333015" y="2396550"/>
            <a:ext cx="668100" cy="1590000"/>
          </a:xfrm>
          <a:prstGeom prst="bentConnector3">
            <a:avLst>
              <a:gd fmla="val 50004" name="adj1"/>
            </a:avLst>
          </a:prstGeom>
          <a:noFill/>
          <a:ln cap="flat" cmpd="sng" w="19050">
            <a:solidFill>
              <a:srgbClr val="C2C2C2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30" name="Google Shape;130;p19"/>
          <p:cNvCxnSpPr>
            <a:stCxn id="121" idx="2"/>
            <a:endCxn id="131" idx="0"/>
          </p:cNvCxnSpPr>
          <p:nvPr/>
        </p:nvCxnSpPr>
        <p:spPr>
          <a:xfrm flipH="1" rot="-5400000">
            <a:off x="2328439" y="2862750"/>
            <a:ext cx="668100" cy="657600"/>
          </a:xfrm>
          <a:prstGeom prst="bentConnector3">
            <a:avLst>
              <a:gd fmla="val 50004" name="adj1"/>
            </a:avLst>
          </a:prstGeom>
          <a:noFill/>
          <a:ln cap="flat" cmpd="sng" w="19050">
            <a:solidFill>
              <a:srgbClr val="C2C2C2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32" name="Google Shape;132;p19"/>
          <p:cNvCxnSpPr>
            <a:stCxn id="121" idx="2"/>
            <a:endCxn id="133" idx="0"/>
          </p:cNvCxnSpPr>
          <p:nvPr/>
        </p:nvCxnSpPr>
        <p:spPr>
          <a:xfrm rot="5400000">
            <a:off x="1498639" y="2690550"/>
            <a:ext cx="668100" cy="1002000"/>
          </a:xfrm>
          <a:prstGeom prst="bentConnector3">
            <a:avLst>
              <a:gd fmla="val 50004" name="adj1"/>
            </a:avLst>
          </a:prstGeom>
          <a:noFill/>
          <a:ln cap="flat" cmpd="sng" w="19050">
            <a:solidFill>
              <a:srgbClr val="C2C2C2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19" name="Google Shape;119;p19"/>
          <p:cNvSpPr txBox="1"/>
          <p:nvPr/>
        </p:nvSpPr>
        <p:spPr>
          <a:xfrm>
            <a:off x="3577676" y="1293025"/>
            <a:ext cx="1889700" cy="4197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Not degenerative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6" name="Google Shape;116;p19"/>
          <p:cNvSpPr txBox="1"/>
          <p:nvPr/>
        </p:nvSpPr>
        <p:spPr>
          <a:xfrm>
            <a:off x="900176" y="778450"/>
            <a:ext cx="1889700" cy="419700"/>
          </a:xfrm>
          <a:prstGeom prst="rect">
            <a:avLst/>
          </a:prstGeom>
          <a:solidFill>
            <a:srgbClr val="FFF2CC"/>
          </a:solidFill>
          <a:ln cap="flat" cmpd="sng" w="19050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Bradyarrhythmia</a:t>
            </a:r>
            <a:endParaRPr b="1"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7" name="Google Shape;117;p19"/>
          <p:cNvSpPr txBox="1"/>
          <p:nvPr/>
        </p:nvSpPr>
        <p:spPr>
          <a:xfrm>
            <a:off x="3577551" y="358750"/>
            <a:ext cx="1889700" cy="419700"/>
          </a:xfrm>
          <a:prstGeom prst="rect">
            <a:avLst/>
          </a:prstGeom>
          <a:solidFill>
            <a:srgbClr val="D9D9D9"/>
          </a:solidFill>
          <a:ln cap="flat" cmpd="sng" w="19050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Degenerative</a:t>
            </a:r>
            <a:endParaRPr b="1"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1" name="Google Shape;121;p19"/>
          <p:cNvSpPr txBox="1"/>
          <p:nvPr/>
        </p:nvSpPr>
        <p:spPr>
          <a:xfrm>
            <a:off x="1388839" y="2437800"/>
            <a:ext cx="1889700" cy="419700"/>
          </a:xfrm>
          <a:prstGeom prst="rect">
            <a:avLst/>
          </a:prstGeom>
          <a:solidFill>
            <a:srgbClr val="F4CCCC"/>
          </a:solidFill>
          <a:ln cap="flat" cmpd="sng" w="19050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Acute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3" name="Google Shape;123;p19"/>
          <p:cNvSpPr txBox="1"/>
          <p:nvPr/>
        </p:nvSpPr>
        <p:spPr>
          <a:xfrm>
            <a:off x="5517215" y="2437800"/>
            <a:ext cx="1889700" cy="419700"/>
          </a:xfrm>
          <a:prstGeom prst="rect">
            <a:avLst/>
          </a:prstGeom>
          <a:solidFill>
            <a:srgbClr val="CFE2F3"/>
          </a:solidFill>
          <a:ln cap="flat" cmpd="sng" w="19050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Chronic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3" name="Google Shape;133;p19"/>
          <p:cNvSpPr txBox="1"/>
          <p:nvPr/>
        </p:nvSpPr>
        <p:spPr>
          <a:xfrm>
            <a:off x="649850" y="3525650"/>
            <a:ext cx="1363500" cy="1179000"/>
          </a:xfrm>
          <a:prstGeom prst="rect">
            <a:avLst/>
          </a:prstGeom>
          <a:solidFill>
            <a:srgbClr val="F4CCCC"/>
          </a:solidFill>
          <a:ln cap="flat" cmpd="sng" w="19050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Common</a:t>
            </a:r>
            <a:endParaRPr b="1"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Drugs</a:t>
            </a:r>
            <a:b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Ischemia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Electrolytes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“DIE”</a:t>
            </a:r>
            <a:endParaRPr b="1"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1" name="Google Shape;131;p19"/>
          <p:cNvSpPr txBox="1"/>
          <p:nvPr/>
        </p:nvSpPr>
        <p:spPr>
          <a:xfrm>
            <a:off x="2309400" y="3525650"/>
            <a:ext cx="1363500" cy="1179000"/>
          </a:xfrm>
          <a:prstGeom prst="rect">
            <a:avLst/>
          </a:prstGeom>
          <a:solidFill>
            <a:srgbClr val="F4CCCC"/>
          </a:solidFill>
          <a:ln cap="flat" cmpd="sng" w="19050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Uncommon</a:t>
            </a:r>
            <a:endParaRPr b="1"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Hypoxemia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Hypothermia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Hypoglycemia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Raised ICP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Endo (TSH, AI)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9" name="Google Shape;129;p19"/>
          <p:cNvSpPr txBox="1"/>
          <p:nvPr/>
        </p:nvSpPr>
        <p:spPr>
          <a:xfrm>
            <a:off x="4276675" y="3525650"/>
            <a:ext cx="1190700" cy="964200"/>
          </a:xfrm>
          <a:prstGeom prst="rect">
            <a:avLst/>
          </a:prstGeom>
          <a:solidFill>
            <a:srgbClr val="CFE2F3"/>
          </a:solidFill>
          <a:ln cap="flat" cmpd="sng" w="19050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Infectious</a:t>
            </a:r>
            <a:endParaRPr b="1"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IE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Syphilis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Lyme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7" name="Google Shape;127;p19"/>
          <p:cNvSpPr txBox="1"/>
          <p:nvPr/>
        </p:nvSpPr>
        <p:spPr>
          <a:xfrm>
            <a:off x="5697375" y="3525650"/>
            <a:ext cx="1529400" cy="964200"/>
          </a:xfrm>
          <a:prstGeom prst="rect">
            <a:avLst/>
          </a:prstGeom>
          <a:solidFill>
            <a:srgbClr val="CFE2F3"/>
          </a:solidFill>
          <a:ln cap="flat" cmpd="sng" w="19050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Infiltrative</a:t>
            </a:r>
            <a:br>
              <a:rPr b="1" lang="en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Amyloidosis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Heterochromatosis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Sarcoidosis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5" name="Google Shape;125;p19"/>
          <p:cNvSpPr txBox="1"/>
          <p:nvPr/>
        </p:nvSpPr>
        <p:spPr>
          <a:xfrm>
            <a:off x="7486150" y="3525650"/>
            <a:ext cx="1306200" cy="419700"/>
          </a:xfrm>
          <a:prstGeom prst="rect">
            <a:avLst/>
          </a:prstGeom>
          <a:solidFill>
            <a:srgbClr val="CFE2F3"/>
          </a:solidFill>
          <a:ln cap="flat" cmpd="sng" w="19050">
            <a:solidFill>
              <a:srgbClr val="3D3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Genetic</a:t>
            </a:r>
            <a:endParaRPr b="1"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Microvascular angina </a:t>
            </a:r>
            <a:endParaRPr/>
          </a:p>
        </p:txBody>
      </p:sp>
      <p:sp>
        <p:nvSpPr>
          <p:cNvPr id="139" name="Google Shape;139;p20"/>
          <p:cNvSpPr txBox="1"/>
          <p:nvPr>
            <p:ph idx="1" type="body"/>
          </p:nvPr>
        </p:nvSpPr>
        <p:spPr>
          <a:xfrm>
            <a:off x="311700" y="1152475"/>
            <a:ext cx="3806100" cy="34164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8612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75"/>
              <a:buChar char="●"/>
            </a:pPr>
            <a:r>
              <a:rPr lang="en" sz="1575">
                <a:solidFill>
                  <a:schemeClr val="dk1"/>
                </a:solidFill>
              </a:rPr>
              <a:t>Microvascular is angina-like symptoms or ischemia in patients with ~</a:t>
            </a:r>
            <a:r>
              <a:rPr b="1" lang="en" sz="1575">
                <a:solidFill>
                  <a:schemeClr val="dk1"/>
                </a:solidFill>
              </a:rPr>
              <a:t>normal epicardial coronary arteries</a:t>
            </a:r>
            <a:r>
              <a:rPr lang="en" sz="1575">
                <a:solidFill>
                  <a:schemeClr val="dk1"/>
                </a:solidFill>
              </a:rPr>
              <a:t> (generally &lt;30% obstruction of CAD)</a:t>
            </a:r>
            <a:endParaRPr sz="1575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75">
              <a:solidFill>
                <a:schemeClr val="dk1"/>
              </a:solidFill>
            </a:endParaRPr>
          </a:p>
          <a:p>
            <a:pPr indent="-328612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75"/>
              <a:buChar char="●"/>
            </a:pPr>
            <a:r>
              <a:rPr lang="en" sz="1575">
                <a:solidFill>
                  <a:schemeClr val="dk1"/>
                </a:solidFill>
              </a:rPr>
              <a:t>Presumed due to microvascular dysfunction, but still carries a </a:t>
            </a:r>
            <a:r>
              <a:rPr b="1" lang="en" sz="1575">
                <a:solidFill>
                  <a:schemeClr val="dk1"/>
                </a:solidFill>
              </a:rPr>
              <a:t>higher CVD risk </a:t>
            </a:r>
            <a:r>
              <a:rPr lang="en" sz="1575">
                <a:solidFill>
                  <a:schemeClr val="dk1"/>
                </a:solidFill>
              </a:rPr>
              <a:t>compared to unaffected patients</a:t>
            </a:r>
            <a:endParaRPr sz="1575">
              <a:solidFill>
                <a:schemeClr val="dk1"/>
              </a:solidFill>
            </a:endParaRPr>
          </a:p>
        </p:txBody>
      </p:sp>
      <p:pic>
        <p:nvPicPr>
          <p:cNvPr id="140" name="Google Shape;14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00650" y="1210474"/>
            <a:ext cx="4219949" cy="2722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Microvascular angina </a:t>
            </a:r>
            <a:endParaRPr/>
          </a:p>
        </p:txBody>
      </p:sp>
      <p:sp>
        <p:nvSpPr>
          <p:cNvPr id="146" name="Google Shape;146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75">
                <a:solidFill>
                  <a:schemeClr val="dk1"/>
                </a:solidFill>
              </a:rPr>
              <a:t>Diagnosis</a:t>
            </a:r>
            <a:endParaRPr sz="1575">
              <a:solidFill>
                <a:schemeClr val="dk1"/>
              </a:solidFill>
            </a:endParaRPr>
          </a:p>
          <a:p>
            <a:pPr indent="-328612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75"/>
              <a:buChar char="●"/>
            </a:pPr>
            <a:r>
              <a:rPr lang="en" sz="1575">
                <a:solidFill>
                  <a:schemeClr val="dk1"/>
                </a:solidFill>
              </a:rPr>
              <a:t>Usually just anginal symptoms + normal coronaries</a:t>
            </a:r>
            <a:endParaRPr sz="1575">
              <a:solidFill>
                <a:schemeClr val="dk1"/>
              </a:solidFill>
            </a:endParaRPr>
          </a:p>
          <a:p>
            <a:pPr indent="-328612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75"/>
              <a:buChar char="●"/>
            </a:pPr>
            <a:r>
              <a:rPr b="1" lang="en" sz="1575">
                <a:solidFill>
                  <a:schemeClr val="dk1"/>
                </a:solidFill>
              </a:rPr>
              <a:t>Definitively confirmed </a:t>
            </a:r>
            <a:r>
              <a:rPr lang="en" sz="1575">
                <a:solidFill>
                  <a:schemeClr val="dk1"/>
                </a:solidFill>
              </a:rPr>
              <a:t>with functional testing (abnormal coronary microvascular response to provocation testing)</a:t>
            </a:r>
            <a:endParaRPr sz="1575">
              <a:solidFill>
                <a:schemeClr val="dk1"/>
              </a:solidFill>
            </a:endParaRPr>
          </a:p>
          <a:p>
            <a:pPr indent="-328612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75"/>
              <a:buChar char="●"/>
            </a:pPr>
            <a:r>
              <a:rPr lang="en" sz="1575">
                <a:solidFill>
                  <a:schemeClr val="dk1"/>
                </a:solidFill>
              </a:rPr>
              <a:t>Diagnosis is supported based on coronary perfusions studies</a:t>
            </a:r>
            <a:endParaRPr sz="1575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75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75">
                <a:solidFill>
                  <a:schemeClr val="dk1"/>
                </a:solidFill>
              </a:rPr>
              <a:t>Management</a:t>
            </a:r>
            <a:endParaRPr sz="1575">
              <a:solidFill>
                <a:schemeClr val="dk1"/>
              </a:solidFill>
            </a:endParaRPr>
          </a:p>
          <a:p>
            <a:pPr indent="-328612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75"/>
              <a:buChar char="●"/>
            </a:pPr>
            <a:r>
              <a:rPr lang="en" sz="1575">
                <a:solidFill>
                  <a:schemeClr val="dk1"/>
                </a:solidFill>
              </a:rPr>
              <a:t>Risk reduction: Atherosclerosis treatments (pharma and non-pharm)</a:t>
            </a:r>
            <a:endParaRPr sz="1575">
              <a:solidFill>
                <a:schemeClr val="dk1"/>
              </a:solidFill>
            </a:endParaRPr>
          </a:p>
          <a:p>
            <a:pPr indent="-328612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75"/>
              <a:buChar char="●"/>
            </a:pPr>
            <a:r>
              <a:rPr lang="en" sz="1575">
                <a:solidFill>
                  <a:schemeClr val="dk1"/>
                </a:solidFill>
              </a:rPr>
              <a:t>Symptoms: Nitro → BB and/or CCB</a:t>
            </a:r>
            <a:endParaRPr sz="1575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75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75">
                <a:solidFill>
                  <a:schemeClr val="dk1"/>
                </a:solidFill>
                <a:highlight>
                  <a:srgbClr val="FFFF00"/>
                </a:highlight>
              </a:rPr>
              <a:t>Importantly, microvascular angina can result in </a:t>
            </a:r>
            <a:r>
              <a:rPr b="1" lang="en" sz="1575">
                <a:solidFill>
                  <a:schemeClr val="dk1"/>
                </a:solidFill>
                <a:highlight>
                  <a:srgbClr val="FFFF00"/>
                </a:highlight>
              </a:rPr>
              <a:t>transient ischemia</a:t>
            </a:r>
            <a:r>
              <a:rPr lang="en" sz="1575">
                <a:solidFill>
                  <a:schemeClr val="dk1"/>
                </a:solidFill>
                <a:highlight>
                  <a:srgbClr val="FFFF00"/>
                </a:highlight>
              </a:rPr>
              <a:t> but typically not </a:t>
            </a:r>
            <a:r>
              <a:rPr b="1" lang="en" sz="1575">
                <a:solidFill>
                  <a:schemeClr val="dk1"/>
                </a:solidFill>
                <a:highlight>
                  <a:srgbClr val="FFFF00"/>
                </a:highlight>
              </a:rPr>
              <a:t>infarction</a:t>
            </a:r>
            <a:r>
              <a:rPr lang="en" sz="1575">
                <a:solidFill>
                  <a:schemeClr val="dk1"/>
                </a:solidFill>
                <a:highlight>
                  <a:srgbClr val="FFFF00"/>
                </a:highlight>
              </a:rPr>
              <a:t> (i.e. no scar or necrosis)</a:t>
            </a:r>
            <a:endParaRPr sz="1575">
              <a:solidFill>
                <a:schemeClr val="dk1"/>
              </a:solidFill>
              <a:highlight>
                <a:srgbClr val="FFFF00"/>
              </a:highlight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Cardiac sarcoidosis</a:t>
            </a:r>
            <a:endParaRPr/>
          </a:p>
        </p:txBody>
      </p:sp>
      <p:sp>
        <p:nvSpPr>
          <p:cNvPr id="152" name="Google Shape;152;p22"/>
          <p:cNvSpPr txBox="1"/>
          <p:nvPr>
            <p:ph idx="1" type="body"/>
          </p:nvPr>
        </p:nvSpPr>
        <p:spPr>
          <a:xfrm>
            <a:off x="311700" y="1310325"/>
            <a:ext cx="4705200" cy="33813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rmAutofit fontScale="77500" lnSpcReduction="20000"/>
          </a:bodyPr>
          <a:lstStyle/>
          <a:p>
            <a:pPr indent="-341788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b="1" lang="en" sz="2300">
                <a:solidFill>
                  <a:schemeClr val="dk1"/>
                </a:solidFill>
              </a:rPr>
              <a:t>Sarcoidosis </a:t>
            </a:r>
            <a:r>
              <a:rPr lang="en" sz="2300">
                <a:solidFill>
                  <a:schemeClr val="dk1"/>
                </a:solidFill>
              </a:rPr>
              <a:t>is a </a:t>
            </a:r>
            <a:r>
              <a:rPr lang="en" sz="2300">
                <a:solidFill>
                  <a:schemeClr val="dk1"/>
                </a:solidFill>
              </a:rPr>
              <a:t>heterogeneous</a:t>
            </a:r>
            <a:r>
              <a:rPr lang="en" sz="2300">
                <a:solidFill>
                  <a:schemeClr val="dk1"/>
                </a:solidFill>
              </a:rPr>
              <a:t> </a:t>
            </a:r>
            <a:r>
              <a:rPr lang="en" sz="2300">
                <a:solidFill>
                  <a:schemeClr val="dk1"/>
                </a:solidFill>
              </a:rPr>
              <a:t>disorder</a:t>
            </a:r>
            <a:r>
              <a:rPr lang="en" sz="2300">
                <a:solidFill>
                  <a:schemeClr val="dk1"/>
                </a:solidFill>
              </a:rPr>
              <a:t> of unknown etiology; signature lesions are </a:t>
            </a:r>
            <a:r>
              <a:rPr b="1" lang="en" sz="2300">
                <a:solidFill>
                  <a:schemeClr val="dk1"/>
                </a:solidFill>
              </a:rPr>
              <a:t>noncaseating </a:t>
            </a:r>
            <a:r>
              <a:rPr b="1" lang="en" sz="2300">
                <a:solidFill>
                  <a:schemeClr val="dk1"/>
                </a:solidFill>
              </a:rPr>
              <a:t>granulomas</a:t>
            </a:r>
            <a:endParaRPr b="1" sz="23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</a:endParaRPr>
          </a:p>
          <a:p>
            <a:pPr indent="-341788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 sz="2300">
                <a:solidFill>
                  <a:schemeClr val="dk1"/>
                </a:solidFill>
              </a:rPr>
              <a:t>5 - 20% of sarcoidosis patients have cardiac </a:t>
            </a:r>
            <a:r>
              <a:rPr lang="en" sz="2300">
                <a:solidFill>
                  <a:schemeClr val="dk1"/>
                </a:solidFill>
              </a:rPr>
              <a:t>involvement</a:t>
            </a:r>
            <a:r>
              <a:rPr lang="en" sz="2300">
                <a:solidFill>
                  <a:schemeClr val="dk1"/>
                </a:solidFill>
              </a:rPr>
              <a:t>, </a:t>
            </a:r>
            <a:r>
              <a:rPr b="1" lang="en" sz="2300">
                <a:solidFill>
                  <a:schemeClr val="dk1"/>
                </a:solidFill>
              </a:rPr>
              <a:t>but ¼ cardiac sarcoidosis cases are isolated cardiac</a:t>
            </a:r>
            <a:r>
              <a:rPr lang="en" sz="2300">
                <a:solidFill>
                  <a:schemeClr val="dk1"/>
                </a:solidFill>
              </a:rPr>
              <a:t> involvement</a:t>
            </a:r>
            <a:endParaRPr sz="23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</a:endParaRPr>
          </a:p>
          <a:p>
            <a:pPr indent="-341788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 sz="2300">
                <a:solidFill>
                  <a:schemeClr val="dk1"/>
                </a:solidFill>
              </a:rPr>
              <a:t>Manifestations of cardiac sarcoidosis is </a:t>
            </a:r>
            <a:r>
              <a:rPr b="1" lang="en" sz="2300">
                <a:solidFill>
                  <a:schemeClr val="dk1"/>
                </a:solidFill>
              </a:rPr>
              <a:t>AV block &amp; </a:t>
            </a:r>
            <a:r>
              <a:rPr b="1" lang="en" sz="2300">
                <a:solidFill>
                  <a:schemeClr val="dk1"/>
                </a:solidFill>
              </a:rPr>
              <a:t>conduction</a:t>
            </a:r>
            <a:r>
              <a:rPr b="1" lang="en" sz="2300">
                <a:solidFill>
                  <a:schemeClr val="dk1"/>
                </a:solidFill>
              </a:rPr>
              <a:t> disease</a:t>
            </a:r>
            <a:r>
              <a:rPr lang="en" sz="2300">
                <a:solidFill>
                  <a:schemeClr val="dk1"/>
                </a:solidFill>
              </a:rPr>
              <a:t>, VT, cardiomyopathy → HF</a:t>
            </a:r>
            <a:endParaRPr sz="2300">
              <a:solidFill>
                <a:schemeClr val="dk1"/>
              </a:solidFill>
            </a:endParaRPr>
          </a:p>
        </p:txBody>
      </p:sp>
      <p:pic>
        <p:nvPicPr>
          <p:cNvPr id="153" name="Google Shape;153;p22"/>
          <p:cNvPicPr preferRelativeResize="0"/>
          <p:nvPr/>
        </p:nvPicPr>
        <p:blipFill rotWithShape="1">
          <a:blip r:embed="rId3">
            <a:alphaModFix/>
          </a:blip>
          <a:srcRect b="5099" l="12595" r="12340" t="5287"/>
          <a:stretch/>
        </p:blipFill>
        <p:spPr>
          <a:xfrm>
            <a:off x="5348675" y="186425"/>
            <a:ext cx="3483623" cy="4609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Cardiac sarcoidosis</a:t>
            </a:r>
            <a:endParaRPr/>
          </a:p>
        </p:txBody>
      </p:sp>
      <p:sp>
        <p:nvSpPr>
          <p:cNvPr id="159" name="Google Shape;159;p23"/>
          <p:cNvSpPr txBox="1"/>
          <p:nvPr>
            <p:ph idx="1" type="body"/>
          </p:nvPr>
        </p:nvSpPr>
        <p:spPr>
          <a:xfrm>
            <a:off x="466125" y="1310325"/>
            <a:ext cx="8157000" cy="33813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dk1"/>
                </a:solidFill>
              </a:rPr>
              <a:t>When to consider:</a:t>
            </a:r>
            <a:endParaRPr sz="2300">
              <a:solidFill>
                <a:schemeClr val="dk1"/>
              </a:solidFill>
            </a:endParaRPr>
          </a:p>
          <a:p>
            <a:pPr indent="-363696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 sz="2300">
                <a:solidFill>
                  <a:schemeClr val="dk1"/>
                </a:solidFill>
              </a:rPr>
              <a:t>Age &lt; 60 with unexplained </a:t>
            </a:r>
            <a:r>
              <a:rPr lang="en" sz="2300">
                <a:solidFill>
                  <a:schemeClr val="dk1"/>
                </a:solidFill>
              </a:rPr>
              <a:t>conduction disease</a:t>
            </a:r>
            <a:endParaRPr sz="2300">
              <a:solidFill>
                <a:schemeClr val="dk1"/>
              </a:solidFill>
            </a:endParaRPr>
          </a:p>
          <a:p>
            <a:pPr indent="-363696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 sz="2300">
                <a:solidFill>
                  <a:schemeClr val="dk1"/>
                </a:solidFill>
              </a:rPr>
              <a:t>Unexplained sustained monomorphic VT</a:t>
            </a:r>
            <a:endParaRPr sz="2300">
              <a:solidFill>
                <a:schemeClr val="dk1"/>
              </a:solidFill>
            </a:endParaRPr>
          </a:p>
          <a:p>
            <a:pPr indent="-363696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 sz="2300">
                <a:solidFill>
                  <a:schemeClr val="dk1"/>
                </a:solidFill>
              </a:rPr>
              <a:t>Unexplained cardiomyopathy</a:t>
            </a:r>
            <a:endParaRPr sz="2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dk1"/>
                </a:solidFill>
              </a:rPr>
              <a:t>How to diagnosis:</a:t>
            </a:r>
            <a:endParaRPr sz="2300">
              <a:solidFill>
                <a:schemeClr val="dk1"/>
              </a:solidFill>
            </a:endParaRPr>
          </a:p>
          <a:p>
            <a:pPr indent="-363696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 sz="2300">
                <a:solidFill>
                  <a:schemeClr val="dk1"/>
                </a:solidFill>
              </a:rPr>
              <a:t>Definite is via endomyocardial biopsy is “gold standard” but low yield (20% sensitivity)</a:t>
            </a:r>
            <a:endParaRPr sz="2300">
              <a:solidFill>
                <a:schemeClr val="dk1"/>
              </a:solidFill>
            </a:endParaRPr>
          </a:p>
          <a:p>
            <a:pPr indent="-363696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 sz="2300">
                <a:solidFill>
                  <a:schemeClr val="dk1"/>
                </a:solidFill>
              </a:rPr>
              <a:t>Commonly clinical + imaging (cardiac MRI and/or CT-PET) → challenging diagnosis as imaging is Sn but not Sp</a:t>
            </a:r>
            <a:endParaRPr sz="23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Cardiac sarcoidosis</a:t>
            </a:r>
            <a:endParaRPr/>
          </a:p>
        </p:txBody>
      </p:sp>
      <p:sp>
        <p:nvSpPr>
          <p:cNvPr id="165" name="Google Shape;165;p24"/>
          <p:cNvSpPr txBox="1"/>
          <p:nvPr>
            <p:ph idx="1" type="body"/>
          </p:nvPr>
        </p:nvSpPr>
        <p:spPr>
          <a:xfrm>
            <a:off x="466125" y="1310325"/>
            <a:ext cx="8157000" cy="33813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rmAutofit fontScale="77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dk1"/>
                </a:solidFill>
              </a:rPr>
              <a:t>Management uncertain, but usually:</a:t>
            </a:r>
            <a:endParaRPr sz="2300">
              <a:solidFill>
                <a:schemeClr val="dk1"/>
              </a:solidFill>
            </a:endParaRPr>
          </a:p>
          <a:p>
            <a:pPr indent="-341788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 sz="2300">
                <a:solidFill>
                  <a:schemeClr val="dk1"/>
                </a:solidFill>
              </a:rPr>
              <a:t>Immunosuppression</a:t>
            </a:r>
            <a:endParaRPr sz="2300">
              <a:solidFill>
                <a:schemeClr val="dk1"/>
              </a:solidFill>
            </a:endParaRPr>
          </a:p>
          <a:p>
            <a:pPr indent="-341788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○"/>
            </a:pPr>
            <a:r>
              <a:rPr lang="en" sz="2300">
                <a:solidFill>
                  <a:schemeClr val="dk1"/>
                </a:solidFill>
              </a:rPr>
              <a:t>Glucocorticoids</a:t>
            </a:r>
            <a:endParaRPr sz="2300">
              <a:solidFill>
                <a:schemeClr val="dk1"/>
              </a:solidFill>
            </a:endParaRPr>
          </a:p>
          <a:p>
            <a:pPr indent="-341788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○"/>
            </a:pPr>
            <a:r>
              <a:rPr lang="en" sz="2300">
                <a:solidFill>
                  <a:schemeClr val="dk1"/>
                </a:solidFill>
              </a:rPr>
              <a:t>Steroid-sparing agents (e.g. methotrexate)</a:t>
            </a:r>
            <a:endParaRPr sz="2300">
              <a:solidFill>
                <a:schemeClr val="dk1"/>
              </a:solidFill>
            </a:endParaRPr>
          </a:p>
          <a:p>
            <a:pPr indent="-341788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 sz="2300">
                <a:solidFill>
                  <a:schemeClr val="dk1"/>
                </a:solidFill>
              </a:rPr>
              <a:t>ICD implantation (some indications for 1o prevention)</a:t>
            </a:r>
            <a:endParaRPr sz="2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2300">
                <a:solidFill>
                  <a:schemeClr val="dk1"/>
                </a:solidFill>
              </a:rPr>
              <a:t>The term sarcoidosis was termed by Dr. Cæsar Boeck, a Norwegian dermatologist, based on the appearance of sarcoid skin lesions, which looked like sarcomas (i.e. skin-like)</a:t>
            </a:r>
            <a:endParaRPr i="1" sz="23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23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2300">
                <a:solidFill>
                  <a:schemeClr val="dk1"/>
                </a:solidFill>
              </a:rPr>
              <a:t>The term “sarcoid” in Greek means “flesh”.</a:t>
            </a:r>
            <a:endParaRPr b="1" i="1" sz="23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5"/>
          <p:cNvSpPr txBox="1"/>
          <p:nvPr>
            <p:ph type="title"/>
          </p:nvPr>
        </p:nvSpPr>
        <p:spPr>
          <a:xfrm>
            <a:off x="311700" y="4361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Learning</a:t>
            </a:r>
            <a:endParaRPr/>
          </a:p>
        </p:txBody>
      </p:sp>
      <p:sp>
        <p:nvSpPr>
          <p:cNvPr id="171" name="Google Shape;171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MSI3</a:t>
            </a:r>
            <a:endParaRPr>
              <a:solidFill>
                <a:schemeClr val="dk1"/>
              </a:solidFill>
            </a:endParaRPr>
          </a:p>
          <a:p>
            <a:pPr indent="-334327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>
                <a:solidFill>
                  <a:schemeClr val="dk1"/>
                </a:solidFill>
              </a:rPr>
              <a:t>Finding the localizing symptom</a:t>
            </a:r>
            <a:endParaRPr>
              <a:solidFill>
                <a:schemeClr val="dk1"/>
              </a:solidFill>
            </a:endParaRPr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>
                <a:solidFill>
                  <a:schemeClr val="dk1"/>
                </a:solidFill>
              </a:rPr>
              <a:t>ECG interpretation</a:t>
            </a:r>
            <a:br>
              <a:rPr lang="en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JR/MSI4</a:t>
            </a:r>
            <a:endParaRPr>
              <a:solidFill>
                <a:schemeClr val="dk1"/>
              </a:solidFill>
            </a:endParaRPr>
          </a:p>
          <a:p>
            <a:pPr indent="-334327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>
                <a:solidFill>
                  <a:schemeClr val="dk1"/>
                </a:solidFill>
              </a:rPr>
              <a:t>Approach to TLOC &amp; syncope</a:t>
            </a:r>
            <a:endParaRPr>
              <a:solidFill>
                <a:schemeClr val="dk1"/>
              </a:solidFill>
            </a:endParaRPr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>
                <a:solidFill>
                  <a:schemeClr val="dk1"/>
                </a:solidFill>
              </a:rPr>
              <a:t>Approach to </a:t>
            </a:r>
            <a:r>
              <a:rPr lang="en">
                <a:solidFill>
                  <a:schemeClr val="dk1"/>
                </a:solidFill>
              </a:rPr>
              <a:t>bradyarrhythmia</a:t>
            </a:r>
            <a:r>
              <a:rPr lang="en">
                <a:solidFill>
                  <a:schemeClr val="dk1"/>
                </a:solidFill>
              </a:rPr>
              <a:t> etiology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SRs</a:t>
            </a:r>
            <a:endParaRPr>
              <a:solidFill>
                <a:schemeClr val="dk1"/>
              </a:solidFill>
            </a:endParaRPr>
          </a:p>
          <a:p>
            <a:pPr indent="-334327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>
                <a:solidFill>
                  <a:schemeClr val="dk1"/>
                </a:solidFill>
              </a:rPr>
              <a:t>Microvascular angina</a:t>
            </a:r>
            <a:endParaRPr>
              <a:solidFill>
                <a:schemeClr val="dk1"/>
              </a:solidFill>
            </a:endParaRPr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>
                <a:solidFill>
                  <a:schemeClr val="dk1"/>
                </a:solidFill>
              </a:rPr>
              <a:t>Cardiac sarcoidosis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