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2D019EF-3BFC-4A6E-8B7B-2F5134107A82}">
  <a:tblStyle styleId="{D2D019EF-3BFC-4A6E-8B7B-2F5134107A8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BC0F199A-2CCD-4FDB-B296-AA5830D0DA1B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>
              <a:solidFill>
                <a:srgbClr val="80808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>
              <a:solidFill>
                <a:srgbClr val="80808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>
              <a:solidFill>
                <a:srgbClr val="80808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>
              <a:solidFill>
                <a:srgbClr val="80808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>
              <a:solidFill>
                <a:srgbClr val="80808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>
              <a:solidFill>
                <a:srgbClr val="80808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5" Type="http://schemas.openxmlformats.org/officeDocument/2006/relationships/slide" Target="slides/slide19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7236d868a0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7236d868a0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Song is a clue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Only get what you ask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Participate :)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84891d9975_0_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" name="Google Shape;65;g384891d9975_0_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Brief vignette on clinical reasoning</a:t>
            </a:r>
            <a:endParaRPr/>
          </a:p>
        </p:txBody>
      </p:sp>
      <p:sp>
        <p:nvSpPr>
          <p:cNvPr id="66" name="Google Shape;66;g384891d9975_0_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84891d9975_0_2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g384891d9975_0_21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Brief vignette on clinical reasoning</a:t>
            </a:r>
            <a:endParaRPr/>
          </a:p>
        </p:txBody>
      </p:sp>
      <p:sp>
        <p:nvSpPr>
          <p:cNvPr id="87" name="Google Shape;87;g384891d9975_0_21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8d1e7b9892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8d1e7b9892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84891d9975_0_3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384891d9975_0_3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84891d9975_0_3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84891d9975_0_3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84891d9975_0_2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84891d9975_0_2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74c1815fc5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74c1815fc5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78655583a0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78655583a0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84891d9975_0_2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84891d9975_0_2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84891d9975_0_1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384891d9975_0_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84891d9975_0_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384891d9975_0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8d1e7b989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38d1e7b989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8d1e7b9892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8d1e7b9892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8d1e7b9892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8d1e7b9892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84891d9975_0_2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84891d9975_0_2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Song is a clue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Only get what you ask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Participate :)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84891d9975_0_1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384891d9975_0_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84891d9975_0_1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384891d9975_0_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7236d868a0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37236d868a0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indent="-3429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indent="-3429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indent="-3429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indent="-3429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-3463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Noon Report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3600"/>
              <a:t>BEEF - Laura Roy</a:t>
            </a:r>
            <a:endParaRPr i="1" sz="3600"/>
          </a:p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413417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Adam Pietrobon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VGH Lead Medical Resident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5925" y="1858625"/>
            <a:ext cx="2172145" cy="2123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240775" y="252500"/>
            <a:ext cx="8341800" cy="572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foray into clinical reasoning and metacognition</a:t>
            </a:r>
            <a:endParaRPr/>
          </a:p>
        </p:txBody>
      </p:sp>
      <p:sp>
        <p:nvSpPr>
          <p:cNvPr id="69" name="Google Shape;69;p15"/>
          <p:cNvSpPr txBox="1"/>
          <p:nvPr/>
        </p:nvSpPr>
        <p:spPr>
          <a:xfrm>
            <a:off x="2952788" y="1039038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Problem representation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70" name="Google Shape;70;p15"/>
          <p:cNvSpPr txBox="1"/>
          <p:nvPr/>
        </p:nvSpPr>
        <p:spPr>
          <a:xfrm>
            <a:off x="2952788" y="1878638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Diagnostic schema</a:t>
            </a:r>
            <a:endParaRPr sz="2000">
              <a:solidFill>
                <a:schemeClr val="dk1"/>
              </a:solidFill>
            </a:endParaRPr>
          </a:p>
        </p:txBody>
      </p:sp>
      <p:cxnSp>
        <p:nvCxnSpPr>
          <p:cNvPr id="71" name="Google Shape;71;p15"/>
          <p:cNvCxnSpPr>
            <a:stCxn id="69" idx="2"/>
            <a:endCxn id="70" idx="0"/>
          </p:cNvCxnSpPr>
          <p:nvPr/>
        </p:nvCxnSpPr>
        <p:spPr>
          <a:xfrm>
            <a:off x="4452788" y="1439238"/>
            <a:ext cx="0" cy="4395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2" name="Google Shape;72;p15"/>
          <p:cNvCxnSpPr>
            <a:stCxn id="70" idx="2"/>
            <a:endCxn id="73" idx="0"/>
          </p:cNvCxnSpPr>
          <p:nvPr/>
        </p:nvCxnSpPr>
        <p:spPr>
          <a:xfrm>
            <a:off x="4452788" y="2278838"/>
            <a:ext cx="0" cy="20007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3" name="Google Shape;73;p15"/>
          <p:cNvSpPr txBox="1"/>
          <p:nvPr/>
        </p:nvSpPr>
        <p:spPr>
          <a:xfrm>
            <a:off x="2952788" y="4279550"/>
            <a:ext cx="3000000" cy="69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Provisional diagnosis &amp;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differential diagnoses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74" name="Google Shape;74;p15"/>
          <p:cNvSpPr txBox="1"/>
          <p:nvPr/>
        </p:nvSpPr>
        <p:spPr>
          <a:xfrm>
            <a:off x="3673538" y="2659300"/>
            <a:ext cx="1558500" cy="400200"/>
          </a:xfrm>
          <a:prstGeom prst="rect">
            <a:avLst/>
          </a:prstGeom>
          <a:solidFill>
            <a:srgbClr val="C9DAF8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Base rate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75" name="Google Shape;75;p15"/>
          <p:cNvSpPr txBox="1"/>
          <p:nvPr/>
        </p:nvSpPr>
        <p:spPr>
          <a:xfrm>
            <a:off x="2952788" y="3361775"/>
            <a:ext cx="3000000" cy="400200"/>
          </a:xfrm>
          <a:prstGeom prst="rect">
            <a:avLst/>
          </a:prstGeom>
          <a:solidFill>
            <a:srgbClr val="FCE5CD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Discriminatory</a:t>
            </a:r>
            <a:r>
              <a:rPr lang="en" sz="2000">
                <a:solidFill>
                  <a:schemeClr val="dk1"/>
                </a:solidFill>
              </a:rPr>
              <a:t> features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76" name="Google Shape;76;p15"/>
          <p:cNvSpPr txBox="1"/>
          <p:nvPr/>
        </p:nvSpPr>
        <p:spPr>
          <a:xfrm>
            <a:off x="6165588" y="2659300"/>
            <a:ext cx="2186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1155CC"/>
                </a:solidFill>
              </a:rPr>
              <a:t>Population </a:t>
            </a:r>
            <a:r>
              <a:rPr lang="en" sz="2000">
                <a:solidFill>
                  <a:srgbClr val="1155CC"/>
                </a:solidFill>
              </a:rPr>
              <a:t>profile</a:t>
            </a:r>
            <a:endParaRPr sz="2000">
              <a:solidFill>
                <a:srgbClr val="1155CC"/>
              </a:solidFill>
            </a:endParaRPr>
          </a:p>
        </p:txBody>
      </p:sp>
      <p:sp>
        <p:nvSpPr>
          <p:cNvPr id="77" name="Google Shape;77;p15"/>
          <p:cNvSpPr txBox="1"/>
          <p:nvPr/>
        </p:nvSpPr>
        <p:spPr>
          <a:xfrm>
            <a:off x="162094" y="2659300"/>
            <a:ext cx="2675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1155CC"/>
                </a:solidFill>
              </a:rPr>
              <a:t>Patient demographics</a:t>
            </a:r>
            <a:endParaRPr sz="2000">
              <a:solidFill>
                <a:srgbClr val="1155CC"/>
              </a:solidFill>
            </a:endParaRPr>
          </a:p>
        </p:txBody>
      </p:sp>
      <p:cxnSp>
        <p:nvCxnSpPr>
          <p:cNvPr id="78" name="Google Shape;78;p15"/>
          <p:cNvCxnSpPr>
            <a:stCxn id="76" idx="1"/>
            <a:endCxn id="74" idx="3"/>
          </p:cNvCxnSpPr>
          <p:nvPr/>
        </p:nvCxnSpPr>
        <p:spPr>
          <a:xfrm rot="10800000">
            <a:off x="5231988" y="2859400"/>
            <a:ext cx="9336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9" name="Google Shape;79;p15"/>
          <p:cNvCxnSpPr>
            <a:stCxn id="77" idx="3"/>
            <a:endCxn id="74" idx="1"/>
          </p:cNvCxnSpPr>
          <p:nvPr/>
        </p:nvCxnSpPr>
        <p:spPr>
          <a:xfrm>
            <a:off x="2837494" y="2859400"/>
            <a:ext cx="8361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0" name="Google Shape;80;p15"/>
          <p:cNvSpPr txBox="1"/>
          <p:nvPr/>
        </p:nvSpPr>
        <p:spPr>
          <a:xfrm>
            <a:off x="50675" y="3361775"/>
            <a:ext cx="2330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B45F06"/>
                </a:solidFill>
              </a:rPr>
              <a:t>Pertinent</a:t>
            </a:r>
            <a:r>
              <a:rPr lang="en" sz="2000">
                <a:solidFill>
                  <a:srgbClr val="B45F06"/>
                </a:solidFill>
              </a:rPr>
              <a:t> positives</a:t>
            </a:r>
            <a:endParaRPr sz="2000">
              <a:solidFill>
                <a:srgbClr val="B45F06"/>
              </a:solidFill>
            </a:endParaRPr>
          </a:p>
        </p:txBody>
      </p:sp>
      <p:sp>
        <p:nvSpPr>
          <p:cNvPr id="81" name="Google Shape;81;p15"/>
          <p:cNvSpPr txBox="1"/>
          <p:nvPr/>
        </p:nvSpPr>
        <p:spPr>
          <a:xfrm>
            <a:off x="6455778" y="3361775"/>
            <a:ext cx="2429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B45F06"/>
                </a:solidFill>
              </a:rPr>
              <a:t>Pertinent negatives</a:t>
            </a:r>
            <a:endParaRPr sz="2000">
              <a:solidFill>
                <a:srgbClr val="B45F06"/>
              </a:solidFill>
            </a:endParaRPr>
          </a:p>
        </p:txBody>
      </p:sp>
      <p:cxnSp>
        <p:nvCxnSpPr>
          <p:cNvPr id="82" name="Google Shape;82;p15"/>
          <p:cNvCxnSpPr>
            <a:stCxn id="81" idx="1"/>
            <a:endCxn id="75" idx="3"/>
          </p:cNvCxnSpPr>
          <p:nvPr/>
        </p:nvCxnSpPr>
        <p:spPr>
          <a:xfrm rot="10800000">
            <a:off x="5952678" y="3561875"/>
            <a:ext cx="5031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3" name="Google Shape;83;p15"/>
          <p:cNvCxnSpPr>
            <a:stCxn id="80" idx="3"/>
            <a:endCxn id="75" idx="1"/>
          </p:cNvCxnSpPr>
          <p:nvPr/>
        </p:nvCxnSpPr>
        <p:spPr>
          <a:xfrm>
            <a:off x="2380775" y="3561875"/>
            <a:ext cx="5721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6"/>
          <p:cNvSpPr txBox="1"/>
          <p:nvPr>
            <p:ph type="title"/>
          </p:nvPr>
        </p:nvSpPr>
        <p:spPr>
          <a:xfrm>
            <a:off x="240775" y="252500"/>
            <a:ext cx="8341800" cy="572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foray into clinical reasoning and metacognition</a:t>
            </a:r>
            <a:endParaRPr/>
          </a:p>
        </p:txBody>
      </p:sp>
      <p:sp>
        <p:nvSpPr>
          <p:cNvPr id="90" name="Google Shape;90;p16"/>
          <p:cNvSpPr txBox="1"/>
          <p:nvPr/>
        </p:nvSpPr>
        <p:spPr>
          <a:xfrm>
            <a:off x="2952788" y="1039038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Anemia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91" name="Google Shape;91;p16"/>
          <p:cNvSpPr txBox="1"/>
          <p:nvPr/>
        </p:nvSpPr>
        <p:spPr>
          <a:xfrm>
            <a:off x="1790749" y="1878650"/>
            <a:ext cx="532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Microcytic vs Normocytic vs Macrocytic</a:t>
            </a:r>
            <a:endParaRPr sz="2000">
              <a:solidFill>
                <a:schemeClr val="dk1"/>
              </a:solidFill>
            </a:endParaRPr>
          </a:p>
        </p:txBody>
      </p:sp>
      <p:cxnSp>
        <p:nvCxnSpPr>
          <p:cNvPr id="92" name="Google Shape;92;p16"/>
          <p:cNvCxnSpPr>
            <a:stCxn id="90" idx="2"/>
            <a:endCxn id="91" idx="0"/>
          </p:cNvCxnSpPr>
          <p:nvPr/>
        </p:nvCxnSpPr>
        <p:spPr>
          <a:xfrm>
            <a:off x="4452788" y="1439238"/>
            <a:ext cx="0" cy="4395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3" name="Google Shape;93;p16"/>
          <p:cNvCxnSpPr>
            <a:stCxn id="91" idx="2"/>
            <a:endCxn id="94" idx="0"/>
          </p:cNvCxnSpPr>
          <p:nvPr/>
        </p:nvCxnSpPr>
        <p:spPr>
          <a:xfrm>
            <a:off x="4452799" y="2278850"/>
            <a:ext cx="0" cy="20007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4" name="Google Shape;94;p16"/>
          <p:cNvSpPr txBox="1"/>
          <p:nvPr/>
        </p:nvSpPr>
        <p:spPr>
          <a:xfrm>
            <a:off x="2701252" y="4279550"/>
            <a:ext cx="3503100" cy="69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Dx: Iron deficiency anemia DDx: Athleticism, nutritional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95" name="Google Shape;95;p16"/>
          <p:cNvSpPr txBox="1"/>
          <p:nvPr/>
        </p:nvSpPr>
        <p:spPr>
          <a:xfrm>
            <a:off x="3673538" y="2659300"/>
            <a:ext cx="1558500" cy="400200"/>
          </a:xfrm>
          <a:prstGeom prst="rect">
            <a:avLst/>
          </a:prstGeom>
          <a:solidFill>
            <a:srgbClr val="C9DAF8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Base rate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96" name="Google Shape;96;p16"/>
          <p:cNvSpPr txBox="1"/>
          <p:nvPr/>
        </p:nvSpPr>
        <p:spPr>
          <a:xfrm>
            <a:off x="2952788" y="3361775"/>
            <a:ext cx="3000000" cy="400200"/>
          </a:xfrm>
          <a:prstGeom prst="rect">
            <a:avLst/>
          </a:prstGeom>
          <a:solidFill>
            <a:srgbClr val="FCE5CD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Discriminatory features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97" name="Google Shape;97;p16"/>
          <p:cNvSpPr txBox="1"/>
          <p:nvPr/>
        </p:nvSpPr>
        <p:spPr>
          <a:xfrm>
            <a:off x="6165588" y="2659300"/>
            <a:ext cx="2186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1155CC"/>
                </a:solidFill>
              </a:rPr>
              <a:t>Primary care</a:t>
            </a:r>
            <a:endParaRPr sz="2000">
              <a:solidFill>
                <a:srgbClr val="1155CC"/>
              </a:solidFill>
            </a:endParaRPr>
          </a:p>
        </p:txBody>
      </p:sp>
      <p:sp>
        <p:nvSpPr>
          <p:cNvPr id="98" name="Google Shape;98;p16"/>
          <p:cNvSpPr txBox="1"/>
          <p:nvPr/>
        </p:nvSpPr>
        <p:spPr>
          <a:xfrm>
            <a:off x="162094" y="2659300"/>
            <a:ext cx="2675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1155CC"/>
                </a:solidFill>
              </a:rPr>
              <a:t>35F, active</a:t>
            </a:r>
            <a:endParaRPr sz="2000">
              <a:solidFill>
                <a:srgbClr val="1155CC"/>
              </a:solidFill>
            </a:endParaRPr>
          </a:p>
        </p:txBody>
      </p:sp>
      <p:cxnSp>
        <p:nvCxnSpPr>
          <p:cNvPr id="99" name="Google Shape;99;p16"/>
          <p:cNvCxnSpPr>
            <a:stCxn id="97" idx="1"/>
            <a:endCxn id="95" idx="3"/>
          </p:cNvCxnSpPr>
          <p:nvPr/>
        </p:nvCxnSpPr>
        <p:spPr>
          <a:xfrm rot="10800000">
            <a:off x="5231988" y="2859400"/>
            <a:ext cx="9336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0" name="Google Shape;100;p16"/>
          <p:cNvCxnSpPr>
            <a:stCxn id="98" idx="3"/>
            <a:endCxn id="95" idx="1"/>
          </p:cNvCxnSpPr>
          <p:nvPr/>
        </p:nvCxnSpPr>
        <p:spPr>
          <a:xfrm>
            <a:off x="2837494" y="2859400"/>
            <a:ext cx="8361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1" name="Google Shape;101;p16"/>
          <p:cNvSpPr txBox="1"/>
          <p:nvPr/>
        </p:nvSpPr>
        <p:spPr>
          <a:xfrm>
            <a:off x="50675" y="3361775"/>
            <a:ext cx="2330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B45F06"/>
                </a:solidFill>
              </a:rPr>
              <a:t>Menstruating</a:t>
            </a:r>
            <a:endParaRPr sz="2000">
              <a:solidFill>
                <a:srgbClr val="B45F06"/>
              </a:solidFill>
            </a:endParaRPr>
          </a:p>
        </p:txBody>
      </p:sp>
      <p:sp>
        <p:nvSpPr>
          <p:cNvPr id="102" name="Google Shape;102;p16"/>
          <p:cNvSpPr txBox="1"/>
          <p:nvPr/>
        </p:nvSpPr>
        <p:spPr>
          <a:xfrm>
            <a:off x="6455778" y="3361775"/>
            <a:ext cx="2429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B45F06"/>
                </a:solidFill>
              </a:rPr>
              <a:t>No other bleeding</a:t>
            </a:r>
            <a:endParaRPr sz="2000">
              <a:solidFill>
                <a:srgbClr val="B45F06"/>
              </a:solidFill>
            </a:endParaRPr>
          </a:p>
        </p:txBody>
      </p:sp>
      <p:cxnSp>
        <p:nvCxnSpPr>
          <p:cNvPr id="103" name="Google Shape;103;p16"/>
          <p:cNvCxnSpPr>
            <a:stCxn id="102" idx="1"/>
            <a:endCxn id="96" idx="3"/>
          </p:cNvCxnSpPr>
          <p:nvPr/>
        </p:nvCxnSpPr>
        <p:spPr>
          <a:xfrm rot="10800000">
            <a:off x="5952678" y="3561875"/>
            <a:ext cx="5031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4" name="Google Shape;104;p16"/>
          <p:cNvCxnSpPr>
            <a:stCxn id="101" idx="3"/>
            <a:endCxn id="96" idx="1"/>
          </p:cNvCxnSpPr>
          <p:nvPr/>
        </p:nvCxnSpPr>
        <p:spPr>
          <a:xfrm>
            <a:off x="2380775" y="3561875"/>
            <a:ext cx="5721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Infective endocarditis - overview</a:t>
            </a:r>
            <a:endParaRPr/>
          </a:p>
        </p:txBody>
      </p:sp>
      <p:sp>
        <p:nvSpPr>
          <p:cNvPr id="110" name="Google Shape;110;p17"/>
          <p:cNvSpPr txBox="1"/>
          <p:nvPr>
            <p:ph idx="1" type="body"/>
          </p:nvPr>
        </p:nvSpPr>
        <p:spPr>
          <a:xfrm>
            <a:off x="466125" y="1236104"/>
            <a:ext cx="8135400" cy="4518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</a:rPr>
              <a:t>I</a:t>
            </a:r>
            <a:r>
              <a:rPr b="1" lang="en" sz="1600">
                <a:solidFill>
                  <a:schemeClr val="dk1"/>
                </a:solidFill>
              </a:rPr>
              <a:t>nfection of the endothelium of the heart, including cardiac valves.</a:t>
            </a:r>
            <a:endParaRPr b="1" sz="1600">
              <a:solidFill>
                <a:schemeClr val="dk1"/>
              </a:solidFill>
            </a:endParaRPr>
          </a:p>
        </p:txBody>
      </p:sp>
      <p:sp>
        <p:nvSpPr>
          <p:cNvPr id="111" name="Google Shape;111;p17"/>
          <p:cNvSpPr txBox="1"/>
          <p:nvPr>
            <p:ph idx="1" type="body"/>
          </p:nvPr>
        </p:nvSpPr>
        <p:spPr>
          <a:xfrm>
            <a:off x="4451761" y="1762200"/>
            <a:ext cx="4322100" cy="33813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00">
                <a:solidFill>
                  <a:schemeClr val="dk1"/>
                </a:solidFill>
              </a:rPr>
              <a:t>Presentation</a:t>
            </a:r>
            <a:endParaRPr i="1" sz="15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Constitutional symptoms</a:t>
            </a:r>
            <a:endParaRPr sz="15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Valvular insufficiency (i.e. CHF)</a:t>
            </a:r>
            <a:endParaRPr sz="15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Embolic events</a:t>
            </a:r>
            <a:endParaRPr sz="1500">
              <a:solidFill>
                <a:schemeClr val="dk1"/>
              </a:solidFill>
            </a:endParaRPr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</a:pPr>
            <a:r>
              <a:rPr lang="en" sz="1500" u="sng">
                <a:solidFill>
                  <a:schemeClr val="dk1"/>
                </a:solidFill>
              </a:rPr>
              <a:t>Right-sided</a:t>
            </a:r>
            <a:r>
              <a:rPr lang="en" sz="1500">
                <a:solidFill>
                  <a:schemeClr val="dk1"/>
                </a:solidFill>
              </a:rPr>
              <a:t>: Lung abscess</a:t>
            </a:r>
            <a:endParaRPr sz="1500">
              <a:solidFill>
                <a:schemeClr val="dk1"/>
              </a:solidFill>
            </a:endParaRPr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</a:pPr>
            <a:r>
              <a:rPr lang="en" sz="1500" u="sng">
                <a:solidFill>
                  <a:schemeClr val="dk1"/>
                </a:solidFill>
              </a:rPr>
              <a:t>Left-sided</a:t>
            </a:r>
            <a:r>
              <a:rPr lang="en" sz="1500">
                <a:solidFill>
                  <a:schemeClr val="dk1"/>
                </a:solidFill>
              </a:rPr>
              <a:t>: brain abscess, renal infarcts, </a:t>
            </a:r>
            <a:r>
              <a:rPr b="1" lang="en" sz="1500">
                <a:solidFill>
                  <a:schemeClr val="dk1"/>
                </a:solidFill>
              </a:rPr>
              <a:t>Janeway lesions</a:t>
            </a:r>
            <a:r>
              <a:rPr lang="en" sz="1500">
                <a:solidFill>
                  <a:schemeClr val="dk1"/>
                </a:solidFill>
              </a:rPr>
              <a:t>, </a:t>
            </a:r>
            <a:r>
              <a:rPr lang="en" sz="1500">
                <a:solidFill>
                  <a:schemeClr val="dk1"/>
                </a:solidFill>
              </a:rPr>
              <a:t>mycotic</a:t>
            </a:r>
            <a:r>
              <a:rPr lang="en" sz="1500">
                <a:solidFill>
                  <a:schemeClr val="dk1"/>
                </a:solidFill>
              </a:rPr>
              <a:t> aneurysms, etc.</a:t>
            </a:r>
            <a:endParaRPr sz="15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Immunological phenomena</a:t>
            </a:r>
            <a:endParaRPr sz="1500">
              <a:solidFill>
                <a:schemeClr val="dk1"/>
              </a:solidFill>
            </a:endParaRPr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</a:pPr>
            <a:r>
              <a:rPr b="1" lang="en" sz="1500">
                <a:solidFill>
                  <a:schemeClr val="dk1"/>
                </a:solidFill>
              </a:rPr>
              <a:t>Osler Nodes, </a:t>
            </a:r>
            <a:r>
              <a:rPr lang="en" sz="1500">
                <a:solidFill>
                  <a:schemeClr val="dk1"/>
                </a:solidFill>
              </a:rPr>
              <a:t>Roth Spots, immune-complex GN</a:t>
            </a:r>
            <a:endParaRPr sz="1500">
              <a:solidFill>
                <a:schemeClr val="dk1"/>
              </a:solidFill>
            </a:endParaRPr>
          </a:p>
        </p:txBody>
      </p:sp>
      <p:sp>
        <p:nvSpPr>
          <p:cNvPr id="112" name="Google Shape;112;p17"/>
          <p:cNvSpPr txBox="1"/>
          <p:nvPr>
            <p:ph idx="1" type="body"/>
          </p:nvPr>
        </p:nvSpPr>
        <p:spPr>
          <a:xfrm>
            <a:off x="483961" y="1762200"/>
            <a:ext cx="3684000" cy="33813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600">
                <a:solidFill>
                  <a:schemeClr val="dk1"/>
                </a:solidFill>
              </a:rPr>
              <a:t>When to suspect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Bacteremia with typical pathogen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Cardiac mass, query vegetation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Sequelae of IE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600">
                <a:solidFill>
                  <a:schemeClr val="dk1"/>
                </a:solidFill>
              </a:rPr>
              <a:t>Risk factors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Valvular disease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Intravascular seeding</a:t>
            </a:r>
            <a:br>
              <a:rPr lang="en" sz="1600">
                <a:solidFill>
                  <a:schemeClr val="dk1"/>
                </a:solidFill>
              </a:rPr>
            </a:br>
            <a:r>
              <a:rPr lang="en" sz="1600">
                <a:solidFill>
                  <a:schemeClr val="dk1"/>
                </a:solidFill>
              </a:rPr>
              <a:t>(e.g. dialysis catheter, IVDU)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Immunosuppression</a:t>
            </a:r>
            <a:endParaRPr sz="16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Infective endocarditis - organisms</a:t>
            </a:r>
            <a:endParaRPr/>
          </a:p>
        </p:txBody>
      </p:sp>
      <p:pic>
        <p:nvPicPr>
          <p:cNvPr id="118" name="Google Shape;11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31538" y="1165650"/>
            <a:ext cx="4880925" cy="360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Infective endocarditis - diagnosis via </a:t>
            </a:r>
            <a:r>
              <a:rPr b="1" lang="en"/>
              <a:t>Duke’s Criteria</a:t>
            </a:r>
            <a:endParaRPr/>
          </a:p>
        </p:txBody>
      </p:sp>
      <p:sp>
        <p:nvSpPr>
          <p:cNvPr id="124" name="Google Shape;124;p19"/>
          <p:cNvSpPr txBox="1"/>
          <p:nvPr>
            <p:ph idx="1" type="body"/>
          </p:nvPr>
        </p:nvSpPr>
        <p:spPr>
          <a:xfrm>
            <a:off x="466125" y="1310325"/>
            <a:ext cx="3954000" cy="33813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chemeClr val="dk1"/>
                </a:solidFill>
              </a:rPr>
              <a:t>Major criteria</a:t>
            </a:r>
            <a:endParaRPr b="1"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" sz="1400">
                <a:solidFill>
                  <a:schemeClr val="dk1"/>
                </a:solidFill>
              </a:rPr>
              <a:t>Positive microbiology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" sz="1400">
                <a:solidFill>
                  <a:schemeClr val="dk1"/>
                </a:solidFill>
              </a:rPr>
              <a:t>Positive imaging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" sz="1400">
                <a:solidFill>
                  <a:schemeClr val="dk1"/>
                </a:solidFill>
              </a:rPr>
              <a:t>Positive direct surgical visualization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chemeClr val="dk1"/>
                </a:solidFill>
              </a:rPr>
              <a:t>Minor criteria</a:t>
            </a:r>
            <a:endParaRPr b="1"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" sz="1400">
                <a:solidFill>
                  <a:schemeClr val="dk1"/>
                </a:solidFill>
              </a:rPr>
              <a:t>Predisposing state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" sz="1400">
                <a:solidFill>
                  <a:schemeClr val="dk1"/>
                </a:solidFill>
              </a:rPr>
              <a:t>Fever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" sz="1400">
                <a:solidFill>
                  <a:schemeClr val="dk1"/>
                </a:solidFill>
              </a:rPr>
              <a:t>Vascular phenomena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" sz="1400">
                <a:solidFill>
                  <a:schemeClr val="dk1"/>
                </a:solidFill>
              </a:rPr>
              <a:t>Immunologic phenomena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" sz="1400">
                <a:solidFill>
                  <a:schemeClr val="dk1"/>
                </a:solidFill>
              </a:rPr>
              <a:t>New valvular insufficiency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" sz="1400">
                <a:solidFill>
                  <a:schemeClr val="dk1"/>
                </a:solidFill>
              </a:rPr>
              <a:t>Positive micro not meeting major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" sz="1400">
                <a:solidFill>
                  <a:schemeClr val="dk1"/>
                </a:solidFill>
              </a:rPr>
              <a:t>Positive PET not meeting major</a:t>
            </a:r>
            <a:endParaRPr sz="1400">
              <a:solidFill>
                <a:schemeClr val="dk1"/>
              </a:solidFill>
            </a:endParaRPr>
          </a:p>
        </p:txBody>
      </p:sp>
      <p:sp>
        <p:nvSpPr>
          <p:cNvPr id="125" name="Google Shape;125;p19"/>
          <p:cNvSpPr txBox="1"/>
          <p:nvPr>
            <p:ph idx="1" type="body"/>
          </p:nvPr>
        </p:nvSpPr>
        <p:spPr>
          <a:xfrm>
            <a:off x="4572000" y="1310325"/>
            <a:ext cx="3954000" cy="33813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</a:rPr>
              <a:t>Definite IE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2 major </a:t>
            </a:r>
            <a:r>
              <a:rPr b="1" lang="en" sz="1400">
                <a:solidFill>
                  <a:schemeClr val="dk1"/>
                </a:solidFill>
              </a:rPr>
              <a:t>OR </a:t>
            </a:r>
            <a:r>
              <a:rPr lang="en" sz="1400">
                <a:solidFill>
                  <a:schemeClr val="dk1"/>
                </a:solidFill>
              </a:rPr>
              <a:t>1 major + 3 minor </a:t>
            </a:r>
            <a:r>
              <a:rPr b="1" lang="en" sz="1400">
                <a:solidFill>
                  <a:schemeClr val="dk1"/>
                </a:solidFill>
              </a:rPr>
              <a:t>OR </a:t>
            </a:r>
            <a:r>
              <a:rPr lang="en" sz="1400">
                <a:solidFill>
                  <a:schemeClr val="dk1"/>
                </a:solidFill>
              </a:rPr>
              <a:t>5 minor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</a:rPr>
              <a:t>Possible IE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1 major + 1 minor </a:t>
            </a:r>
            <a:r>
              <a:rPr b="1" lang="en" sz="1400">
                <a:solidFill>
                  <a:schemeClr val="dk1"/>
                </a:solidFill>
              </a:rPr>
              <a:t>OR </a:t>
            </a:r>
            <a:r>
              <a:rPr lang="en" sz="1400">
                <a:solidFill>
                  <a:schemeClr val="dk1"/>
                </a:solidFill>
              </a:rPr>
              <a:t>3 </a:t>
            </a:r>
            <a:r>
              <a:rPr lang="en" sz="1400">
                <a:solidFill>
                  <a:schemeClr val="dk1"/>
                </a:solidFill>
              </a:rPr>
              <a:t>minor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400">
                <a:solidFill>
                  <a:schemeClr val="dk1"/>
                </a:solidFill>
              </a:rPr>
              <a:t>Major imaging criteria</a:t>
            </a:r>
            <a:r>
              <a:rPr lang="en" sz="1400">
                <a:solidFill>
                  <a:schemeClr val="dk1"/>
                </a:solidFill>
              </a:rPr>
              <a:t> (any of)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New vegetation, valve/leaflet perforation or aneurysm, abscess, pseudoaneurysm, fistula, prosthetic valve dehiscence, or new significant valve regurgitation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Cardiac mass diagnostic schema</a:t>
            </a:r>
            <a:endParaRPr/>
          </a:p>
        </p:txBody>
      </p:sp>
      <p:graphicFrame>
        <p:nvGraphicFramePr>
          <p:cNvPr id="131" name="Google Shape;131;p20"/>
          <p:cNvGraphicFramePr/>
          <p:nvPr/>
        </p:nvGraphicFramePr>
        <p:xfrm>
          <a:off x="311700" y="18006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{D2D019EF-3BFC-4A6E-8B7B-2F5134107A82}</a:tableStyleId>
              </a:tblPr>
              <a:tblGrid>
                <a:gridCol w="1684800"/>
                <a:gridCol w="1684800"/>
                <a:gridCol w="1684800"/>
                <a:gridCol w="1684800"/>
                <a:gridCol w="16848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Tissue</a:t>
                      </a:r>
                      <a:endParaRPr b="1"/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Degenerative</a:t>
                      </a:r>
                      <a:endParaRPr b="1"/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Thrombus</a:t>
                      </a:r>
                      <a:endParaRPr b="1"/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Vegetation</a:t>
                      </a:r>
                      <a:endParaRPr b="1"/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Anatomic variant</a:t>
                      </a:r>
                      <a:endParaRPr b="1"/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Benign tumor</a:t>
                      </a:r>
                      <a:endParaRPr b="1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Myxoma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Lipoma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Rhabdomyoma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Malignant tumor</a:t>
                      </a:r>
                      <a:endParaRPr b="1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Sarcoma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Metastasis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Calcification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Stagnant blood</a:t>
                      </a:r>
                      <a:endParaRPr b="1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Low EF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AF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Hypercoagulable</a:t>
                      </a:r>
                      <a:endParaRPr b="1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</a:t>
                      </a:r>
                      <a:r>
                        <a:rPr lang="en"/>
                        <a:t>alignancy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Autoimmune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APS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Infective</a:t>
                      </a:r>
                      <a:r>
                        <a:rPr lang="en"/>
                        <a:t> </a:t>
                      </a:r>
                      <a:r>
                        <a:rPr lang="en"/>
                        <a:t>endocarditis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Lots here…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Arterial clots FYI</a:t>
            </a:r>
            <a:endParaRPr/>
          </a:p>
        </p:txBody>
      </p:sp>
      <p:sp>
        <p:nvSpPr>
          <p:cNvPr id="137" name="Google Shape;137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</a:rPr>
              <a:t>When to think about an “extended” work-up for </a:t>
            </a:r>
            <a:r>
              <a:rPr b="1" lang="en" sz="1500">
                <a:solidFill>
                  <a:schemeClr val="dk1"/>
                </a:solidFill>
              </a:rPr>
              <a:t>arterial </a:t>
            </a:r>
            <a:r>
              <a:rPr lang="en" sz="1500">
                <a:solidFill>
                  <a:schemeClr val="dk1"/>
                </a:solidFill>
              </a:rPr>
              <a:t>clots</a:t>
            </a:r>
            <a:endParaRPr sz="15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Clot in an uncommon patient demographic (e.g. stroke in young)</a:t>
            </a:r>
            <a:endParaRPr sz="15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Clot in an uncommon location (e.g. renal infarction)</a:t>
            </a:r>
            <a:endParaRPr sz="15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Multiple clots, especially if both arterial and venous</a:t>
            </a:r>
            <a:endParaRPr sz="15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/>
          <p:nvPr/>
        </p:nvSpPr>
        <p:spPr>
          <a:xfrm>
            <a:off x="311700" y="1202350"/>
            <a:ext cx="5836500" cy="3557100"/>
          </a:xfrm>
          <a:prstGeom prst="roundRect">
            <a:avLst>
              <a:gd fmla="val 8839" name="adj"/>
            </a:avLst>
          </a:prstGeom>
          <a:solidFill>
            <a:srgbClr val="FF0000">
              <a:alpha val="15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22"/>
          <p:cNvSpPr/>
          <p:nvPr/>
        </p:nvSpPr>
        <p:spPr>
          <a:xfrm>
            <a:off x="3367875" y="1202350"/>
            <a:ext cx="5548200" cy="3557100"/>
          </a:xfrm>
          <a:prstGeom prst="roundRect">
            <a:avLst>
              <a:gd fmla="val 8839" name="adj"/>
            </a:avLst>
          </a:prstGeom>
          <a:solidFill>
            <a:srgbClr val="6FA8DC">
              <a:alpha val="15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Clot diagnostic schema (FYI)</a:t>
            </a:r>
            <a:endParaRPr/>
          </a:p>
        </p:txBody>
      </p:sp>
      <p:sp>
        <p:nvSpPr>
          <p:cNvPr id="145" name="Google Shape;145;p22"/>
          <p:cNvSpPr txBox="1"/>
          <p:nvPr>
            <p:ph idx="1" type="body"/>
          </p:nvPr>
        </p:nvSpPr>
        <p:spPr>
          <a:xfrm>
            <a:off x="425748" y="1342975"/>
            <a:ext cx="2756100" cy="3416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</a:rPr>
              <a:t>Arterial clots</a:t>
            </a:r>
            <a:endParaRPr b="1"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solidFill>
                  <a:schemeClr val="dk1"/>
                </a:solidFill>
              </a:rPr>
              <a:t>Thrombus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</a:rPr>
              <a:t>Atherosclerotic plaque rupture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</a:rPr>
              <a:t>Non-atherosclerotic disease (e.g. vasculitis, dissection)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solidFill>
                  <a:schemeClr val="dk1"/>
                </a:solidFill>
              </a:rPr>
              <a:t>Embolic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</a:rPr>
              <a:t>Venous clot with PFO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</a:rPr>
              <a:t>Cardioembolic (g. AF, LV thrombus, IE, PFO)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</a:rPr>
              <a:t>Artery-to-artery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</a:rPr>
              <a:t>Unusual (e.g. fat emboli, cholesterol emboli, air emboli)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solidFill>
                  <a:schemeClr val="dk1"/>
                </a:solidFill>
              </a:rPr>
              <a:t>Vasospasm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146" name="Google Shape;146;p22"/>
          <p:cNvSpPr txBox="1"/>
          <p:nvPr>
            <p:ph idx="1" type="body"/>
          </p:nvPr>
        </p:nvSpPr>
        <p:spPr>
          <a:xfrm>
            <a:off x="6365950" y="1342975"/>
            <a:ext cx="2550000" cy="3416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</a:rPr>
              <a:t>Venous clots</a:t>
            </a:r>
            <a:endParaRPr b="1"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solidFill>
                  <a:schemeClr val="dk1"/>
                </a:solidFill>
              </a:rPr>
              <a:t>Inherited</a:t>
            </a:r>
            <a:r>
              <a:rPr i="1" lang="en" sz="1200">
                <a:solidFill>
                  <a:schemeClr val="dk1"/>
                </a:solidFill>
              </a:rPr>
              <a:t> t</a:t>
            </a:r>
            <a:r>
              <a:rPr i="1" lang="en" sz="1200">
                <a:solidFill>
                  <a:schemeClr val="dk1"/>
                </a:solidFill>
              </a:rPr>
              <a:t>hrombophilia</a:t>
            </a:r>
            <a:endParaRPr i="1"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</a:rPr>
              <a:t>Genetic </a:t>
            </a:r>
            <a:r>
              <a:rPr lang="en" sz="1200">
                <a:solidFill>
                  <a:schemeClr val="dk1"/>
                </a:solidFill>
              </a:rPr>
              <a:t>testing</a:t>
            </a:r>
            <a:r>
              <a:rPr lang="en" sz="1200">
                <a:solidFill>
                  <a:schemeClr val="dk1"/>
                </a:solidFill>
              </a:rPr>
              <a:t> </a:t>
            </a:r>
            <a:r>
              <a:rPr lang="en" sz="1200">
                <a:solidFill>
                  <a:schemeClr val="dk1"/>
                </a:solidFill>
              </a:rPr>
              <a:t>(Factor V Leiden, Prothrombin mutation)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</a:rPr>
              <a:t>Activity testing i.e. deficient (Protein C, Protein S, Antithrombin)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solidFill>
                  <a:schemeClr val="dk1"/>
                </a:solidFill>
              </a:rPr>
              <a:t>Inflammatory states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</a:rPr>
              <a:t>E.g. Severe sepsis, COVID-19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147" name="Google Shape;147;p22"/>
          <p:cNvSpPr txBox="1"/>
          <p:nvPr>
            <p:ph idx="1" type="body"/>
          </p:nvPr>
        </p:nvSpPr>
        <p:spPr>
          <a:xfrm>
            <a:off x="3435254" y="1342975"/>
            <a:ext cx="2712900" cy="3416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</a:rPr>
              <a:t>A</a:t>
            </a:r>
            <a:r>
              <a:rPr b="1" lang="en" sz="1200">
                <a:solidFill>
                  <a:schemeClr val="dk1"/>
                </a:solidFill>
              </a:rPr>
              <a:t>rterial and/or venous clots</a:t>
            </a:r>
            <a:endParaRPr b="1"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solidFill>
                  <a:schemeClr val="dk1"/>
                </a:solidFill>
              </a:rPr>
              <a:t>Hypercoagulable states</a:t>
            </a:r>
            <a:endParaRPr i="1"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</a:rPr>
              <a:t>Thrombophilia (Antiphospholipid syndrome)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</a:rPr>
              <a:t>Myeloproliferative disorders (ET, PV, CML) and PNH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</a:rPr>
              <a:t>Malignancy (hematological and solid organ)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</a:rPr>
              <a:t>DIC, TMAs, HIT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</a:rPr>
              <a:t>Auto-immune (e.g. SLE, vasculitis)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solidFill>
                  <a:schemeClr val="dk1"/>
                </a:solidFill>
              </a:rPr>
              <a:t>Venous clot with PFO</a:t>
            </a:r>
            <a:endParaRPr i="1" sz="1200">
              <a:solidFill>
                <a:schemeClr val="dk1"/>
              </a:solidFill>
            </a:endParaRPr>
          </a:p>
        </p:txBody>
      </p:sp>
      <p:sp>
        <p:nvSpPr>
          <p:cNvPr id="148" name="Google Shape;148;p22"/>
          <p:cNvSpPr/>
          <p:nvPr/>
        </p:nvSpPr>
        <p:spPr>
          <a:xfrm>
            <a:off x="3367873" y="1211001"/>
            <a:ext cx="2756100" cy="3557100"/>
          </a:xfrm>
          <a:prstGeom prst="roundRect">
            <a:avLst>
              <a:gd fmla="val 8839" name="adj"/>
            </a:avLst>
          </a:prstGeom>
          <a:noFill/>
          <a:ln cap="flat" cmpd="sng" w="76200">
            <a:solidFill>
              <a:srgbClr val="8E7CC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Culture negative infective endocarditis</a:t>
            </a:r>
            <a:endParaRPr/>
          </a:p>
        </p:txBody>
      </p:sp>
      <p:sp>
        <p:nvSpPr>
          <p:cNvPr id="154" name="Google Shape;154;p23"/>
          <p:cNvSpPr txBox="1"/>
          <p:nvPr>
            <p:ph idx="1" type="body"/>
          </p:nvPr>
        </p:nvSpPr>
        <p:spPr>
          <a:xfrm>
            <a:off x="547175" y="1281900"/>
            <a:ext cx="8054100" cy="35532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rmAutofit fontScale="70000" lnSpcReduction="20000"/>
          </a:bodyPr>
          <a:lstStyle/>
          <a:p>
            <a:pPr indent="-31305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b="1" lang="en" sz="1900">
                <a:solidFill>
                  <a:schemeClr val="dk1"/>
                </a:solidFill>
              </a:rPr>
              <a:t>Typical </a:t>
            </a:r>
            <a:r>
              <a:rPr b="1" lang="en" sz="1900">
                <a:solidFill>
                  <a:schemeClr val="dk1"/>
                </a:solidFill>
              </a:rPr>
              <a:t>organism, but blood cultures drawn </a:t>
            </a:r>
            <a:r>
              <a:rPr b="1" lang="en" sz="1900" u="sng">
                <a:solidFill>
                  <a:schemeClr val="dk1"/>
                </a:solidFill>
              </a:rPr>
              <a:t>after</a:t>
            </a:r>
            <a:r>
              <a:rPr b="1" lang="en" sz="1900">
                <a:solidFill>
                  <a:schemeClr val="dk1"/>
                </a:solidFill>
              </a:rPr>
              <a:t> antibiotics</a:t>
            </a:r>
            <a:endParaRPr b="1" sz="19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chemeClr val="dk1"/>
              </a:solidFill>
            </a:endParaRPr>
          </a:p>
          <a:p>
            <a:pPr indent="-31305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b="1" lang="en" sz="1900">
                <a:solidFill>
                  <a:schemeClr val="dk1"/>
                </a:solidFill>
              </a:rPr>
              <a:t>Organisms that cannot be readily isolated in conventional culture</a:t>
            </a:r>
            <a:endParaRPr b="1" sz="1900">
              <a:solidFill>
                <a:schemeClr val="dk1"/>
              </a:solidFill>
            </a:endParaRPr>
          </a:p>
          <a:p>
            <a:pPr indent="-313055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lphaLcPeriod"/>
            </a:pPr>
            <a:r>
              <a:rPr b="1" i="1" lang="en" sz="1900">
                <a:solidFill>
                  <a:schemeClr val="dk1"/>
                </a:solidFill>
              </a:rPr>
              <a:t>Fastidious organisms</a:t>
            </a:r>
            <a:endParaRPr b="1" i="1" sz="1900">
              <a:solidFill>
                <a:schemeClr val="dk1"/>
              </a:solidFill>
            </a:endParaRPr>
          </a:p>
          <a:p>
            <a:pPr indent="-313055" lvl="2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romanLcPeriod"/>
            </a:pPr>
            <a:r>
              <a:rPr lang="en" sz="1900">
                <a:solidFill>
                  <a:schemeClr val="dk1"/>
                </a:solidFill>
              </a:rPr>
              <a:t>Fungi</a:t>
            </a:r>
            <a:endParaRPr sz="1900">
              <a:solidFill>
                <a:schemeClr val="dk1"/>
              </a:solidFill>
            </a:endParaRPr>
          </a:p>
          <a:p>
            <a:pPr indent="-313055" lvl="2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romanLcPeriod"/>
            </a:pPr>
            <a:r>
              <a:rPr lang="en" sz="1900">
                <a:solidFill>
                  <a:schemeClr val="dk1"/>
                </a:solidFill>
              </a:rPr>
              <a:t>Mycobacterium</a:t>
            </a:r>
            <a:endParaRPr sz="1900">
              <a:solidFill>
                <a:schemeClr val="dk1"/>
              </a:solidFill>
            </a:endParaRPr>
          </a:p>
          <a:p>
            <a:pPr indent="-313055" lvl="2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romanLcPeriod"/>
            </a:pPr>
            <a:r>
              <a:rPr lang="en" sz="1900">
                <a:solidFill>
                  <a:schemeClr val="dk1"/>
                </a:solidFill>
              </a:rPr>
              <a:t>Bacteria: Brucella spp, Mycoplasma spp, Legionella spp)</a:t>
            </a:r>
            <a:endParaRPr sz="1900">
              <a:solidFill>
                <a:schemeClr val="dk1"/>
              </a:solidFill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900">
                <a:solidFill>
                  <a:schemeClr val="dk1"/>
                </a:solidFill>
              </a:rPr>
              <a:t>Note: “HACEK” organism are no longer considered fastidious (should be isolated after 5 days of conventional culture)</a:t>
            </a:r>
            <a:endParaRPr i="1"/>
          </a:p>
          <a:p>
            <a:pPr indent="-313055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lphaLcPeriod"/>
            </a:pPr>
            <a:r>
              <a:rPr b="1" i="1" lang="en" sz="1900">
                <a:solidFill>
                  <a:schemeClr val="dk1"/>
                </a:solidFill>
              </a:rPr>
              <a:t>Intracellular organisms that ~cannot be cultured</a:t>
            </a:r>
            <a:endParaRPr b="1" i="1" sz="1900">
              <a:solidFill>
                <a:schemeClr val="dk1"/>
              </a:solidFill>
            </a:endParaRPr>
          </a:p>
          <a:p>
            <a:pPr indent="-313055" lvl="2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romanLcPeriod"/>
            </a:pPr>
            <a:r>
              <a:rPr lang="en" sz="1900">
                <a:solidFill>
                  <a:schemeClr val="dk1"/>
                </a:solidFill>
              </a:rPr>
              <a:t>Coxiella burnetii, Bartonella spp, Tropheryma whipplei, Chlamydia spp</a:t>
            </a:r>
            <a:endParaRPr sz="1900">
              <a:solidFill>
                <a:schemeClr val="dk1"/>
              </a:solidFill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</a:endParaRPr>
          </a:p>
          <a:p>
            <a:pPr indent="-31305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b="1" lang="en" sz="1900">
                <a:solidFill>
                  <a:schemeClr val="dk1"/>
                </a:solidFill>
              </a:rPr>
              <a:t>Non-bacterial thrombotic endocarditis </a:t>
            </a:r>
            <a:r>
              <a:rPr lang="en" sz="1900">
                <a:solidFill>
                  <a:schemeClr val="dk1"/>
                </a:solidFill>
              </a:rPr>
              <a:t>(aka marantic endocarditis aka Libman-Sacks endocarditis aka verrucous endocarditis)</a:t>
            </a:r>
            <a:endParaRPr sz="1900">
              <a:solidFill>
                <a:schemeClr val="dk1"/>
              </a:solidFill>
            </a:endParaRPr>
          </a:p>
          <a:p>
            <a:pPr indent="-313055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lphaLcPeriod"/>
            </a:pPr>
            <a:r>
              <a:rPr lang="en" sz="1900">
                <a:solidFill>
                  <a:schemeClr val="dk1"/>
                </a:solidFill>
              </a:rPr>
              <a:t>Malignancy</a:t>
            </a:r>
            <a:endParaRPr sz="1900">
              <a:solidFill>
                <a:schemeClr val="dk1"/>
              </a:solidFill>
            </a:endParaRPr>
          </a:p>
          <a:p>
            <a:pPr indent="-313055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lphaLcPeriod"/>
            </a:pPr>
            <a:r>
              <a:rPr lang="en" sz="1900">
                <a:solidFill>
                  <a:schemeClr val="dk1"/>
                </a:solidFill>
              </a:rPr>
              <a:t>Autoimmune (SLE, RA)</a:t>
            </a:r>
            <a:endParaRPr sz="1900">
              <a:solidFill>
                <a:schemeClr val="dk1"/>
              </a:solidFill>
            </a:endParaRPr>
          </a:p>
          <a:p>
            <a:pPr indent="-313055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lphaLcPeriod"/>
            </a:pPr>
            <a:r>
              <a:rPr lang="en" sz="1900">
                <a:solidFill>
                  <a:schemeClr val="dk1"/>
                </a:solidFill>
              </a:rPr>
              <a:t>APS</a:t>
            </a:r>
            <a:endParaRPr sz="19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end="13" st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end="14" st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Culture negative IE work-up &amp; management</a:t>
            </a:r>
            <a:endParaRPr/>
          </a:p>
        </p:txBody>
      </p:sp>
      <p:sp>
        <p:nvSpPr>
          <p:cNvPr id="160" name="Google Shape;160;p24"/>
          <p:cNvSpPr txBox="1"/>
          <p:nvPr>
            <p:ph idx="1" type="body"/>
          </p:nvPr>
        </p:nvSpPr>
        <p:spPr>
          <a:xfrm>
            <a:off x="547175" y="1280075"/>
            <a:ext cx="8054100" cy="33792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TEE better characterizes and confirms abscess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CSx determined not a surgical candidate, for medical management alone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Fungal culture negative, mycoplasma culture negative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Bartonella</a:t>
            </a:r>
            <a:r>
              <a:rPr lang="en">
                <a:solidFill>
                  <a:schemeClr val="dk1"/>
                </a:solidFill>
              </a:rPr>
              <a:t> serology negative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Coxiella</a:t>
            </a:r>
            <a:r>
              <a:rPr b="1" lang="en">
                <a:solidFill>
                  <a:schemeClr val="dk1"/>
                </a:solidFill>
              </a:rPr>
              <a:t> </a:t>
            </a:r>
            <a:r>
              <a:rPr b="1" lang="en">
                <a:solidFill>
                  <a:schemeClr val="dk1"/>
                </a:solidFill>
              </a:rPr>
              <a:t>burnetii</a:t>
            </a:r>
            <a:r>
              <a:rPr b="1" lang="en">
                <a:solidFill>
                  <a:schemeClr val="dk1"/>
                </a:solidFill>
              </a:rPr>
              <a:t> serology </a:t>
            </a:r>
            <a:r>
              <a:rPr b="1" lang="en">
                <a:solidFill>
                  <a:schemeClr val="dk1"/>
                </a:solidFill>
              </a:rPr>
              <a:t>reactive at</a:t>
            </a:r>
            <a:r>
              <a:rPr b="1" lang="en">
                <a:solidFill>
                  <a:schemeClr val="dk1"/>
                </a:solidFill>
              </a:rPr>
              <a:t> 1:512</a:t>
            </a:r>
            <a:br>
              <a:rPr b="1"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(usually takes &gt; 1 mo, was actually sent on first </a:t>
            </a:r>
            <a:r>
              <a:rPr lang="en">
                <a:solidFill>
                  <a:schemeClr val="dk1"/>
                </a:solidFill>
              </a:rPr>
              <a:t>hospitalization</a:t>
            </a:r>
            <a:r>
              <a:rPr lang="en">
                <a:solidFill>
                  <a:schemeClr val="dk1"/>
                </a:solidFill>
              </a:rPr>
              <a:t>)</a:t>
            </a:r>
            <a:br>
              <a:rPr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Coxiella viral PCR negative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Coxiella burnetii infection - pathogenesis</a:t>
            </a:r>
            <a:endParaRPr/>
          </a:p>
        </p:txBody>
      </p:sp>
      <p:sp>
        <p:nvSpPr>
          <p:cNvPr id="166" name="Google Shape;166;p25"/>
          <p:cNvSpPr txBox="1"/>
          <p:nvPr>
            <p:ph idx="1" type="body"/>
          </p:nvPr>
        </p:nvSpPr>
        <p:spPr>
          <a:xfrm>
            <a:off x="547175" y="1064550"/>
            <a:ext cx="8054100" cy="38772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Coxiella burnetii is an </a:t>
            </a:r>
            <a:r>
              <a:rPr b="1" lang="en">
                <a:solidFill>
                  <a:schemeClr val="dk1"/>
                </a:solidFill>
              </a:rPr>
              <a:t>obligate intracellula</a:t>
            </a:r>
            <a:r>
              <a:rPr lang="en">
                <a:solidFill>
                  <a:schemeClr val="dk1"/>
                </a:solidFill>
              </a:rPr>
              <a:t>r Gram-negative bacteremia that leads to a </a:t>
            </a:r>
            <a:r>
              <a:rPr b="1" lang="en">
                <a:solidFill>
                  <a:schemeClr val="dk1"/>
                </a:solidFill>
              </a:rPr>
              <a:t>zoonotic infection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The host reservoir is </a:t>
            </a:r>
            <a:r>
              <a:rPr b="1" lang="en">
                <a:solidFill>
                  <a:schemeClr val="dk1"/>
                </a:solidFill>
              </a:rPr>
              <a:t>farm animals</a:t>
            </a:r>
            <a:r>
              <a:rPr lang="en">
                <a:solidFill>
                  <a:schemeClr val="dk1"/>
                </a:solidFill>
              </a:rPr>
              <a:t> (sheep, goats, cattle) → shed in urine, feces, milk, and birth products → transmission to humans is commonly via</a:t>
            </a:r>
            <a:r>
              <a:rPr b="1" lang="en">
                <a:solidFill>
                  <a:schemeClr val="dk1"/>
                </a:solidFill>
              </a:rPr>
              <a:t> inhalation of </a:t>
            </a:r>
            <a:r>
              <a:rPr b="1" lang="en">
                <a:solidFill>
                  <a:schemeClr val="dk1"/>
                </a:solidFill>
              </a:rPr>
              <a:t>aerosolized</a:t>
            </a:r>
            <a:r>
              <a:rPr b="1" lang="en">
                <a:solidFill>
                  <a:schemeClr val="dk1"/>
                </a:solidFill>
              </a:rPr>
              <a:t> spores</a:t>
            </a:r>
            <a:endParaRPr b="1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In the host cell it infects </a:t>
            </a:r>
            <a:r>
              <a:rPr b="1" lang="en">
                <a:solidFill>
                  <a:schemeClr val="dk1"/>
                </a:solidFill>
              </a:rPr>
              <a:t>monocytes</a:t>
            </a:r>
            <a:r>
              <a:rPr lang="en">
                <a:solidFill>
                  <a:schemeClr val="dk1"/>
                </a:solidFill>
              </a:rPr>
              <a:t> and </a:t>
            </a:r>
            <a:r>
              <a:rPr b="1" lang="en">
                <a:solidFill>
                  <a:schemeClr val="dk1"/>
                </a:solidFill>
              </a:rPr>
              <a:t>macrophages →</a:t>
            </a:r>
            <a:r>
              <a:rPr lang="en">
                <a:solidFill>
                  <a:schemeClr val="dk1"/>
                </a:solidFill>
              </a:rPr>
              <a:t> survives in the phagolysosome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Coxiella burnetii infection - clinical manifestations</a:t>
            </a:r>
            <a:endParaRPr/>
          </a:p>
        </p:txBody>
      </p:sp>
      <p:sp>
        <p:nvSpPr>
          <p:cNvPr id="172" name="Google Shape;172;p26"/>
          <p:cNvSpPr txBox="1"/>
          <p:nvPr>
            <p:ph idx="1" type="body"/>
          </p:nvPr>
        </p:nvSpPr>
        <p:spPr>
          <a:xfrm>
            <a:off x="547175" y="1064550"/>
            <a:ext cx="8054100" cy="38772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Manifests</a:t>
            </a:r>
            <a:r>
              <a:rPr lang="en">
                <a:solidFill>
                  <a:schemeClr val="dk1"/>
                </a:solidFill>
              </a:rPr>
              <a:t> as an </a:t>
            </a:r>
            <a:r>
              <a:rPr b="1" lang="en">
                <a:solidFill>
                  <a:schemeClr val="dk1"/>
                </a:solidFill>
              </a:rPr>
              <a:t>acute</a:t>
            </a:r>
            <a:r>
              <a:rPr lang="en">
                <a:solidFill>
                  <a:schemeClr val="dk1"/>
                </a:solidFill>
              </a:rPr>
              <a:t> disease and/or </a:t>
            </a:r>
            <a:r>
              <a:rPr b="1" lang="en">
                <a:solidFill>
                  <a:schemeClr val="dk1"/>
                </a:solidFill>
              </a:rPr>
              <a:t>chronic disease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Acute disease in only 50% patients, usually </a:t>
            </a:r>
            <a:r>
              <a:rPr b="1" lang="en">
                <a:solidFill>
                  <a:schemeClr val="dk1"/>
                </a:solidFill>
              </a:rPr>
              <a:t>self-limited</a:t>
            </a:r>
            <a:r>
              <a:rPr lang="en">
                <a:solidFill>
                  <a:schemeClr val="dk1"/>
                </a:solidFill>
              </a:rPr>
              <a:t> and </a:t>
            </a:r>
            <a:r>
              <a:rPr b="1" lang="en">
                <a:solidFill>
                  <a:schemeClr val="dk1"/>
                </a:solidFill>
              </a:rPr>
              <a:t>mild</a:t>
            </a:r>
            <a:endParaRPr b="1"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Non-specific febrile illness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Atypical pneumonia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Acute hepatitis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Chronic disease develops months-years later in </a:t>
            </a:r>
            <a:r>
              <a:rPr b="1" lang="en">
                <a:solidFill>
                  <a:schemeClr val="dk1"/>
                </a:solidFill>
              </a:rPr>
              <a:t>&lt;5</a:t>
            </a:r>
            <a:r>
              <a:rPr b="1" lang="en">
                <a:solidFill>
                  <a:schemeClr val="dk1"/>
                </a:solidFill>
              </a:rPr>
              <a:t>% infections</a:t>
            </a:r>
            <a:endParaRPr b="1"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Endocarditis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Vascular infection (mycotic aneurysm, graft infections)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Coxiella burnetii infection - diagnosis &amp; treatment</a:t>
            </a:r>
            <a:endParaRPr/>
          </a:p>
        </p:txBody>
      </p:sp>
      <p:sp>
        <p:nvSpPr>
          <p:cNvPr id="178" name="Google Shape;178;p27"/>
          <p:cNvSpPr txBox="1"/>
          <p:nvPr>
            <p:ph idx="1" type="body"/>
          </p:nvPr>
        </p:nvSpPr>
        <p:spPr>
          <a:xfrm>
            <a:off x="547175" y="1064550"/>
            <a:ext cx="8054100" cy="38772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dk1"/>
                </a:solidFill>
              </a:rPr>
              <a:t>Diagnosis</a:t>
            </a:r>
            <a:endParaRPr i="1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Obligate intracellular bacterium → cannot be grown in conventional culture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Diagnosis is </a:t>
            </a:r>
            <a:r>
              <a:rPr lang="en">
                <a:solidFill>
                  <a:schemeClr val="dk1"/>
                </a:solidFill>
              </a:rPr>
              <a:t>predominantly</a:t>
            </a:r>
            <a:r>
              <a:rPr lang="en">
                <a:solidFill>
                  <a:schemeClr val="dk1"/>
                </a:solidFill>
              </a:rPr>
              <a:t> via </a:t>
            </a:r>
            <a:r>
              <a:rPr b="1" lang="en">
                <a:solidFill>
                  <a:schemeClr val="dk1"/>
                </a:solidFill>
              </a:rPr>
              <a:t>serology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Acute infection demonstrates high Phase II IgG &gt; Phase I IgG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Chronic infection demonstrates high phage I IgG (usually very elevated, e.g. &gt;1:800)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lang="en">
                <a:solidFill>
                  <a:schemeClr val="dk1"/>
                </a:solidFill>
              </a:rPr>
              <a:t>PCR</a:t>
            </a:r>
            <a:r>
              <a:rPr lang="en">
                <a:solidFill>
                  <a:schemeClr val="dk1"/>
                </a:solidFill>
              </a:rPr>
              <a:t> helpful in early acute infection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dk1"/>
                </a:solidFill>
              </a:rPr>
              <a:t>Treatment</a:t>
            </a:r>
            <a:endParaRPr i="1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Acute: Doxycycline x14 days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Chronic: Doxy + hydroxychloroquine for prolonged course (2 -3 years)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Coxiella burnetii infection - history</a:t>
            </a:r>
            <a:endParaRPr/>
          </a:p>
        </p:txBody>
      </p:sp>
      <p:sp>
        <p:nvSpPr>
          <p:cNvPr id="184" name="Google Shape;184;p28"/>
          <p:cNvSpPr txBox="1"/>
          <p:nvPr>
            <p:ph idx="1" type="body"/>
          </p:nvPr>
        </p:nvSpPr>
        <p:spPr>
          <a:xfrm>
            <a:off x="547175" y="1064550"/>
            <a:ext cx="8054100" cy="38772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Coxiella infection is also called </a:t>
            </a:r>
            <a:r>
              <a:rPr b="1" lang="en">
                <a:solidFill>
                  <a:schemeClr val="dk1"/>
                </a:solidFill>
              </a:rPr>
              <a:t>Q fever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Q stands for “query” as it initially referred to an unknown febrile illness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First described in 1935 in Queensland, Australia, after Dr. Edward Derrick noticed an febrile illness outbreak amongst </a:t>
            </a:r>
            <a:r>
              <a:rPr b="1" lang="en">
                <a:solidFill>
                  <a:schemeClr val="dk1"/>
                </a:solidFill>
              </a:rPr>
              <a:t>cattle slaughterhouse </a:t>
            </a:r>
            <a:r>
              <a:rPr lang="en">
                <a:solidFill>
                  <a:schemeClr val="dk1"/>
                </a:solidFill>
              </a:rPr>
              <a:t>workers 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9"/>
          <p:cNvSpPr txBox="1"/>
          <p:nvPr>
            <p:ph type="ctrTitle"/>
          </p:nvPr>
        </p:nvSpPr>
        <p:spPr>
          <a:xfrm>
            <a:off x="311708" y="-3463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Noon Report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3600"/>
              <a:t>BEEF - Laura Roy</a:t>
            </a:r>
            <a:endParaRPr i="1" sz="3600"/>
          </a:p>
        </p:txBody>
      </p:sp>
      <p:sp>
        <p:nvSpPr>
          <p:cNvPr id="190" name="Google Shape;190;p29"/>
          <p:cNvSpPr txBox="1"/>
          <p:nvPr>
            <p:ph idx="1" type="subTitle"/>
          </p:nvPr>
        </p:nvSpPr>
        <p:spPr>
          <a:xfrm>
            <a:off x="311700" y="413417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Adam Pietrobon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VGH Lead Medical Resident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91" name="Google Shape;191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5925" y="1858625"/>
            <a:ext cx="2172145" cy="2123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30"/>
          <p:cNvPicPr preferRelativeResize="0"/>
          <p:nvPr/>
        </p:nvPicPr>
        <p:blipFill rotWithShape="1">
          <a:blip r:embed="rId3">
            <a:alphaModFix/>
          </a:blip>
          <a:srcRect b="0" l="0" r="0" t="11190"/>
          <a:stretch/>
        </p:blipFill>
        <p:spPr>
          <a:xfrm>
            <a:off x="1675100" y="370950"/>
            <a:ext cx="5793800" cy="4772550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30"/>
          <p:cNvSpPr txBox="1"/>
          <p:nvPr>
            <p:ph type="title"/>
          </p:nvPr>
        </p:nvSpPr>
        <p:spPr>
          <a:xfrm>
            <a:off x="3278175" y="2399300"/>
            <a:ext cx="2762400" cy="572700"/>
          </a:xfrm>
          <a:prstGeom prst="rect">
            <a:avLst/>
          </a:prstGeom>
          <a:solidFill>
            <a:srgbClr val="EAD1DC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Chain of infection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1"/>
          <p:cNvSpPr txBox="1"/>
          <p:nvPr>
            <p:ph type="title"/>
          </p:nvPr>
        </p:nvSpPr>
        <p:spPr>
          <a:xfrm>
            <a:off x="311700" y="308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did it look like a thrombus </a:t>
            </a:r>
            <a:r>
              <a:rPr lang="en"/>
              <a:t>initially</a:t>
            </a:r>
            <a:r>
              <a:rPr lang="en"/>
              <a:t>?</a:t>
            </a:r>
            <a:endParaRPr/>
          </a:p>
        </p:txBody>
      </p:sp>
      <p:graphicFrame>
        <p:nvGraphicFramePr>
          <p:cNvPr id="203" name="Google Shape;203;p31"/>
          <p:cNvGraphicFramePr/>
          <p:nvPr/>
        </p:nvGraphicFramePr>
        <p:xfrm>
          <a:off x="190538" y="262438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{BC0F199A-2CCD-4FDB-B296-AA5830D0DA1B}</a:tableStyleId>
              </a:tblPr>
              <a:tblGrid>
                <a:gridCol w="1096225"/>
                <a:gridCol w="3616575"/>
                <a:gridCol w="3838175"/>
              </a:tblGrid>
              <a:tr h="1288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/>
                    </a:p>
                  </a:txBody>
                  <a:tcPr marT="63500" marB="635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Typical IE (e.g. S aureus)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63500" marB="63500" marR="63500" marL="635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Coxiella burnetii (Q fever) IE</a:t>
                      </a:r>
                      <a:endParaRPr b="1"/>
                    </a:p>
                  </a:txBody>
                  <a:tcPr marT="63500" marB="63500" marR="63500" marL="635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3850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Morphology</a:t>
                      </a:r>
                      <a:endParaRPr b="1" sz="1200">
                        <a:solidFill>
                          <a:schemeClr val="dk1"/>
                        </a:solidFill>
                      </a:endParaRPr>
                    </a:p>
                  </a:txBody>
                  <a:tcPr marT="63500" marB="63500" marR="63500" marL="635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Large &amp; friable</a:t>
                      </a:r>
                      <a:endParaRPr b="1" sz="1200"/>
                    </a:p>
                  </a:txBody>
                  <a:tcPr marT="63500" marB="63500" marR="63500" marL="635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Small &amp; fibrotic </a:t>
                      </a:r>
                      <a:endParaRPr b="1" sz="1200"/>
                    </a:p>
                  </a:txBody>
                  <a:tcPr marT="63500" marB="63500" marR="63500" marL="635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50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Composition</a:t>
                      </a:r>
                      <a:endParaRPr b="1" sz="1200">
                        <a:solidFill>
                          <a:schemeClr val="dk1"/>
                        </a:solidFill>
                      </a:endParaRPr>
                    </a:p>
                  </a:txBody>
                  <a:tcPr marT="63500" marB="63500" marR="63500" marL="635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Dense colonies of extracellular bacteria with inflammatory exudate (neutrophil predominant)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63500" marB="63500" marR="63500" marL="635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No extracellular organisms, g</a:t>
                      </a:r>
                      <a:r>
                        <a:rPr lang="en" sz="1200">
                          <a:solidFill>
                            <a:schemeClr val="dk1"/>
                          </a:solidFill>
                        </a:rPr>
                        <a:t>ranulomatous inflammation from infected macrophages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63500" marB="63500" marR="63500" marL="635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50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Embolization</a:t>
                      </a:r>
                      <a:endParaRPr b="1" sz="1200">
                        <a:solidFill>
                          <a:schemeClr val="dk1"/>
                        </a:solidFill>
                      </a:endParaRPr>
                    </a:p>
                  </a:txBody>
                  <a:tcPr marT="63500" marB="63500" marR="63500" marL="635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Higher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63500" marB="63500" marR="63500" marL="635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Lower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63500" marB="63500" marR="63500" marL="635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50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Imaging</a:t>
                      </a:r>
                      <a:endParaRPr b="1" sz="1200">
                        <a:solidFill>
                          <a:schemeClr val="dk1"/>
                        </a:solidFill>
                      </a:endParaRPr>
                    </a:p>
                  </a:txBody>
                  <a:tcPr marT="63500" marB="63500" marR="63500" marL="635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-228600" lvl="0" marL="4572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Heterogeneous</a:t>
                      </a:r>
                      <a:r>
                        <a:rPr lang="en" sz="1200">
                          <a:solidFill>
                            <a:schemeClr val="dk1"/>
                          </a:solidFill>
                        </a:rPr>
                        <a:t> texture, destructive features (e.g. valve perforation)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63500" marB="63500" marR="63500" marL="635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Early on has homogenous fibrotic texture, valve thickening &amp; calcification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63500" marB="63500" marR="63500" marL="635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204" name="Google Shape;20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70525" y="1025950"/>
            <a:ext cx="1939728" cy="145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62650" y="1025950"/>
            <a:ext cx="1939725" cy="14560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2"/>
          <p:cNvSpPr txBox="1"/>
          <p:nvPr>
            <p:ph type="title"/>
          </p:nvPr>
        </p:nvSpPr>
        <p:spPr>
          <a:xfrm>
            <a:off x="311700" y="4361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Learning</a:t>
            </a:r>
            <a:endParaRPr/>
          </a:p>
        </p:txBody>
      </p:sp>
      <p:sp>
        <p:nvSpPr>
          <p:cNvPr id="211" name="Google Shape;211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MSI3</a:t>
            </a:r>
            <a:endParaRPr>
              <a:solidFill>
                <a:schemeClr val="dk1"/>
              </a:solidFill>
            </a:endParaRPr>
          </a:p>
          <a:p>
            <a:pPr indent="-334327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Comprehensive past medical history</a:t>
            </a:r>
            <a:endParaRPr>
              <a:solidFill>
                <a:schemeClr val="dk1"/>
              </a:solidFill>
            </a:endParaRPr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Infective endocarditis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JR/MSI4</a:t>
            </a:r>
            <a:endParaRPr>
              <a:solidFill>
                <a:schemeClr val="dk1"/>
              </a:solidFill>
            </a:endParaRPr>
          </a:p>
          <a:p>
            <a:pPr indent="-334327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Clinical reasoning and metacognition</a:t>
            </a:r>
            <a:endParaRPr>
              <a:solidFill>
                <a:schemeClr val="dk1"/>
              </a:solidFill>
            </a:endParaRPr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Culture negative IE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SRs</a:t>
            </a:r>
            <a:endParaRPr>
              <a:solidFill>
                <a:schemeClr val="dk1"/>
              </a:solidFill>
            </a:endParaRPr>
          </a:p>
          <a:p>
            <a:pPr indent="-334327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Coxiella burnetii infection</a:t>
            </a:r>
            <a:endParaRPr>
              <a:solidFill>
                <a:schemeClr val="dk1"/>
              </a:solidFill>
            </a:endParaRPr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Connecting pathophysiology to </a:t>
            </a:r>
            <a:r>
              <a:rPr lang="en">
                <a:solidFill>
                  <a:schemeClr val="dk1"/>
                </a:solidFill>
              </a:rPr>
              <a:t>radiographic</a:t>
            </a:r>
            <a:r>
              <a:rPr lang="en">
                <a:solidFill>
                  <a:schemeClr val="dk1"/>
                </a:solidFill>
              </a:rPr>
              <a:t> findings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