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8c5a4fcd9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8c5a4fcd9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76c44c129d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76c44c129d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8c5a4fcd9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8c5a4fcd9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76c44c129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76c44c129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76c44c129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76c44c129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76c44c129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76c44c129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76c44c129d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76c44c129d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8c5a4fcd9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8c5a4fcd9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76c44c129d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76c44c129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76c44c129d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76c44c129d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76c44c129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76c44c129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76c44c129d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76c44c129d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76c44c129d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76c44c129d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76c44c129d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76c44c129d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76c44c129d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76c44c129d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76c44c129d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76c44c129d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ede4aac70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ede4aac7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8c5a4fcd9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8c5a4fcd9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76c44c129d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76c44c129d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76c44c129d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76c44c129d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Biliary Diseases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By: Solomon Sasson PGY3 IM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59" name="Shape 59"/>
        <p:cNvGrpSpPr/>
        <p:nvPr/>
      </p:nvGrpSpPr>
      <p:grpSpPr>
        <a:xfrm>
          <a:off x="0" y="0"/>
          <a:ext cx="0" cy="0"/>
          <a:chOff x="0" y="0"/>
          <a:chExt cx="0" cy="0"/>
        </a:xfrm>
      </p:grpSpPr>
      <p:sp>
        <p:nvSpPr>
          <p:cNvPr id="60" name="Google Shape;60;p14"/>
          <p:cNvSpPr txBox="1"/>
          <p:nvPr>
            <p:ph idx="1" type="body"/>
          </p:nvPr>
        </p:nvSpPr>
        <p:spPr>
          <a:xfrm>
            <a:off x="6293225" y="1746200"/>
            <a:ext cx="2357400" cy="1145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chemeClr val="dk1"/>
                </a:solidFill>
              </a:rPr>
              <a:t>Bile salts are primarily cholesterol </a:t>
            </a:r>
            <a:endParaRPr>
              <a:solidFill>
                <a:schemeClr val="dk1"/>
              </a:solidFill>
            </a:endParaRPr>
          </a:p>
        </p:txBody>
      </p:sp>
      <p:pic>
        <p:nvPicPr>
          <p:cNvPr id="61" name="Google Shape;61;p14"/>
          <p:cNvPicPr preferRelativeResize="0"/>
          <p:nvPr/>
        </p:nvPicPr>
        <p:blipFill>
          <a:blip r:embed="rId3">
            <a:alphaModFix/>
          </a:blip>
          <a:stretch>
            <a:fillRect/>
          </a:stretch>
        </p:blipFill>
        <p:spPr>
          <a:xfrm>
            <a:off x="1270750" y="275163"/>
            <a:ext cx="4817651" cy="4593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Types of Stones </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u="sng">
                <a:solidFill>
                  <a:schemeClr val="dk1"/>
                </a:solidFill>
              </a:rPr>
              <a:t>Cholesterol Stones: </a:t>
            </a:r>
            <a:r>
              <a:rPr lang="en">
                <a:solidFill>
                  <a:schemeClr val="dk1"/>
                </a:solidFill>
              </a:rPr>
              <a:t>Most common </a:t>
            </a:r>
            <a:endParaRPr>
              <a:solidFill>
                <a:schemeClr val="dk1"/>
              </a:solidFill>
            </a:endParaRPr>
          </a:p>
          <a:p>
            <a:pPr indent="0" lvl="0" marL="0" rtl="0" algn="l">
              <a:spcBef>
                <a:spcPts val="1200"/>
              </a:spcBef>
              <a:spcAft>
                <a:spcPts val="0"/>
              </a:spcAft>
              <a:buNone/>
            </a:pPr>
            <a:r>
              <a:rPr b="1" lang="en" u="sng">
                <a:solidFill>
                  <a:schemeClr val="dk1"/>
                </a:solidFill>
              </a:rPr>
              <a:t>Black Pigment Stones: </a:t>
            </a:r>
            <a:r>
              <a:rPr lang="en">
                <a:solidFill>
                  <a:schemeClr val="dk1"/>
                </a:solidFill>
              </a:rPr>
              <a:t>Composed of primarily calcium salts of bilirubinate (unconjugated bilirubin combined with calcium). Occurs in hemolysis. </a:t>
            </a:r>
            <a:endParaRPr>
              <a:solidFill>
                <a:schemeClr val="dk1"/>
              </a:solidFill>
            </a:endParaRPr>
          </a:p>
          <a:p>
            <a:pPr indent="0" lvl="0" marL="0" rtl="0" algn="l">
              <a:spcBef>
                <a:spcPts val="1200"/>
              </a:spcBef>
              <a:spcAft>
                <a:spcPts val="1200"/>
              </a:spcAft>
              <a:buNone/>
            </a:pPr>
            <a:r>
              <a:rPr b="1" lang="en" u="sng">
                <a:solidFill>
                  <a:schemeClr val="dk1"/>
                </a:solidFill>
              </a:rPr>
              <a:t>Brown Pigment Stones: </a:t>
            </a:r>
            <a:r>
              <a:rPr lang="en">
                <a:solidFill>
                  <a:schemeClr val="dk1"/>
                </a:solidFill>
              </a:rPr>
              <a:t>Associated with bacterial or parasitic infections of the bile ducts. They can also develop in the ducts following a cholecystectomy. </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Risk Factors </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Increasing age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Female: 2-3x more likely &lt;50 years old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Pregnancy: </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Estrogen increases cholesterol composition </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Progesterone delays gallbladder </a:t>
            </a:r>
            <a:r>
              <a:rPr lang="en">
                <a:solidFill>
                  <a:schemeClr val="dk1"/>
                </a:solidFill>
              </a:rPr>
              <a:t>emptying</a:t>
            </a:r>
            <a:r>
              <a:rPr lang="en">
                <a:solidFill>
                  <a:schemeClr val="dk1"/>
                </a:solidFill>
              </a:rPr>
              <a:t>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Diabetes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Obesity</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Rapid weight loss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Ceftriaxone: 40% excretion via bile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Oral contraceptives and Hormonal therapy </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0" name="Google Shape;80;p17"/>
          <p:cNvPicPr preferRelativeResize="0"/>
          <p:nvPr/>
        </p:nvPicPr>
        <p:blipFill>
          <a:blip r:embed="rId3">
            <a:alphaModFix/>
          </a:blip>
          <a:stretch>
            <a:fillRect/>
          </a:stretch>
        </p:blipFill>
        <p:spPr>
          <a:xfrm>
            <a:off x="1591932" y="644450"/>
            <a:ext cx="5530239" cy="36544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Background </a:t>
            </a:r>
            <a:endParaRPr/>
          </a:p>
        </p:txBody>
      </p:sp>
      <p:sp>
        <p:nvSpPr>
          <p:cNvPr id="86" name="Google Shape;86;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Anatomy drives pathophysiology </a:t>
            </a:r>
            <a:endParaRPr>
              <a:solidFill>
                <a:schemeClr val="dk1"/>
              </a:solidFill>
            </a:endParaRPr>
          </a:p>
          <a:p>
            <a:pPr indent="0" lvl="0" marL="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Cholelithiasis (1)</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Biliary Colic (2)</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Cholecystitis (3)</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Mirizzi Syndrome (4)</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Choledocholithiasis (5)</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Gallstone pancreatitis </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Cholangitis </a:t>
            </a:r>
            <a:endParaRPr>
              <a:solidFill>
                <a:schemeClr val="dk1"/>
              </a:solidFill>
            </a:endParaRPr>
          </a:p>
        </p:txBody>
      </p:sp>
      <p:pic>
        <p:nvPicPr>
          <p:cNvPr id="87" name="Google Shape;87;p18"/>
          <p:cNvPicPr preferRelativeResize="0"/>
          <p:nvPr/>
        </p:nvPicPr>
        <p:blipFill>
          <a:blip r:embed="rId3">
            <a:alphaModFix/>
          </a:blip>
          <a:stretch>
            <a:fillRect/>
          </a:stretch>
        </p:blipFill>
        <p:spPr>
          <a:xfrm>
            <a:off x="4190200" y="884576"/>
            <a:ext cx="4644040" cy="36843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Cholelithiasis </a:t>
            </a:r>
            <a:endParaRPr/>
          </a:p>
        </p:txBody>
      </p:sp>
      <p:sp>
        <p:nvSpPr>
          <p:cNvPr id="93" name="Google Shape;93;p19"/>
          <p:cNvSpPr txBox="1"/>
          <p:nvPr>
            <p:ph idx="1" type="body"/>
          </p:nvPr>
        </p:nvSpPr>
        <p:spPr>
          <a:xfrm>
            <a:off x="311700" y="1152475"/>
            <a:ext cx="8520600" cy="3405300"/>
          </a:xfrm>
          <a:prstGeom prst="rect">
            <a:avLst/>
          </a:prstGeom>
        </p:spPr>
        <p:txBody>
          <a:bodyPr anchorCtr="0" anchor="t" bIns="91425" lIns="91425" spcFirstLastPara="1" rIns="91425" wrap="square" tIns="91425">
            <a:normAutofit fontScale="25000" lnSpcReduction="20000"/>
          </a:bodyPr>
          <a:lstStyle/>
          <a:p>
            <a:pPr indent="0" lvl="0" marL="0" rtl="0" algn="l">
              <a:lnSpc>
                <a:spcPct val="100000"/>
              </a:lnSpc>
              <a:spcBef>
                <a:spcPts val="0"/>
              </a:spcBef>
              <a:spcAft>
                <a:spcPts val="0"/>
              </a:spcAft>
              <a:buNone/>
            </a:pPr>
            <a:r>
              <a:rPr b="1" lang="en" sz="4600" u="sng">
                <a:solidFill>
                  <a:schemeClr val="dk1"/>
                </a:solidFill>
              </a:rPr>
              <a:t>Pathophysiology:</a:t>
            </a:r>
            <a:r>
              <a:rPr b="1" lang="en" sz="4600">
                <a:solidFill>
                  <a:schemeClr val="dk1"/>
                </a:solidFill>
              </a:rPr>
              <a:t> </a:t>
            </a:r>
            <a:r>
              <a:rPr lang="en" sz="4600">
                <a:solidFill>
                  <a:schemeClr val="dk1"/>
                </a:solidFill>
              </a:rPr>
              <a:t>Hepatic hypersecretion of biliary cholesterol promotes cholesterol gallstones (80%)</a:t>
            </a:r>
            <a:endParaRPr sz="4600">
              <a:solidFill>
                <a:schemeClr val="dk1"/>
              </a:solidFill>
            </a:endParaRPr>
          </a:p>
          <a:p>
            <a:pPr indent="0" lvl="0" marL="0" rtl="0" algn="l">
              <a:lnSpc>
                <a:spcPct val="100000"/>
              </a:lnSpc>
              <a:spcBef>
                <a:spcPts val="1200"/>
              </a:spcBef>
              <a:spcAft>
                <a:spcPts val="0"/>
              </a:spcAft>
              <a:buNone/>
            </a:pPr>
            <a:r>
              <a:rPr b="1" lang="en" sz="4600" u="sng">
                <a:solidFill>
                  <a:schemeClr val="dk1"/>
                </a:solidFill>
              </a:rPr>
              <a:t>Prevalence:</a:t>
            </a:r>
            <a:r>
              <a:rPr lang="en" sz="4600">
                <a:solidFill>
                  <a:schemeClr val="dk1"/>
                </a:solidFill>
              </a:rPr>
              <a:t> In women: </a:t>
            </a:r>
            <a:r>
              <a:rPr lang="en" sz="4600">
                <a:solidFill>
                  <a:schemeClr val="dk1"/>
                </a:solidFill>
              </a:rPr>
              <a:t>5% - 20% ages 20- 50 and &gt;25% in ages &gt;50. </a:t>
            </a:r>
            <a:endParaRPr sz="4600">
              <a:solidFill>
                <a:schemeClr val="dk1"/>
              </a:solidFill>
            </a:endParaRPr>
          </a:p>
          <a:p>
            <a:pPr indent="0" lvl="0" marL="0" rtl="0" algn="l">
              <a:lnSpc>
                <a:spcPct val="115000"/>
              </a:lnSpc>
              <a:spcBef>
                <a:spcPts val="1200"/>
              </a:spcBef>
              <a:spcAft>
                <a:spcPts val="0"/>
              </a:spcAft>
              <a:buNone/>
            </a:pPr>
            <a:r>
              <a:rPr b="1" lang="en" sz="4600" u="sng">
                <a:solidFill>
                  <a:schemeClr val="dk1"/>
                </a:solidFill>
              </a:rPr>
              <a:t>Presentation: </a:t>
            </a:r>
            <a:endParaRPr b="1" sz="4600" u="sng">
              <a:solidFill>
                <a:schemeClr val="dk1"/>
              </a:solidFill>
            </a:endParaRPr>
          </a:p>
          <a:p>
            <a:pPr indent="-301625" lvl="0" marL="457200" rtl="0" algn="l">
              <a:lnSpc>
                <a:spcPct val="115000"/>
              </a:lnSpc>
              <a:spcBef>
                <a:spcPts val="1200"/>
              </a:spcBef>
              <a:spcAft>
                <a:spcPts val="0"/>
              </a:spcAft>
              <a:buClr>
                <a:schemeClr val="dk1"/>
              </a:buClr>
              <a:buSzPct val="100000"/>
              <a:buChar char="-"/>
            </a:pPr>
            <a:r>
              <a:rPr lang="en" sz="4600">
                <a:solidFill>
                  <a:schemeClr val="dk1"/>
                </a:solidFill>
              </a:rPr>
              <a:t>Asymptomatic (incidental) - 1-2% per year will develop biliary colic</a:t>
            </a:r>
            <a:endParaRPr sz="4600">
              <a:solidFill>
                <a:schemeClr val="dk1"/>
              </a:solidFill>
            </a:endParaRPr>
          </a:p>
          <a:p>
            <a:pPr indent="-301625" lvl="0" marL="457200" rtl="0" algn="l">
              <a:lnSpc>
                <a:spcPct val="115000"/>
              </a:lnSpc>
              <a:spcBef>
                <a:spcPts val="0"/>
              </a:spcBef>
              <a:spcAft>
                <a:spcPts val="0"/>
              </a:spcAft>
              <a:buClr>
                <a:schemeClr val="dk1"/>
              </a:buClr>
              <a:buSzPct val="100000"/>
              <a:buChar char="-"/>
            </a:pPr>
            <a:r>
              <a:rPr lang="en" sz="4600">
                <a:solidFill>
                  <a:schemeClr val="dk1"/>
                </a:solidFill>
              </a:rPr>
              <a:t>Symptomatic (Biliary colic): RUQ pain radiating to the back (&lt;6 hours), +/- N/V. Normal bilirubin/liver enzymes. If they had one episode, there is a 50% chance of recurrent episodes. </a:t>
            </a:r>
            <a:endParaRPr sz="4600">
              <a:solidFill>
                <a:schemeClr val="dk1"/>
              </a:solidFill>
            </a:endParaRPr>
          </a:p>
          <a:p>
            <a:pPr indent="0" lvl="0" marL="0" rtl="0" algn="l">
              <a:lnSpc>
                <a:spcPct val="115000"/>
              </a:lnSpc>
              <a:spcBef>
                <a:spcPts val="1200"/>
              </a:spcBef>
              <a:spcAft>
                <a:spcPts val="0"/>
              </a:spcAft>
              <a:buNone/>
            </a:pPr>
            <a:r>
              <a:rPr b="1" lang="en" sz="4600" u="sng">
                <a:solidFill>
                  <a:schemeClr val="dk1"/>
                </a:solidFill>
              </a:rPr>
              <a:t>Diagnosis: </a:t>
            </a:r>
            <a:endParaRPr b="1" sz="4600" u="sng">
              <a:solidFill>
                <a:schemeClr val="dk1"/>
              </a:solidFill>
            </a:endParaRPr>
          </a:p>
          <a:p>
            <a:pPr indent="-301625" lvl="0" marL="457200" rtl="0" algn="l">
              <a:lnSpc>
                <a:spcPct val="115000"/>
              </a:lnSpc>
              <a:spcBef>
                <a:spcPts val="1200"/>
              </a:spcBef>
              <a:spcAft>
                <a:spcPts val="0"/>
              </a:spcAft>
              <a:buClr>
                <a:schemeClr val="dk1"/>
              </a:buClr>
              <a:buSzPct val="100000"/>
              <a:buChar char="-"/>
            </a:pPr>
            <a:r>
              <a:rPr lang="en" sz="4600">
                <a:solidFill>
                  <a:schemeClr val="dk1"/>
                </a:solidFill>
              </a:rPr>
              <a:t>U/S: Sensitivity 84%, Specificity 99% . Smaller stones may be missed. Sensitivity falls to 50% if &lt;3mm. </a:t>
            </a:r>
            <a:endParaRPr sz="4600">
              <a:solidFill>
                <a:schemeClr val="dk1"/>
              </a:solidFill>
            </a:endParaRPr>
          </a:p>
          <a:p>
            <a:pPr indent="-301625" lvl="0" marL="457200" rtl="0" algn="l">
              <a:lnSpc>
                <a:spcPct val="115000"/>
              </a:lnSpc>
              <a:spcBef>
                <a:spcPts val="0"/>
              </a:spcBef>
              <a:spcAft>
                <a:spcPts val="0"/>
              </a:spcAft>
              <a:buClr>
                <a:schemeClr val="dk1"/>
              </a:buClr>
              <a:buSzPct val="100000"/>
              <a:buChar char="-"/>
            </a:pPr>
            <a:r>
              <a:rPr lang="en" sz="4600">
                <a:solidFill>
                  <a:schemeClr val="dk1"/>
                </a:solidFill>
              </a:rPr>
              <a:t>CT: Sensitivity 75-80%. Specificity 90-95%. </a:t>
            </a:r>
            <a:endParaRPr sz="4600">
              <a:solidFill>
                <a:schemeClr val="dk1"/>
              </a:solidFill>
            </a:endParaRPr>
          </a:p>
          <a:p>
            <a:pPr indent="0" lvl="0" marL="0" rtl="0" algn="l">
              <a:lnSpc>
                <a:spcPct val="115000"/>
              </a:lnSpc>
              <a:spcBef>
                <a:spcPts val="1200"/>
              </a:spcBef>
              <a:spcAft>
                <a:spcPts val="0"/>
              </a:spcAft>
              <a:buNone/>
            </a:pPr>
            <a:r>
              <a:rPr b="1" lang="en" sz="4600" u="sng">
                <a:solidFill>
                  <a:schemeClr val="dk1"/>
                </a:solidFill>
              </a:rPr>
              <a:t>Management: </a:t>
            </a:r>
            <a:r>
              <a:rPr lang="en" sz="4600">
                <a:solidFill>
                  <a:schemeClr val="dk1"/>
                </a:solidFill>
              </a:rPr>
              <a:t>If asymptomatic - watch. If symptomatic - offer cholecystectomy. </a:t>
            </a:r>
            <a:endParaRPr sz="4600">
              <a:solidFill>
                <a:schemeClr val="dk1"/>
              </a:solidFill>
            </a:endParaRPr>
          </a:p>
          <a:p>
            <a:pPr indent="0" lvl="0" marL="0" rtl="0" algn="l">
              <a:lnSpc>
                <a:spcPct val="100000"/>
              </a:lnSpc>
              <a:spcBef>
                <a:spcPts val="1200"/>
              </a:spcBef>
              <a:spcAft>
                <a:spcPts val="0"/>
              </a:spcAft>
              <a:buNone/>
            </a:pPr>
            <a:r>
              <a:t/>
            </a:r>
            <a:endParaRPr sz="4600"/>
          </a:p>
          <a:p>
            <a:pPr indent="0" lvl="0" marL="0" rtl="0" algn="l">
              <a:lnSpc>
                <a:spcPct val="100000"/>
              </a:lnSpc>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97" name="Shape 97"/>
        <p:cNvGrpSpPr/>
        <p:nvPr/>
      </p:nvGrpSpPr>
      <p:grpSpPr>
        <a:xfrm>
          <a:off x="0" y="0"/>
          <a:ext cx="0" cy="0"/>
          <a:chOff x="0" y="0"/>
          <a:chExt cx="0" cy="0"/>
        </a:xfrm>
      </p:grpSpPr>
      <p:sp>
        <p:nvSpPr>
          <p:cNvPr id="98" name="Google Shape;98;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Calculous Cholecystitis </a:t>
            </a:r>
            <a:endParaRPr/>
          </a:p>
        </p:txBody>
      </p:sp>
      <p:sp>
        <p:nvSpPr>
          <p:cNvPr id="99" name="Google Shape;99;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b="1" lang="en" sz="1200" u="sng">
                <a:solidFill>
                  <a:schemeClr val="dk1"/>
                </a:solidFill>
              </a:rPr>
              <a:t>Pathophysiology:</a:t>
            </a:r>
            <a:r>
              <a:rPr lang="en" sz="1200">
                <a:solidFill>
                  <a:schemeClr val="dk1"/>
                </a:solidFill>
              </a:rPr>
              <a:t> </a:t>
            </a:r>
            <a:r>
              <a:rPr lang="en" sz="1200">
                <a:solidFill>
                  <a:schemeClr val="dk1"/>
                </a:solidFill>
              </a:rPr>
              <a:t>Impacted stone in cystic duct → Acute inflammation of the gallbladder, secondary bacterial infection in up to 50% </a:t>
            </a:r>
            <a:endParaRPr sz="1200">
              <a:solidFill>
                <a:schemeClr val="dk1"/>
              </a:solidFill>
            </a:endParaRPr>
          </a:p>
          <a:p>
            <a:pPr indent="0" lvl="0" marL="0" rtl="0" algn="l">
              <a:lnSpc>
                <a:spcPct val="105000"/>
              </a:lnSpc>
              <a:spcBef>
                <a:spcPts val="1200"/>
              </a:spcBef>
              <a:spcAft>
                <a:spcPts val="0"/>
              </a:spcAft>
              <a:buNone/>
            </a:pPr>
            <a:r>
              <a:rPr b="1" lang="en" sz="1200" u="sng">
                <a:solidFill>
                  <a:schemeClr val="dk1"/>
                </a:solidFill>
              </a:rPr>
              <a:t>Prevalence:</a:t>
            </a:r>
            <a:r>
              <a:rPr b="1" lang="en" sz="1200">
                <a:solidFill>
                  <a:schemeClr val="dk1"/>
                </a:solidFill>
              </a:rPr>
              <a:t> </a:t>
            </a:r>
            <a:r>
              <a:rPr lang="en" sz="1200">
                <a:solidFill>
                  <a:schemeClr val="dk1"/>
                </a:solidFill>
              </a:rPr>
              <a:t>10% of patients with biliary colic will develop cholecystitis </a:t>
            </a:r>
            <a:endParaRPr sz="1200">
              <a:solidFill>
                <a:schemeClr val="dk1"/>
              </a:solidFill>
            </a:endParaRPr>
          </a:p>
          <a:p>
            <a:pPr indent="0" lvl="0" marL="0" rtl="0" algn="l">
              <a:lnSpc>
                <a:spcPct val="105000"/>
              </a:lnSpc>
              <a:spcBef>
                <a:spcPts val="1200"/>
              </a:spcBef>
              <a:spcAft>
                <a:spcPts val="0"/>
              </a:spcAft>
              <a:buNone/>
            </a:pPr>
            <a:r>
              <a:rPr b="1" lang="en" sz="1200" u="sng">
                <a:solidFill>
                  <a:schemeClr val="dk1"/>
                </a:solidFill>
              </a:rPr>
              <a:t>Presentation: </a:t>
            </a:r>
            <a:endParaRPr b="1" sz="1200" u="sng">
              <a:solidFill>
                <a:schemeClr val="dk1"/>
              </a:solidFill>
            </a:endParaRPr>
          </a:p>
          <a:p>
            <a:pPr indent="-304800" lvl="0" marL="457200" rtl="0" algn="l">
              <a:lnSpc>
                <a:spcPct val="105000"/>
              </a:lnSpc>
              <a:spcBef>
                <a:spcPts val="1200"/>
              </a:spcBef>
              <a:spcAft>
                <a:spcPts val="0"/>
              </a:spcAft>
              <a:buClr>
                <a:schemeClr val="dk1"/>
              </a:buClr>
              <a:buSzPts val="1200"/>
              <a:buChar char="-"/>
            </a:pPr>
            <a:r>
              <a:rPr lang="en" sz="1200">
                <a:solidFill>
                  <a:schemeClr val="dk1"/>
                </a:solidFill>
              </a:rPr>
              <a:t>Constant RUQ pain. N/V. Low grade fever. Inspiratory arrest. </a:t>
            </a:r>
            <a:endParaRPr sz="1200">
              <a:solidFill>
                <a:schemeClr val="dk1"/>
              </a:solidFill>
            </a:endParaRPr>
          </a:p>
          <a:p>
            <a:pPr indent="-304800" lvl="0" marL="457200" rtl="0" algn="l">
              <a:lnSpc>
                <a:spcPct val="105000"/>
              </a:lnSpc>
              <a:spcBef>
                <a:spcPts val="0"/>
              </a:spcBef>
              <a:spcAft>
                <a:spcPts val="0"/>
              </a:spcAft>
              <a:buClr>
                <a:schemeClr val="dk1"/>
              </a:buClr>
              <a:buSzPts val="1200"/>
              <a:buChar char="-"/>
            </a:pPr>
            <a:r>
              <a:rPr lang="en" sz="1200">
                <a:solidFill>
                  <a:schemeClr val="dk1"/>
                </a:solidFill>
              </a:rPr>
              <a:t>Mild WBC/Bili/LE elevation </a:t>
            </a:r>
            <a:endParaRPr sz="1200">
              <a:solidFill>
                <a:schemeClr val="dk1"/>
              </a:solidFill>
            </a:endParaRPr>
          </a:p>
          <a:p>
            <a:pPr indent="0" lvl="0" marL="0" rtl="0" algn="l">
              <a:lnSpc>
                <a:spcPct val="105000"/>
              </a:lnSpc>
              <a:spcBef>
                <a:spcPts val="1200"/>
              </a:spcBef>
              <a:spcAft>
                <a:spcPts val="0"/>
              </a:spcAft>
              <a:buNone/>
            </a:pPr>
            <a:r>
              <a:rPr b="1" lang="en" sz="1200" u="sng">
                <a:solidFill>
                  <a:schemeClr val="dk1"/>
                </a:solidFill>
              </a:rPr>
              <a:t>Diagnosis: </a:t>
            </a:r>
            <a:endParaRPr b="1" sz="1200" u="sng">
              <a:solidFill>
                <a:schemeClr val="dk1"/>
              </a:solidFill>
            </a:endParaRPr>
          </a:p>
          <a:p>
            <a:pPr indent="-304800" lvl="0" marL="457200" rtl="0" algn="l">
              <a:lnSpc>
                <a:spcPct val="105000"/>
              </a:lnSpc>
              <a:spcBef>
                <a:spcPts val="1200"/>
              </a:spcBef>
              <a:spcAft>
                <a:spcPts val="0"/>
              </a:spcAft>
              <a:buClr>
                <a:schemeClr val="dk1"/>
              </a:buClr>
              <a:buSzPts val="1200"/>
              <a:buChar char="-"/>
            </a:pPr>
            <a:r>
              <a:rPr lang="en" sz="1200">
                <a:solidFill>
                  <a:schemeClr val="dk1"/>
                </a:solidFill>
              </a:rPr>
              <a:t>U/S: Sensitivity 90%. Specificity 80% </a:t>
            </a:r>
            <a:endParaRPr sz="1200">
              <a:solidFill>
                <a:schemeClr val="dk1"/>
              </a:solidFill>
            </a:endParaRPr>
          </a:p>
          <a:p>
            <a:pPr indent="-304800" lvl="0" marL="457200" rtl="0" algn="l">
              <a:lnSpc>
                <a:spcPct val="105000"/>
              </a:lnSpc>
              <a:spcBef>
                <a:spcPts val="0"/>
              </a:spcBef>
              <a:spcAft>
                <a:spcPts val="0"/>
              </a:spcAft>
              <a:buClr>
                <a:schemeClr val="dk1"/>
              </a:buClr>
              <a:buSzPts val="1200"/>
              <a:buChar char="-"/>
            </a:pPr>
            <a:r>
              <a:rPr lang="en" sz="1200">
                <a:solidFill>
                  <a:schemeClr val="dk1"/>
                </a:solidFill>
              </a:rPr>
              <a:t>CT: Sensitivity 90%. Specificity 60%</a:t>
            </a:r>
            <a:endParaRPr sz="1200">
              <a:solidFill>
                <a:schemeClr val="dk1"/>
              </a:solidFill>
            </a:endParaRPr>
          </a:p>
          <a:p>
            <a:pPr indent="-304800" lvl="0" marL="457200" rtl="0" algn="l">
              <a:lnSpc>
                <a:spcPct val="105000"/>
              </a:lnSpc>
              <a:spcBef>
                <a:spcPts val="0"/>
              </a:spcBef>
              <a:spcAft>
                <a:spcPts val="0"/>
              </a:spcAft>
              <a:buClr>
                <a:schemeClr val="dk1"/>
              </a:buClr>
              <a:buSzPts val="1200"/>
              <a:buChar char="-"/>
            </a:pPr>
            <a:r>
              <a:rPr lang="en" sz="1200">
                <a:solidFill>
                  <a:schemeClr val="dk1"/>
                </a:solidFill>
              </a:rPr>
              <a:t>HIDA: Sensitivity 95%. Specificity 93%</a:t>
            </a:r>
            <a:endParaRPr sz="1200">
              <a:solidFill>
                <a:schemeClr val="dk1"/>
              </a:solidFill>
            </a:endParaRPr>
          </a:p>
          <a:p>
            <a:pPr indent="0" lvl="0" marL="0" rtl="0" algn="l">
              <a:lnSpc>
                <a:spcPct val="105000"/>
              </a:lnSpc>
              <a:spcBef>
                <a:spcPts val="1200"/>
              </a:spcBef>
              <a:spcAft>
                <a:spcPts val="1200"/>
              </a:spcAft>
              <a:buNone/>
            </a:pPr>
            <a:r>
              <a:rPr b="1" lang="en" sz="1200" u="sng">
                <a:solidFill>
                  <a:schemeClr val="dk1"/>
                </a:solidFill>
              </a:rPr>
              <a:t>Management:</a:t>
            </a:r>
            <a:r>
              <a:rPr lang="en" sz="1200">
                <a:solidFill>
                  <a:schemeClr val="dk1"/>
                </a:solidFill>
              </a:rPr>
              <a:t> Cholecystectomy. Percutaneous cholecystostomy. EUS-guided GB drainage </a:t>
            </a:r>
            <a:endParaRPr sz="1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03" name="Shape 103"/>
        <p:cNvGrpSpPr/>
        <p:nvPr/>
      </p:nvGrpSpPr>
      <p:grpSpPr>
        <a:xfrm>
          <a:off x="0" y="0"/>
          <a:ext cx="0" cy="0"/>
          <a:chOff x="0" y="0"/>
          <a:chExt cx="0" cy="0"/>
        </a:xfrm>
      </p:grpSpPr>
      <p:sp>
        <p:nvSpPr>
          <p:cNvPr id="104" name="Google Shape;104;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HIDA Scan </a:t>
            </a:r>
            <a:endParaRPr/>
          </a:p>
        </p:txBody>
      </p:sp>
      <p:sp>
        <p:nvSpPr>
          <p:cNvPr id="105" name="Google Shape;105;p21"/>
          <p:cNvSpPr txBox="1"/>
          <p:nvPr>
            <p:ph idx="1" type="body"/>
          </p:nvPr>
        </p:nvSpPr>
        <p:spPr>
          <a:xfrm>
            <a:off x="5947450" y="1927725"/>
            <a:ext cx="2884800" cy="264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00">
                <a:solidFill>
                  <a:schemeClr val="dk1"/>
                </a:solidFill>
              </a:rPr>
              <a:t>Cholescintigraphy using 99mTc-hepatic iminodiacetic acid</a:t>
            </a:r>
            <a:endParaRPr sz="1200">
              <a:solidFill>
                <a:schemeClr val="dk1"/>
              </a:solidFill>
            </a:endParaRPr>
          </a:p>
          <a:p>
            <a:pPr indent="0" lvl="0" marL="0" rtl="0" algn="l">
              <a:spcBef>
                <a:spcPts val="1200"/>
              </a:spcBef>
              <a:spcAft>
                <a:spcPts val="0"/>
              </a:spcAft>
              <a:buNone/>
            </a:pPr>
            <a:r>
              <a:t/>
            </a:r>
            <a:endParaRPr sz="1200">
              <a:solidFill>
                <a:schemeClr val="dk1"/>
              </a:solidFill>
            </a:endParaRPr>
          </a:p>
          <a:p>
            <a:pPr indent="0" lvl="0" marL="0" rtl="0" algn="l">
              <a:spcBef>
                <a:spcPts val="1200"/>
              </a:spcBef>
              <a:spcAft>
                <a:spcPts val="1200"/>
              </a:spcAft>
              <a:buNone/>
            </a:pPr>
            <a:r>
              <a:rPr lang="en" sz="1200">
                <a:solidFill>
                  <a:schemeClr val="dk1"/>
                </a:solidFill>
              </a:rPr>
              <a:t>GB not visualized at 30 minutes → highly suggestive of cholecystitis </a:t>
            </a:r>
            <a:endParaRPr sz="1200">
              <a:solidFill>
                <a:schemeClr val="dk1"/>
              </a:solidFill>
            </a:endParaRPr>
          </a:p>
        </p:txBody>
      </p:sp>
      <p:pic>
        <p:nvPicPr>
          <p:cNvPr id="106" name="Google Shape;106;p21"/>
          <p:cNvPicPr preferRelativeResize="0"/>
          <p:nvPr/>
        </p:nvPicPr>
        <p:blipFill>
          <a:blip r:embed="rId3">
            <a:alphaModFix/>
          </a:blip>
          <a:stretch>
            <a:fillRect/>
          </a:stretch>
        </p:blipFill>
        <p:spPr>
          <a:xfrm>
            <a:off x="1316200" y="1152475"/>
            <a:ext cx="4340000" cy="3266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10" name="Shape 110"/>
        <p:cNvGrpSpPr/>
        <p:nvPr/>
      </p:nvGrpSpPr>
      <p:grpSpPr>
        <a:xfrm>
          <a:off x="0" y="0"/>
          <a:ext cx="0" cy="0"/>
          <a:chOff x="0" y="0"/>
          <a:chExt cx="0" cy="0"/>
        </a:xfrm>
      </p:grpSpPr>
      <p:sp>
        <p:nvSpPr>
          <p:cNvPr id="111" name="Google Shape;111;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Choledocholithiasis </a:t>
            </a:r>
            <a:endParaRPr/>
          </a:p>
        </p:txBody>
      </p:sp>
      <p:sp>
        <p:nvSpPr>
          <p:cNvPr id="112" name="Google Shape;112;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sz="1200" u="sng">
                <a:solidFill>
                  <a:schemeClr val="dk1"/>
                </a:solidFill>
              </a:rPr>
              <a:t>Pathophysiology: </a:t>
            </a:r>
            <a:r>
              <a:rPr lang="en" sz="1200">
                <a:solidFill>
                  <a:schemeClr val="dk1"/>
                </a:solidFill>
              </a:rPr>
              <a:t>Stone in the bile duct causing </a:t>
            </a:r>
            <a:r>
              <a:rPr lang="en" sz="1200">
                <a:solidFill>
                  <a:schemeClr val="dk1"/>
                </a:solidFill>
              </a:rPr>
              <a:t>biliary</a:t>
            </a:r>
            <a:r>
              <a:rPr lang="en" sz="1200">
                <a:solidFill>
                  <a:schemeClr val="dk1"/>
                </a:solidFill>
              </a:rPr>
              <a:t> obstruction </a:t>
            </a:r>
            <a:endParaRPr sz="1200">
              <a:solidFill>
                <a:schemeClr val="dk1"/>
              </a:solidFill>
            </a:endParaRPr>
          </a:p>
          <a:p>
            <a:pPr indent="0" lvl="0" marL="0" rtl="0" algn="l">
              <a:spcBef>
                <a:spcPts val="1200"/>
              </a:spcBef>
              <a:spcAft>
                <a:spcPts val="0"/>
              </a:spcAft>
              <a:buNone/>
            </a:pPr>
            <a:r>
              <a:rPr b="1" lang="en" sz="1200" u="sng">
                <a:solidFill>
                  <a:schemeClr val="dk1"/>
                </a:solidFill>
              </a:rPr>
              <a:t>Presentation: </a:t>
            </a:r>
            <a:endParaRPr b="1" sz="1200" u="sng">
              <a:solidFill>
                <a:schemeClr val="dk1"/>
              </a:solidFill>
            </a:endParaRPr>
          </a:p>
          <a:p>
            <a:pPr indent="-299085" lvl="0" marL="457200" rtl="0" algn="l">
              <a:spcBef>
                <a:spcPts val="1200"/>
              </a:spcBef>
              <a:spcAft>
                <a:spcPts val="0"/>
              </a:spcAft>
              <a:buClr>
                <a:schemeClr val="dk1"/>
              </a:buClr>
              <a:buSzPct val="100000"/>
              <a:buChar char="-"/>
            </a:pPr>
            <a:r>
              <a:rPr lang="en" sz="1200">
                <a:solidFill>
                  <a:schemeClr val="dk1"/>
                </a:solidFill>
              </a:rPr>
              <a:t>Similar to biliary colic </a:t>
            </a:r>
            <a:r>
              <a:rPr lang="en" sz="1200">
                <a:solidFill>
                  <a:schemeClr val="dk1"/>
                </a:solidFill>
              </a:rPr>
              <a:t>although</a:t>
            </a:r>
            <a:r>
              <a:rPr lang="en" sz="1200">
                <a:solidFill>
                  <a:schemeClr val="dk1"/>
                </a:solidFill>
              </a:rPr>
              <a:t> more prolonged (lasts longer than 6 hours). Typically will see elevated liver enzymes and bilirubin. </a:t>
            </a:r>
            <a:endParaRPr sz="1200">
              <a:solidFill>
                <a:schemeClr val="dk1"/>
              </a:solidFill>
            </a:endParaRPr>
          </a:p>
          <a:p>
            <a:pPr indent="-299085" lvl="0" marL="457200" rtl="0" algn="l">
              <a:spcBef>
                <a:spcPts val="0"/>
              </a:spcBef>
              <a:spcAft>
                <a:spcPts val="0"/>
              </a:spcAft>
              <a:buClr>
                <a:schemeClr val="dk1"/>
              </a:buClr>
              <a:buSzPct val="100000"/>
              <a:buChar char="-"/>
            </a:pPr>
            <a:r>
              <a:rPr lang="en" sz="1200">
                <a:solidFill>
                  <a:schemeClr val="dk1"/>
                </a:solidFill>
              </a:rPr>
              <a:t>If </a:t>
            </a:r>
            <a:r>
              <a:rPr lang="en" sz="1200">
                <a:solidFill>
                  <a:schemeClr val="dk1"/>
                </a:solidFill>
              </a:rPr>
              <a:t>fluctuating</a:t>
            </a:r>
            <a:r>
              <a:rPr lang="en" sz="1200">
                <a:solidFill>
                  <a:schemeClr val="dk1"/>
                </a:solidFill>
              </a:rPr>
              <a:t> LEs → Ball valve effect </a:t>
            </a:r>
            <a:endParaRPr sz="1200">
              <a:solidFill>
                <a:schemeClr val="dk1"/>
              </a:solidFill>
            </a:endParaRPr>
          </a:p>
          <a:p>
            <a:pPr indent="-299085" lvl="0" marL="457200" rtl="0" algn="l">
              <a:spcBef>
                <a:spcPts val="0"/>
              </a:spcBef>
              <a:spcAft>
                <a:spcPts val="0"/>
              </a:spcAft>
              <a:buClr>
                <a:schemeClr val="dk1"/>
              </a:buClr>
              <a:buSzPct val="100000"/>
              <a:buChar char="-"/>
            </a:pPr>
            <a:r>
              <a:rPr lang="en" sz="1200">
                <a:solidFill>
                  <a:schemeClr val="dk1"/>
                </a:solidFill>
              </a:rPr>
              <a:t>If resolving LEs → Passed stone </a:t>
            </a:r>
            <a:endParaRPr sz="1200">
              <a:solidFill>
                <a:schemeClr val="dk1"/>
              </a:solidFill>
            </a:endParaRPr>
          </a:p>
          <a:p>
            <a:pPr indent="0" lvl="0" marL="0" rtl="0" algn="l">
              <a:spcBef>
                <a:spcPts val="1200"/>
              </a:spcBef>
              <a:spcAft>
                <a:spcPts val="0"/>
              </a:spcAft>
              <a:buNone/>
            </a:pPr>
            <a:r>
              <a:rPr b="1" lang="en" sz="1200" u="sng">
                <a:solidFill>
                  <a:schemeClr val="dk1"/>
                </a:solidFill>
              </a:rPr>
              <a:t>Diagnosis: </a:t>
            </a:r>
            <a:endParaRPr b="1" sz="1200" u="sng">
              <a:solidFill>
                <a:schemeClr val="dk1"/>
              </a:solidFill>
            </a:endParaRPr>
          </a:p>
          <a:p>
            <a:pPr indent="-299085" lvl="0" marL="457200" rtl="0" algn="l">
              <a:spcBef>
                <a:spcPts val="1200"/>
              </a:spcBef>
              <a:spcAft>
                <a:spcPts val="0"/>
              </a:spcAft>
              <a:buClr>
                <a:schemeClr val="dk1"/>
              </a:buClr>
              <a:buSzPct val="100000"/>
              <a:buChar char="-"/>
            </a:pPr>
            <a:r>
              <a:rPr lang="en" sz="1200">
                <a:solidFill>
                  <a:schemeClr val="dk1"/>
                </a:solidFill>
              </a:rPr>
              <a:t>U/S: </a:t>
            </a:r>
            <a:r>
              <a:rPr lang="en" sz="1200">
                <a:solidFill>
                  <a:schemeClr val="dk1"/>
                </a:solidFill>
              </a:rPr>
              <a:t>Sensitivity</a:t>
            </a:r>
            <a:r>
              <a:rPr lang="en" sz="1200">
                <a:solidFill>
                  <a:schemeClr val="dk1"/>
                </a:solidFill>
              </a:rPr>
              <a:t> 70% (Gas obscures the distal CBD)</a:t>
            </a:r>
            <a:endParaRPr sz="1200">
              <a:solidFill>
                <a:schemeClr val="dk1"/>
              </a:solidFill>
            </a:endParaRPr>
          </a:p>
          <a:p>
            <a:pPr indent="-299085" lvl="0" marL="457200" rtl="0" algn="l">
              <a:spcBef>
                <a:spcPts val="0"/>
              </a:spcBef>
              <a:spcAft>
                <a:spcPts val="0"/>
              </a:spcAft>
              <a:buClr>
                <a:schemeClr val="dk1"/>
              </a:buClr>
              <a:buSzPct val="100000"/>
              <a:buChar char="-"/>
            </a:pPr>
            <a:r>
              <a:rPr lang="en" sz="1200">
                <a:solidFill>
                  <a:schemeClr val="dk1"/>
                </a:solidFill>
              </a:rPr>
              <a:t>EUS/MRCP: </a:t>
            </a:r>
            <a:r>
              <a:rPr lang="en" sz="1200">
                <a:solidFill>
                  <a:schemeClr val="dk1"/>
                </a:solidFill>
              </a:rPr>
              <a:t>Sensitivity</a:t>
            </a:r>
            <a:r>
              <a:rPr lang="en" sz="1200">
                <a:solidFill>
                  <a:schemeClr val="dk1"/>
                </a:solidFill>
              </a:rPr>
              <a:t> 95%</a:t>
            </a:r>
            <a:endParaRPr sz="1200">
              <a:solidFill>
                <a:schemeClr val="dk1"/>
              </a:solidFill>
            </a:endParaRPr>
          </a:p>
          <a:p>
            <a:pPr indent="0" lvl="0" marL="0" rtl="0" algn="l">
              <a:spcBef>
                <a:spcPts val="1200"/>
              </a:spcBef>
              <a:spcAft>
                <a:spcPts val="0"/>
              </a:spcAft>
              <a:buNone/>
            </a:pPr>
            <a:r>
              <a:rPr b="1" lang="en" sz="1200" u="sng">
                <a:solidFill>
                  <a:schemeClr val="dk1"/>
                </a:solidFill>
              </a:rPr>
              <a:t>Management:</a:t>
            </a:r>
            <a:r>
              <a:rPr lang="en" sz="1200">
                <a:solidFill>
                  <a:schemeClr val="dk1"/>
                </a:solidFill>
              </a:rPr>
              <a:t> ERCP + Cholecystectomy, PTBD, EUS biliary drainage </a:t>
            </a:r>
            <a:endParaRPr sz="1200">
              <a:solidFill>
                <a:schemeClr val="dk1"/>
              </a:solidFill>
            </a:endParaRPr>
          </a:p>
          <a:p>
            <a:pPr indent="0" lvl="0" marL="0" rtl="0" algn="l">
              <a:spcBef>
                <a:spcPts val="1200"/>
              </a:spcBef>
              <a:spcAft>
                <a:spcPts val="0"/>
              </a:spcAft>
              <a:buNone/>
            </a:pPr>
            <a:r>
              <a:rPr b="1" lang="en" sz="1200" u="sng">
                <a:solidFill>
                  <a:schemeClr val="dk1"/>
                </a:solidFill>
              </a:rPr>
              <a:t>Complications: </a:t>
            </a:r>
            <a:r>
              <a:rPr lang="en" sz="1200">
                <a:solidFill>
                  <a:schemeClr val="dk1"/>
                </a:solidFill>
              </a:rPr>
              <a:t>Gallstone pancreatitis, Cholangitis </a:t>
            </a:r>
            <a:endParaRPr sz="1200">
              <a:solidFill>
                <a:schemeClr val="dk1"/>
              </a:solidFill>
            </a:endParaRPr>
          </a:p>
          <a:p>
            <a:pPr indent="0" lvl="0" marL="457200" rtl="0" algn="l">
              <a:spcBef>
                <a:spcPts val="1200"/>
              </a:spcBef>
              <a:spcAft>
                <a:spcPts val="1200"/>
              </a:spcAft>
              <a:buNone/>
            </a:pPr>
            <a:r>
              <a:t/>
            </a:r>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16" name="Shape 116"/>
        <p:cNvGrpSpPr/>
        <p:nvPr/>
      </p:nvGrpSpPr>
      <p:grpSpPr>
        <a:xfrm>
          <a:off x="0" y="0"/>
          <a:ext cx="0" cy="0"/>
          <a:chOff x="0" y="0"/>
          <a:chExt cx="0" cy="0"/>
        </a:xfrm>
      </p:grpSpPr>
      <p:sp>
        <p:nvSpPr>
          <p:cNvPr id="117" name="Google Shape;117;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Bile Duct Size </a:t>
            </a:r>
            <a:endParaRPr/>
          </a:p>
        </p:txBody>
      </p:sp>
      <p:sp>
        <p:nvSpPr>
          <p:cNvPr id="118" name="Google Shape;118;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Normal: &lt;6-7mm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+1 mm per decade above 60 years of age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&gt;10mm post-cholecystectomy </a:t>
            </a:r>
            <a:endParaRPr>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22" name="Shape 122"/>
        <p:cNvGrpSpPr/>
        <p:nvPr/>
      </p:nvGrpSpPr>
      <p:grpSpPr>
        <a:xfrm>
          <a:off x="0" y="0"/>
          <a:ext cx="0" cy="0"/>
          <a:chOff x="0" y="0"/>
          <a:chExt cx="0" cy="0"/>
        </a:xfrm>
      </p:grpSpPr>
      <p:sp>
        <p:nvSpPr>
          <p:cNvPr id="123" name="Google Shape;123;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Management of Choledocholithiasis </a:t>
            </a:r>
            <a:endParaRPr/>
          </a:p>
        </p:txBody>
      </p:sp>
      <p:sp>
        <p:nvSpPr>
          <p:cNvPr id="124" name="Google Shape;124;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 sz="1200" u="sng">
                <a:solidFill>
                  <a:schemeClr val="dk1"/>
                </a:solidFill>
              </a:rPr>
              <a:t>ASGE guideline on the role of endoscopy in the evaluation and management of choledocholithiasis: 2019</a:t>
            </a:r>
            <a:endParaRPr b="1" sz="1200" u="sng">
              <a:solidFill>
                <a:schemeClr val="dk1"/>
              </a:solidFill>
            </a:endParaRPr>
          </a:p>
          <a:p>
            <a:pPr indent="0" lvl="0" marL="0" rtl="0" algn="l">
              <a:spcBef>
                <a:spcPts val="1200"/>
              </a:spcBef>
              <a:spcAft>
                <a:spcPts val="0"/>
              </a:spcAft>
              <a:buNone/>
            </a:pPr>
            <a:r>
              <a:rPr lang="en" sz="1200">
                <a:solidFill>
                  <a:schemeClr val="dk1"/>
                </a:solidFill>
              </a:rPr>
              <a:t>In order to minimize the risk of diagnostic ERCP, we suggest the following HIGH-RISK criteria to directly prompt ERCP for suspected choledocholithiasis:</a:t>
            </a:r>
            <a:endParaRPr sz="1200">
              <a:solidFill>
                <a:schemeClr val="dk1"/>
              </a:solidFill>
            </a:endParaRPr>
          </a:p>
          <a:p>
            <a:pPr indent="0" lvl="0" marL="0" rtl="0" algn="l">
              <a:spcBef>
                <a:spcPts val="1200"/>
              </a:spcBef>
              <a:spcAft>
                <a:spcPts val="0"/>
              </a:spcAft>
              <a:buNone/>
            </a:pPr>
            <a:r>
              <a:t/>
            </a:r>
            <a:endParaRPr sz="1200"/>
          </a:p>
          <a:p>
            <a:pPr indent="0" lvl="0" marL="0" rtl="0" algn="l">
              <a:spcBef>
                <a:spcPts val="1200"/>
              </a:spcBef>
              <a:spcAft>
                <a:spcPts val="0"/>
              </a:spcAft>
              <a:buNone/>
            </a:pPr>
            <a:r>
              <a:t/>
            </a:r>
            <a:endParaRPr sz="1200"/>
          </a:p>
          <a:p>
            <a:pPr indent="0" lvl="0" marL="0" rtl="0" algn="l">
              <a:spcBef>
                <a:spcPts val="1200"/>
              </a:spcBef>
              <a:spcAft>
                <a:spcPts val="1200"/>
              </a:spcAft>
              <a:buNone/>
            </a:pPr>
            <a:r>
              <a:t/>
            </a:r>
            <a:endParaRPr/>
          </a:p>
        </p:txBody>
      </p:sp>
      <p:pic>
        <p:nvPicPr>
          <p:cNvPr id="125" name="Google Shape;125;p24"/>
          <p:cNvPicPr preferRelativeResize="0"/>
          <p:nvPr/>
        </p:nvPicPr>
        <p:blipFill>
          <a:blip r:embed="rId3">
            <a:alphaModFix/>
          </a:blip>
          <a:stretch>
            <a:fillRect/>
          </a:stretch>
        </p:blipFill>
        <p:spPr>
          <a:xfrm>
            <a:off x="2214075" y="2145900"/>
            <a:ext cx="3908700" cy="26406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29" name="Shape 129"/>
        <p:cNvGrpSpPr/>
        <p:nvPr/>
      </p:nvGrpSpPr>
      <p:grpSpPr>
        <a:xfrm>
          <a:off x="0" y="0"/>
          <a:ext cx="0" cy="0"/>
          <a:chOff x="0" y="0"/>
          <a:chExt cx="0" cy="0"/>
        </a:xfrm>
      </p:grpSpPr>
      <p:sp>
        <p:nvSpPr>
          <p:cNvPr id="130" name="Google Shape;130;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Acalculous Cholecystitis </a:t>
            </a:r>
            <a:endParaRPr/>
          </a:p>
        </p:txBody>
      </p:sp>
      <p:sp>
        <p:nvSpPr>
          <p:cNvPr id="131" name="Google Shape;131;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200" u="sng">
                <a:solidFill>
                  <a:schemeClr val="dk1"/>
                </a:solidFill>
              </a:rPr>
              <a:t>Pathophysiology: </a:t>
            </a:r>
            <a:endParaRPr b="1" sz="1200" u="sng">
              <a:solidFill>
                <a:schemeClr val="dk1"/>
              </a:solidFill>
            </a:endParaRPr>
          </a:p>
          <a:p>
            <a:pPr indent="-304800" lvl="0" marL="457200" rtl="0" algn="l">
              <a:spcBef>
                <a:spcPts val="1200"/>
              </a:spcBef>
              <a:spcAft>
                <a:spcPts val="0"/>
              </a:spcAft>
              <a:buClr>
                <a:schemeClr val="dk1"/>
              </a:buClr>
              <a:buSzPts val="1200"/>
              <a:buChar char="-"/>
            </a:pPr>
            <a:r>
              <a:rPr lang="en" sz="1200">
                <a:solidFill>
                  <a:schemeClr val="dk1"/>
                </a:solidFill>
              </a:rPr>
              <a:t>Dysfunction or hypokinesis of gallbladder emptying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Critically ill (ICU), fasting, TPN,</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Increased </a:t>
            </a:r>
            <a:r>
              <a:rPr lang="en" sz="1200">
                <a:solidFill>
                  <a:schemeClr val="dk1"/>
                </a:solidFill>
              </a:rPr>
              <a:t>viscosity</a:t>
            </a:r>
            <a:r>
              <a:rPr lang="en" sz="1200">
                <a:solidFill>
                  <a:schemeClr val="dk1"/>
                </a:solidFill>
              </a:rPr>
              <a:t> and </a:t>
            </a:r>
            <a:r>
              <a:rPr lang="en" sz="1200">
                <a:solidFill>
                  <a:schemeClr val="dk1"/>
                </a:solidFill>
              </a:rPr>
              <a:t>biliary</a:t>
            </a:r>
            <a:r>
              <a:rPr lang="en" sz="1200">
                <a:solidFill>
                  <a:schemeClr val="dk1"/>
                </a:solidFill>
              </a:rPr>
              <a:t> stasis </a:t>
            </a:r>
            <a:endParaRPr sz="1200">
              <a:solidFill>
                <a:schemeClr val="dk1"/>
              </a:solidFill>
            </a:endParaRPr>
          </a:p>
          <a:p>
            <a:pPr indent="0" lvl="0" marL="0" rtl="0" algn="l">
              <a:spcBef>
                <a:spcPts val="1200"/>
              </a:spcBef>
              <a:spcAft>
                <a:spcPts val="0"/>
              </a:spcAft>
              <a:buNone/>
            </a:pPr>
            <a:r>
              <a:rPr b="1" lang="en" sz="1200" u="sng">
                <a:solidFill>
                  <a:schemeClr val="dk1"/>
                </a:solidFill>
              </a:rPr>
              <a:t>Prevalence:</a:t>
            </a:r>
            <a:r>
              <a:rPr lang="en" sz="1200">
                <a:solidFill>
                  <a:schemeClr val="dk1"/>
                </a:solidFill>
              </a:rPr>
              <a:t> 5% of patients with cholecystitis </a:t>
            </a:r>
            <a:endParaRPr sz="1200">
              <a:solidFill>
                <a:schemeClr val="dk1"/>
              </a:solidFill>
            </a:endParaRPr>
          </a:p>
          <a:p>
            <a:pPr indent="0" lvl="0" marL="0" rtl="0" algn="l">
              <a:spcBef>
                <a:spcPts val="1200"/>
              </a:spcBef>
              <a:spcAft>
                <a:spcPts val="1200"/>
              </a:spcAft>
              <a:buNone/>
            </a:pPr>
            <a:r>
              <a:rPr b="1" lang="en" sz="1200" u="sng">
                <a:solidFill>
                  <a:schemeClr val="dk1"/>
                </a:solidFill>
              </a:rPr>
              <a:t>Management:</a:t>
            </a:r>
            <a:r>
              <a:rPr lang="en" sz="1200">
                <a:solidFill>
                  <a:schemeClr val="dk1"/>
                </a:solidFill>
              </a:rPr>
              <a:t> Similar to calculous cholecystitis but often too sick for surgery. Therefore, PC, EUS approaches </a:t>
            </a:r>
            <a:endParaRPr sz="12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35" name="Shape 135"/>
        <p:cNvGrpSpPr/>
        <p:nvPr/>
      </p:nvGrpSpPr>
      <p:grpSpPr>
        <a:xfrm>
          <a:off x="0" y="0"/>
          <a:ext cx="0" cy="0"/>
          <a:chOff x="0" y="0"/>
          <a:chExt cx="0" cy="0"/>
        </a:xfrm>
      </p:grpSpPr>
      <p:sp>
        <p:nvSpPr>
          <p:cNvPr id="136" name="Google Shape;136;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Case </a:t>
            </a:r>
            <a:endParaRPr/>
          </a:p>
        </p:txBody>
      </p:sp>
      <p:sp>
        <p:nvSpPr>
          <p:cNvPr id="137" name="Google Shape;137;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Clr>
                <a:schemeClr val="dk1"/>
              </a:buClr>
              <a:buSzPts val="275"/>
              <a:buFont typeface="Arial"/>
              <a:buNone/>
            </a:pPr>
            <a:r>
              <a:rPr lang="en" sz="5127">
                <a:solidFill>
                  <a:schemeClr val="dk1"/>
                </a:solidFill>
              </a:rPr>
              <a:t>40 year old man from Powell River is referred to your outpatient internal medicine clinic for 6 months of fatigue and weight loss. He denies pruritus and doesn’t look jaundiced to you. On ROS he reports intermittent hematochezia from known hemorrhoids. He saw his family physician a few weeks ago who ordered some lab work which returned yesterday showing an ALP of 200, GGT of 120. The rest of his liver enzymes (including bili) are normal. You check his CareConnect and note he had a positive ANA a few years ago</a:t>
            </a:r>
            <a:endParaRPr sz="5127">
              <a:solidFill>
                <a:schemeClr val="dk1"/>
              </a:solidFill>
            </a:endParaRPr>
          </a:p>
          <a:p>
            <a:pPr indent="0" lvl="0" marL="0" rtl="0" algn="l">
              <a:spcBef>
                <a:spcPts val="1200"/>
              </a:spcBef>
              <a:spcAft>
                <a:spcPts val="0"/>
              </a:spcAft>
              <a:buClr>
                <a:schemeClr val="dk1"/>
              </a:buClr>
              <a:buSzPts val="275"/>
              <a:buFont typeface="Arial"/>
              <a:buNone/>
            </a:pPr>
            <a:r>
              <a:t/>
            </a:r>
            <a:endParaRPr sz="5127">
              <a:solidFill>
                <a:schemeClr val="dk1"/>
              </a:solidFill>
            </a:endParaRPr>
          </a:p>
          <a:p>
            <a:pPr indent="0" lvl="0" marL="0" rtl="0" algn="l">
              <a:spcBef>
                <a:spcPts val="1200"/>
              </a:spcBef>
              <a:spcAft>
                <a:spcPts val="0"/>
              </a:spcAft>
              <a:buClr>
                <a:schemeClr val="dk1"/>
              </a:buClr>
              <a:buSzPts val="275"/>
              <a:buFont typeface="Arial"/>
              <a:buNone/>
            </a:pPr>
            <a:r>
              <a:rPr lang="en" sz="5127">
                <a:solidFill>
                  <a:schemeClr val="dk1"/>
                </a:solidFill>
              </a:rPr>
              <a:t>A. U/S</a:t>
            </a:r>
            <a:endParaRPr sz="5127">
              <a:solidFill>
                <a:schemeClr val="dk1"/>
              </a:solidFill>
            </a:endParaRPr>
          </a:p>
          <a:p>
            <a:pPr indent="0" lvl="0" marL="0" rtl="0" algn="l">
              <a:spcBef>
                <a:spcPts val="1200"/>
              </a:spcBef>
              <a:spcAft>
                <a:spcPts val="0"/>
              </a:spcAft>
              <a:buClr>
                <a:schemeClr val="dk1"/>
              </a:buClr>
              <a:buSzPts val="275"/>
              <a:buFont typeface="Arial"/>
              <a:buNone/>
            </a:pPr>
            <a:r>
              <a:rPr lang="en" sz="5127">
                <a:solidFill>
                  <a:schemeClr val="dk1"/>
                </a:solidFill>
              </a:rPr>
              <a:t>B. CT A/P</a:t>
            </a:r>
            <a:endParaRPr sz="5127">
              <a:solidFill>
                <a:schemeClr val="dk1"/>
              </a:solidFill>
            </a:endParaRPr>
          </a:p>
          <a:p>
            <a:pPr indent="0" lvl="0" marL="0" rtl="0" algn="l">
              <a:spcBef>
                <a:spcPts val="1200"/>
              </a:spcBef>
              <a:spcAft>
                <a:spcPts val="0"/>
              </a:spcAft>
              <a:buClr>
                <a:schemeClr val="dk1"/>
              </a:buClr>
              <a:buSzPts val="275"/>
              <a:buFont typeface="Arial"/>
              <a:buNone/>
            </a:pPr>
            <a:r>
              <a:rPr lang="en" sz="5127">
                <a:solidFill>
                  <a:schemeClr val="dk1"/>
                </a:solidFill>
              </a:rPr>
              <a:t>C. ERCP</a:t>
            </a:r>
            <a:endParaRPr sz="5127">
              <a:solidFill>
                <a:schemeClr val="dk1"/>
              </a:solidFill>
            </a:endParaRPr>
          </a:p>
          <a:p>
            <a:pPr indent="0" lvl="0" marL="0" rtl="0" algn="l">
              <a:spcBef>
                <a:spcPts val="1200"/>
              </a:spcBef>
              <a:spcAft>
                <a:spcPts val="0"/>
              </a:spcAft>
              <a:buClr>
                <a:schemeClr val="dk1"/>
              </a:buClr>
              <a:buSzPts val="275"/>
              <a:buFont typeface="Arial"/>
              <a:buNone/>
            </a:pPr>
            <a:r>
              <a:rPr lang="en" sz="5127">
                <a:solidFill>
                  <a:schemeClr val="dk1"/>
                </a:solidFill>
              </a:rPr>
              <a:t>D. MRCP</a:t>
            </a:r>
            <a:endParaRPr sz="5127">
              <a:solidFill>
                <a:schemeClr val="dk1"/>
              </a:solidFill>
            </a:endParaRPr>
          </a:p>
          <a:p>
            <a:pPr indent="0" lvl="0" marL="0" rtl="0" algn="l">
              <a:spcBef>
                <a:spcPts val="1200"/>
              </a:spcBef>
              <a:spcAft>
                <a:spcPts val="0"/>
              </a:spcAft>
              <a:buClr>
                <a:schemeClr val="dk1"/>
              </a:buClr>
              <a:buSzPts val="275"/>
              <a:buFont typeface="Arial"/>
              <a:buNone/>
            </a:pPr>
            <a:r>
              <a:rPr lang="en" sz="5127">
                <a:solidFill>
                  <a:schemeClr val="dk1"/>
                </a:solidFill>
              </a:rPr>
              <a:t>E. More Bloodwork</a:t>
            </a:r>
            <a:endParaRPr sz="5127">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41" name="Shape 141"/>
        <p:cNvGrpSpPr/>
        <p:nvPr/>
      </p:nvGrpSpPr>
      <p:grpSpPr>
        <a:xfrm>
          <a:off x="0" y="0"/>
          <a:ext cx="0" cy="0"/>
          <a:chOff x="0" y="0"/>
          <a:chExt cx="0" cy="0"/>
        </a:xfrm>
      </p:grpSpPr>
      <p:sp>
        <p:nvSpPr>
          <p:cNvPr id="142" name="Google Shape;142;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3" name="Google Shape;143;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95000"/>
              </a:lnSpc>
              <a:spcBef>
                <a:spcPts val="0"/>
              </a:spcBef>
              <a:spcAft>
                <a:spcPts val="0"/>
              </a:spcAft>
              <a:buClr>
                <a:schemeClr val="dk1"/>
              </a:buClr>
              <a:buSzPts val="1018"/>
              <a:buFont typeface="Arial"/>
              <a:buNone/>
            </a:pPr>
            <a:r>
              <a:rPr lang="en" sz="1365">
                <a:solidFill>
                  <a:schemeClr val="dk1"/>
                </a:solidFill>
              </a:rPr>
              <a:t>You’re not quite sure what’s going on so you repeat his liver enzymes and send a full</a:t>
            </a:r>
            <a:endParaRPr sz="1365">
              <a:solidFill>
                <a:schemeClr val="dk1"/>
              </a:solidFill>
            </a:endParaRPr>
          </a:p>
          <a:p>
            <a:pPr indent="0" lvl="0" marL="0" rtl="0" algn="l">
              <a:lnSpc>
                <a:spcPct val="95000"/>
              </a:lnSpc>
              <a:spcBef>
                <a:spcPts val="1200"/>
              </a:spcBef>
              <a:spcAft>
                <a:spcPts val="0"/>
              </a:spcAft>
              <a:buClr>
                <a:schemeClr val="dk1"/>
              </a:buClr>
              <a:buSzPts val="1018"/>
              <a:buFont typeface="Arial"/>
              <a:buNone/>
            </a:pPr>
            <a:r>
              <a:rPr lang="en" sz="1365">
                <a:solidFill>
                  <a:schemeClr val="dk1"/>
                </a:solidFill>
              </a:rPr>
              <a:t>secondary work-up and arrange a CT A/P which shows mild bile duct wall thickening. Your</a:t>
            </a:r>
            <a:endParaRPr sz="1365">
              <a:solidFill>
                <a:schemeClr val="dk1"/>
              </a:solidFill>
            </a:endParaRPr>
          </a:p>
          <a:p>
            <a:pPr indent="0" lvl="0" marL="0" rtl="0" algn="l">
              <a:lnSpc>
                <a:spcPct val="95000"/>
              </a:lnSpc>
              <a:spcBef>
                <a:spcPts val="1200"/>
              </a:spcBef>
              <a:spcAft>
                <a:spcPts val="0"/>
              </a:spcAft>
              <a:buClr>
                <a:schemeClr val="dk1"/>
              </a:buClr>
              <a:buSzPts val="1018"/>
              <a:buFont typeface="Arial"/>
              <a:buNone/>
            </a:pPr>
            <a:r>
              <a:rPr lang="en" sz="1365">
                <a:solidFill>
                  <a:schemeClr val="dk1"/>
                </a:solidFill>
              </a:rPr>
              <a:t>secondary work-up shows a positive ANA (1:80) but is otherwise normal. Unfortunately his</a:t>
            </a:r>
            <a:endParaRPr sz="1365">
              <a:solidFill>
                <a:schemeClr val="dk1"/>
              </a:solidFill>
            </a:endParaRPr>
          </a:p>
          <a:p>
            <a:pPr indent="0" lvl="0" marL="0" rtl="0" algn="l">
              <a:lnSpc>
                <a:spcPct val="95000"/>
              </a:lnSpc>
              <a:spcBef>
                <a:spcPts val="1200"/>
              </a:spcBef>
              <a:spcAft>
                <a:spcPts val="0"/>
              </a:spcAft>
              <a:buClr>
                <a:schemeClr val="dk1"/>
              </a:buClr>
              <a:buSzPts val="1018"/>
              <a:buFont typeface="Arial"/>
              <a:buNone/>
            </a:pPr>
            <a:r>
              <a:rPr lang="en" sz="1365">
                <a:solidFill>
                  <a:schemeClr val="dk1"/>
                </a:solidFill>
              </a:rPr>
              <a:t>bilirubin has now risen to 40 and he is reporting some pruritus which he finds quite</a:t>
            </a:r>
            <a:endParaRPr sz="1365">
              <a:solidFill>
                <a:schemeClr val="dk1"/>
              </a:solidFill>
            </a:endParaRPr>
          </a:p>
          <a:p>
            <a:pPr indent="0" lvl="0" marL="0" rtl="0" algn="l">
              <a:lnSpc>
                <a:spcPct val="95000"/>
              </a:lnSpc>
              <a:spcBef>
                <a:spcPts val="1200"/>
              </a:spcBef>
              <a:spcAft>
                <a:spcPts val="0"/>
              </a:spcAft>
              <a:buClr>
                <a:schemeClr val="dk1"/>
              </a:buClr>
              <a:buSzPts val="1018"/>
              <a:buFont typeface="Arial"/>
              <a:buNone/>
            </a:pPr>
            <a:r>
              <a:rPr lang="en" sz="1365">
                <a:solidFill>
                  <a:schemeClr val="dk1"/>
                </a:solidFill>
              </a:rPr>
              <a:t>bothersome. You arrange an MRCP which shows beading of the CBD and suspected</a:t>
            </a:r>
            <a:endParaRPr sz="1365">
              <a:solidFill>
                <a:schemeClr val="dk1"/>
              </a:solidFill>
            </a:endParaRPr>
          </a:p>
          <a:p>
            <a:pPr indent="0" lvl="0" marL="0" rtl="0" algn="l">
              <a:lnSpc>
                <a:spcPct val="95000"/>
              </a:lnSpc>
              <a:spcBef>
                <a:spcPts val="1200"/>
              </a:spcBef>
              <a:spcAft>
                <a:spcPts val="0"/>
              </a:spcAft>
              <a:buClr>
                <a:schemeClr val="dk1"/>
              </a:buClr>
              <a:buSzPts val="1018"/>
              <a:buFont typeface="Arial"/>
              <a:buNone/>
            </a:pPr>
            <a:r>
              <a:rPr lang="en" sz="1365">
                <a:solidFill>
                  <a:schemeClr val="dk1"/>
                </a:solidFill>
              </a:rPr>
              <a:t>biliary stricture.</a:t>
            </a:r>
            <a:endParaRPr sz="1365">
              <a:solidFill>
                <a:schemeClr val="dk1"/>
              </a:solidFill>
            </a:endParaRPr>
          </a:p>
          <a:p>
            <a:pPr indent="0" lvl="0" marL="0" rtl="0" algn="l">
              <a:lnSpc>
                <a:spcPct val="95000"/>
              </a:lnSpc>
              <a:spcBef>
                <a:spcPts val="1200"/>
              </a:spcBef>
              <a:spcAft>
                <a:spcPts val="1200"/>
              </a:spcAft>
              <a:buSzPts val="1018"/>
              <a:buNone/>
            </a:pPr>
            <a:r>
              <a:t/>
            </a:r>
            <a:endParaRPr sz="1365"/>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47" name="Shape 147"/>
        <p:cNvGrpSpPr/>
        <p:nvPr/>
      </p:nvGrpSpPr>
      <p:grpSpPr>
        <a:xfrm>
          <a:off x="0" y="0"/>
          <a:ext cx="0" cy="0"/>
          <a:chOff x="0" y="0"/>
          <a:chExt cx="0" cy="0"/>
        </a:xfrm>
      </p:grpSpPr>
      <p:sp>
        <p:nvSpPr>
          <p:cNvPr id="148" name="Google Shape;148;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Primary Sclerosing Cholangitis (PSC)</a:t>
            </a:r>
            <a:endParaRPr/>
          </a:p>
        </p:txBody>
      </p:sp>
      <p:sp>
        <p:nvSpPr>
          <p:cNvPr id="149" name="Google Shape;149;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sz="1200" u="sng">
                <a:solidFill>
                  <a:schemeClr val="dk1"/>
                </a:solidFill>
              </a:rPr>
              <a:t>Pathophysiology: </a:t>
            </a:r>
            <a:endParaRPr b="1" sz="1200" u="sng">
              <a:solidFill>
                <a:schemeClr val="dk1"/>
              </a:solidFill>
            </a:endParaRPr>
          </a:p>
          <a:p>
            <a:pPr indent="-304800" lvl="0" marL="457200" rtl="0" algn="l">
              <a:spcBef>
                <a:spcPts val="1200"/>
              </a:spcBef>
              <a:spcAft>
                <a:spcPts val="0"/>
              </a:spcAft>
              <a:buClr>
                <a:schemeClr val="dk1"/>
              </a:buClr>
              <a:buSzPts val="1200"/>
              <a:buChar char="-"/>
            </a:pPr>
            <a:r>
              <a:rPr lang="en" sz="1200">
                <a:solidFill>
                  <a:schemeClr val="dk1"/>
                </a:solidFill>
              </a:rPr>
              <a:t>Immune-mediated chronic liver disease characterized by inflammation, fibrosis and destruction of intrahepatic and/or extrahepatic biliary ducts leading to </a:t>
            </a:r>
            <a:r>
              <a:rPr b="1" lang="en" sz="1200">
                <a:solidFill>
                  <a:schemeClr val="dk1"/>
                </a:solidFill>
              </a:rPr>
              <a:t>cholestasis, bile duct strictures, and hepatic fibrosis</a:t>
            </a:r>
            <a:endParaRPr b="1"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May progress to cirrhosis, portal hypertension, and hepatic decompensation</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Can have overlap of PSC and other immune-mediated liver diseases( ex. AIH)</a:t>
            </a:r>
            <a:endParaRPr sz="1200">
              <a:solidFill>
                <a:schemeClr val="dk1"/>
              </a:solidFill>
            </a:endParaRPr>
          </a:p>
          <a:p>
            <a:pPr indent="0" lvl="0" marL="0" rtl="0" algn="l">
              <a:spcBef>
                <a:spcPts val="1200"/>
              </a:spcBef>
              <a:spcAft>
                <a:spcPts val="0"/>
              </a:spcAft>
              <a:buNone/>
            </a:pPr>
            <a:r>
              <a:rPr b="1" lang="en" sz="1200" u="sng">
                <a:solidFill>
                  <a:schemeClr val="dk1"/>
                </a:solidFill>
              </a:rPr>
              <a:t>Prevalence: </a:t>
            </a:r>
            <a:endParaRPr b="1" sz="1200" u="sng">
              <a:solidFill>
                <a:schemeClr val="dk1"/>
              </a:solidFill>
            </a:endParaRPr>
          </a:p>
          <a:p>
            <a:pPr indent="-304800" lvl="0" marL="457200" rtl="0" algn="l">
              <a:spcBef>
                <a:spcPts val="1200"/>
              </a:spcBef>
              <a:spcAft>
                <a:spcPts val="0"/>
              </a:spcAft>
              <a:buClr>
                <a:schemeClr val="dk1"/>
              </a:buClr>
              <a:buSzPts val="1200"/>
              <a:buChar char="-"/>
            </a:pPr>
            <a:r>
              <a:rPr lang="en" sz="1200">
                <a:solidFill>
                  <a:schemeClr val="dk1"/>
                </a:solidFill>
              </a:rPr>
              <a:t>M&gt;&gt;&gt;F</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50% - 70% of patients with PSC will have IBD (UC)</a:t>
            </a:r>
            <a:endParaRPr sz="1200">
              <a:solidFill>
                <a:schemeClr val="dk1"/>
              </a:solidFill>
            </a:endParaRPr>
          </a:p>
          <a:p>
            <a:pPr indent="0" lvl="0" marL="0" rtl="0" algn="l">
              <a:spcBef>
                <a:spcPts val="1200"/>
              </a:spcBef>
              <a:spcAft>
                <a:spcPts val="0"/>
              </a:spcAft>
              <a:buNone/>
            </a:pPr>
            <a:r>
              <a:rPr b="1" lang="en" sz="1200" u="sng">
                <a:solidFill>
                  <a:schemeClr val="dk1"/>
                </a:solidFill>
              </a:rPr>
              <a:t>Presentation: </a:t>
            </a:r>
            <a:endParaRPr b="1" sz="1200" u="sng">
              <a:solidFill>
                <a:schemeClr val="dk1"/>
              </a:solidFill>
            </a:endParaRPr>
          </a:p>
          <a:p>
            <a:pPr indent="-304800" lvl="0" marL="457200" rtl="0" algn="l">
              <a:spcBef>
                <a:spcPts val="1200"/>
              </a:spcBef>
              <a:spcAft>
                <a:spcPts val="0"/>
              </a:spcAft>
              <a:buClr>
                <a:schemeClr val="dk1"/>
              </a:buClr>
              <a:buSzPts val="1200"/>
              <a:buChar char="-"/>
            </a:pPr>
            <a:r>
              <a:rPr lang="en" sz="1200">
                <a:solidFill>
                  <a:schemeClr val="dk1"/>
                </a:solidFill>
              </a:rPr>
              <a:t>RUQ pain, pruritus, fatigue, jaundice, fever, and weight loss in 47-56% of patients.</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Can be quite variable: No symptoms - incidental finding of abnormal liver biochemistry.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Cholangitis. Jaundice. Variceal bleeding and/or ascites from portal hypertension. Cholangiocarcinoma. Liver Failure</a:t>
            </a:r>
            <a:endParaRPr sz="1200">
              <a:solidFill>
                <a:schemeClr val="dk1"/>
              </a:solidFill>
            </a:endParaRPr>
          </a:p>
          <a:p>
            <a:pPr indent="0" lvl="0" marL="0" rtl="0" algn="l">
              <a:spcBef>
                <a:spcPts val="1200"/>
              </a:spcBef>
              <a:spcAft>
                <a:spcPts val="1200"/>
              </a:spcAft>
              <a:buNone/>
            </a:pPr>
            <a:r>
              <a:rPr b="1" lang="en" sz="1200" u="sng">
                <a:solidFill>
                  <a:schemeClr val="dk1"/>
                </a:solidFill>
              </a:rPr>
              <a:t>Diagnosis:</a:t>
            </a:r>
            <a:r>
              <a:rPr lang="en" sz="1200">
                <a:solidFill>
                  <a:schemeClr val="dk1"/>
                </a:solidFill>
              </a:rPr>
              <a:t> Mainly radiographic. Liver biopsy is rarely required. </a:t>
            </a:r>
            <a:endParaRPr sz="12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53" name="Shape 153"/>
        <p:cNvGrpSpPr/>
        <p:nvPr/>
      </p:nvGrpSpPr>
      <p:grpSpPr>
        <a:xfrm>
          <a:off x="0" y="0"/>
          <a:ext cx="0" cy="0"/>
          <a:chOff x="0" y="0"/>
          <a:chExt cx="0" cy="0"/>
        </a:xfrm>
      </p:grpSpPr>
      <p:sp>
        <p:nvSpPr>
          <p:cNvPr id="154" name="Google Shape;154;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PSC Management</a:t>
            </a:r>
            <a:endParaRPr/>
          </a:p>
        </p:txBody>
      </p:sp>
      <p:sp>
        <p:nvSpPr>
          <p:cNvPr id="155" name="Google Shape;155;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Clr>
                <a:schemeClr val="dk1"/>
              </a:buClr>
              <a:buSzPct val="61111"/>
              <a:buFont typeface="Arial"/>
              <a:buNone/>
            </a:pPr>
            <a:r>
              <a:rPr b="1" lang="en" u="sng">
                <a:solidFill>
                  <a:schemeClr val="dk1"/>
                </a:solidFill>
              </a:rPr>
              <a:t>Management </a:t>
            </a:r>
            <a:endParaRPr b="1" u="sng">
              <a:solidFill>
                <a:schemeClr val="dk1"/>
              </a:solidFill>
            </a:endParaRPr>
          </a:p>
          <a:p>
            <a:pPr indent="-308610" lvl="0" marL="457200" rtl="0" algn="l">
              <a:spcBef>
                <a:spcPts val="1200"/>
              </a:spcBef>
              <a:spcAft>
                <a:spcPts val="0"/>
              </a:spcAft>
              <a:buClr>
                <a:schemeClr val="dk1"/>
              </a:buClr>
              <a:buSzPct val="100000"/>
              <a:buChar char="-"/>
            </a:pPr>
            <a:r>
              <a:rPr lang="en">
                <a:solidFill>
                  <a:schemeClr val="dk1"/>
                </a:solidFill>
              </a:rPr>
              <a:t>Ursodeoxycholic acid: not recommended (Early studies noted improvement in liver biochemistry with low dose UDCA (10-15mg/Kg) but none in symptoms, liver histology, death, or transplantation)</a:t>
            </a:r>
            <a:endParaRPr>
              <a:solidFill>
                <a:schemeClr val="dk1"/>
              </a:solidFill>
            </a:endParaRPr>
          </a:p>
          <a:p>
            <a:pPr indent="-308610" lvl="0" marL="457200" rtl="0" algn="l">
              <a:spcBef>
                <a:spcPts val="0"/>
              </a:spcBef>
              <a:spcAft>
                <a:spcPts val="0"/>
              </a:spcAft>
              <a:buClr>
                <a:schemeClr val="dk1"/>
              </a:buClr>
              <a:buSzPct val="100000"/>
              <a:buChar char="-"/>
            </a:pPr>
            <a:r>
              <a:rPr lang="en">
                <a:solidFill>
                  <a:schemeClr val="dk1"/>
                </a:solidFill>
              </a:rPr>
              <a:t>Steroids: In patients with additional features of AIH or IgG4-related sclerosing cholangitis (IgG4-SC), corticosteroids may be indicated.</a:t>
            </a:r>
            <a:endParaRPr>
              <a:solidFill>
                <a:schemeClr val="dk1"/>
              </a:solidFill>
            </a:endParaRPr>
          </a:p>
          <a:p>
            <a:pPr indent="-308610" lvl="0" marL="457200" rtl="0" algn="l">
              <a:spcBef>
                <a:spcPts val="0"/>
              </a:spcBef>
              <a:spcAft>
                <a:spcPts val="0"/>
              </a:spcAft>
              <a:buClr>
                <a:schemeClr val="dk1"/>
              </a:buClr>
              <a:buSzPct val="100000"/>
              <a:buChar char="-"/>
            </a:pPr>
            <a:r>
              <a:rPr lang="en">
                <a:solidFill>
                  <a:schemeClr val="dk1"/>
                </a:solidFill>
              </a:rPr>
              <a:t>ERCP for management of dominant strictures</a:t>
            </a:r>
            <a:endParaRPr>
              <a:solidFill>
                <a:schemeClr val="dk1"/>
              </a:solidFill>
            </a:endParaRPr>
          </a:p>
          <a:p>
            <a:pPr indent="-308610" lvl="0" marL="457200" rtl="0" algn="l">
              <a:spcBef>
                <a:spcPts val="0"/>
              </a:spcBef>
              <a:spcAft>
                <a:spcPts val="0"/>
              </a:spcAft>
              <a:buClr>
                <a:schemeClr val="dk1"/>
              </a:buClr>
              <a:buSzPct val="100000"/>
              <a:buChar char="-"/>
            </a:pPr>
            <a:r>
              <a:rPr lang="en">
                <a:solidFill>
                  <a:schemeClr val="dk1"/>
                </a:solidFill>
              </a:rPr>
              <a:t>Pruritus: Cholestyramine, Rifampicin and naltrexone</a:t>
            </a:r>
            <a:endParaRPr>
              <a:solidFill>
                <a:schemeClr val="dk1"/>
              </a:solidFill>
            </a:endParaRPr>
          </a:p>
          <a:p>
            <a:pPr indent="-308610" lvl="0" marL="457200" rtl="0" algn="l">
              <a:spcBef>
                <a:spcPts val="0"/>
              </a:spcBef>
              <a:spcAft>
                <a:spcPts val="0"/>
              </a:spcAft>
              <a:buClr>
                <a:schemeClr val="dk1"/>
              </a:buClr>
              <a:buSzPct val="100000"/>
              <a:buChar char="-"/>
            </a:pPr>
            <a:r>
              <a:rPr lang="en">
                <a:solidFill>
                  <a:schemeClr val="dk1"/>
                </a:solidFill>
              </a:rPr>
              <a:t>Liver transplant: Refer once MELD&gt;15</a:t>
            </a:r>
            <a:endParaRPr>
              <a:solidFill>
                <a:schemeClr val="dk1"/>
              </a:solidFill>
            </a:endParaRPr>
          </a:p>
          <a:p>
            <a:pPr indent="0" lvl="0" marL="0" rtl="0" algn="l">
              <a:spcBef>
                <a:spcPts val="1200"/>
              </a:spcBef>
              <a:spcAft>
                <a:spcPts val="0"/>
              </a:spcAft>
              <a:buClr>
                <a:schemeClr val="dk1"/>
              </a:buClr>
              <a:buSzPct val="61111"/>
              <a:buFont typeface="Arial"/>
              <a:buNone/>
            </a:pPr>
            <a:r>
              <a:rPr b="1" lang="en" u="sng">
                <a:solidFill>
                  <a:schemeClr val="dk1"/>
                </a:solidFill>
              </a:rPr>
              <a:t>Monitoring</a:t>
            </a:r>
            <a:endParaRPr b="1" u="sng">
              <a:solidFill>
                <a:schemeClr val="dk1"/>
              </a:solidFill>
            </a:endParaRPr>
          </a:p>
          <a:p>
            <a:pPr indent="-308610" lvl="0" marL="457200" rtl="0" algn="l">
              <a:spcBef>
                <a:spcPts val="1200"/>
              </a:spcBef>
              <a:spcAft>
                <a:spcPts val="0"/>
              </a:spcAft>
              <a:buClr>
                <a:schemeClr val="dk1"/>
              </a:buClr>
              <a:buSzPct val="100000"/>
              <a:buChar char="-"/>
            </a:pPr>
            <a:r>
              <a:rPr lang="en">
                <a:solidFill>
                  <a:schemeClr val="dk1"/>
                </a:solidFill>
              </a:rPr>
              <a:t>Unpredictable nature and progression of disease → everyone needs lifelong follow-up.</a:t>
            </a:r>
            <a:endParaRPr>
              <a:solidFill>
                <a:schemeClr val="dk1"/>
              </a:solidFill>
            </a:endParaRPr>
          </a:p>
          <a:p>
            <a:pPr indent="-308610" lvl="0" marL="457200" rtl="0" algn="l">
              <a:spcBef>
                <a:spcPts val="0"/>
              </a:spcBef>
              <a:spcAft>
                <a:spcPts val="0"/>
              </a:spcAft>
              <a:buClr>
                <a:schemeClr val="dk1"/>
              </a:buClr>
              <a:buSzPct val="100000"/>
              <a:buChar char="-"/>
            </a:pPr>
            <a:r>
              <a:rPr lang="en">
                <a:solidFill>
                  <a:schemeClr val="dk1"/>
                </a:solidFill>
              </a:rPr>
              <a:t>MRCP +/- CA 19-9 q1 year to screen for GB cancer and cholangiocarcinoma</a:t>
            </a:r>
            <a:endParaRPr>
              <a:solidFill>
                <a:schemeClr val="dk1"/>
              </a:solidFill>
            </a:endParaRPr>
          </a:p>
          <a:p>
            <a:pPr indent="-308610" lvl="0" marL="457200" rtl="0" algn="l">
              <a:spcBef>
                <a:spcPts val="0"/>
              </a:spcBef>
              <a:spcAft>
                <a:spcPts val="0"/>
              </a:spcAft>
              <a:buClr>
                <a:schemeClr val="dk1"/>
              </a:buClr>
              <a:buSzPct val="100000"/>
              <a:buChar char="-"/>
            </a:pPr>
            <a:r>
              <a:rPr lang="en">
                <a:solidFill>
                  <a:schemeClr val="dk1"/>
                </a:solidFill>
              </a:rPr>
              <a:t>Colonoscopy at diagnosis and q1-2 year if they also have IBD. If no IBD, Q3-5 years. </a:t>
            </a:r>
            <a:endParaRPr>
              <a:solidFill>
                <a:schemeClr val="dk1"/>
              </a:solidFill>
            </a:endParaRPr>
          </a:p>
          <a:p>
            <a:pPr indent="-308610" lvl="0" marL="457200" rtl="0" algn="l">
              <a:spcBef>
                <a:spcPts val="0"/>
              </a:spcBef>
              <a:spcAft>
                <a:spcPts val="0"/>
              </a:spcAft>
              <a:buClr>
                <a:schemeClr val="dk1"/>
              </a:buClr>
              <a:buSzPct val="100000"/>
              <a:buChar char="-"/>
            </a:pPr>
            <a:r>
              <a:rPr lang="en">
                <a:solidFill>
                  <a:schemeClr val="dk1"/>
                </a:solidFill>
              </a:rPr>
              <a:t>Variceal Screening if Cirrhosis</a:t>
            </a:r>
            <a:endParaRPr>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59" name="Shape 159"/>
        <p:cNvGrpSpPr/>
        <p:nvPr/>
      </p:nvGrpSpPr>
      <p:grpSpPr>
        <a:xfrm>
          <a:off x="0" y="0"/>
          <a:ext cx="0" cy="0"/>
          <a:chOff x="0" y="0"/>
          <a:chExt cx="0" cy="0"/>
        </a:xfrm>
      </p:grpSpPr>
      <p:sp>
        <p:nvSpPr>
          <p:cNvPr id="160" name="Google Shape;160;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1" name="Google Shape;161;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2" name="Google Shape;162;p30"/>
          <p:cNvPicPr preferRelativeResize="0"/>
          <p:nvPr/>
        </p:nvPicPr>
        <p:blipFill>
          <a:blip r:embed="rId3">
            <a:alphaModFix/>
          </a:blip>
          <a:stretch>
            <a:fillRect/>
          </a:stretch>
        </p:blipFill>
        <p:spPr>
          <a:xfrm>
            <a:off x="876401" y="592150"/>
            <a:ext cx="6793099" cy="4102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66" name="Shape 166"/>
        <p:cNvGrpSpPr/>
        <p:nvPr/>
      </p:nvGrpSpPr>
      <p:grpSpPr>
        <a:xfrm>
          <a:off x="0" y="0"/>
          <a:ext cx="0" cy="0"/>
          <a:chOff x="0" y="0"/>
          <a:chExt cx="0" cy="0"/>
        </a:xfrm>
      </p:grpSpPr>
      <p:sp>
        <p:nvSpPr>
          <p:cNvPr id="167" name="Google Shape;167;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8" name="Google Shape;168;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chemeClr val="dk1"/>
                </a:solidFill>
              </a:rPr>
              <a:t>A 48-year-old woman presents with 8 months of progressive fatigue and pruritus. She has dry eyes and mouth. Exam shows excoriations and xanthelasma. Labs: ALP 420 U/L, GGT 310 U/L, AST/ALT mildly elevated, bilirubin normal. Viral hepatitis panel negative. Ultrasound shows no biliary dilation. MRCP is normal. Anti-mitochondrial antibody is positive at 1:320; IgM is elevated. What is the most likely diagnosis?</a:t>
            </a:r>
            <a:endParaRPr>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72" name="Shape 172"/>
        <p:cNvGrpSpPr/>
        <p:nvPr/>
      </p:nvGrpSpPr>
      <p:grpSpPr>
        <a:xfrm>
          <a:off x="0" y="0"/>
          <a:ext cx="0" cy="0"/>
          <a:chOff x="0" y="0"/>
          <a:chExt cx="0" cy="0"/>
        </a:xfrm>
      </p:grpSpPr>
      <p:sp>
        <p:nvSpPr>
          <p:cNvPr id="173" name="Google Shape;173;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Primary Biliary Cholangitis </a:t>
            </a:r>
            <a:endParaRPr/>
          </a:p>
        </p:txBody>
      </p:sp>
      <p:sp>
        <p:nvSpPr>
          <p:cNvPr id="174" name="Google Shape;174;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b="1" lang="en" u="sng">
                <a:solidFill>
                  <a:schemeClr val="dk1"/>
                </a:solidFill>
              </a:rPr>
              <a:t>Pathophysiology: </a:t>
            </a:r>
            <a:r>
              <a:rPr lang="en">
                <a:solidFill>
                  <a:schemeClr val="dk1"/>
                </a:solidFill>
              </a:rPr>
              <a:t>Autoimmune disorder leading to the gradual destruction of intrahepatic bile ducts, resulting in periportal inflammation and cholestatic biliary tree</a:t>
            </a:r>
            <a:endParaRPr>
              <a:solidFill>
                <a:schemeClr val="dk1"/>
              </a:solidFill>
            </a:endParaRPr>
          </a:p>
          <a:p>
            <a:pPr indent="0" lvl="0" marL="0" rtl="0" algn="l">
              <a:spcBef>
                <a:spcPts val="1200"/>
              </a:spcBef>
              <a:spcAft>
                <a:spcPts val="0"/>
              </a:spcAft>
              <a:buClr>
                <a:schemeClr val="dk1"/>
              </a:buClr>
              <a:buSzPct val="61111"/>
              <a:buFont typeface="Arial"/>
              <a:buNone/>
            </a:pPr>
            <a:r>
              <a:rPr b="1" lang="en" u="sng">
                <a:solidFill>
                  <a:schemeClr val="dk1"/>
                </a:solidFill>
              </a:rPr>
              <a:t>Prevalence:</a:t>
            </a:r>
            <a:r>
              <a:rPr lang="en">
                <a:solidFill>
                  <a:schemeClr val="dk1"/>
                </a:solidFill>
              </a:rPr>
              <a:t> Very rare: 100 cases per million. 95% Women, Majority Age 30-50</a:t>
            </a:r>
            <a:endParaRPr>
              <a:solidFill>
                <a:schemeClr val="dk1"/>
              </a:solidFill>
            </a:endParaRPr>
          </a:p>
          <a:p>
            <a:pPr indent="0" lvl="0" marL="0" rtl="0" algn="l">
              <a:spcBef>
                <a:spcPts val="1200"/>
              </a:spcBef>
              <a:spcAft>
                <a:spcPts val="0"/>
              </a:spcAft>
              <a:buClr>
                <a:schemeClr val="dk1"/>
              </a:buClr>
              <a:buSzPct val="61111"/>
              <a:buFont typeface="Arial"/>
              <a:buNone/>
            </a:pPr>
            <a:r>
              <a:rPr b="1" lang="en" u="sng">
                <a:solidFill>
                  <a:schemeClr val="dk1"/>
                </a:solidFill>
              </a:rPr>
              <a:t>Presentation</a:t>
            </a:r>
            <a:endParaRPr b="1" u="sng">
              <a:solidFill>
                <a:schemeClr val="dk1"/>
              </a:solidFill>
            </a:endParaRPr>
          </a:p>
          <a:p>
            <a:pPr indent="-308610" lvl="0" marL="457200" rtl="0" algn="l">
              <a:spcBef>
                <a:spcPts val="1200"/>
              </a:spcBef>
              <a:spcAft>
                <a:spcPts val="0"/>
              </a:spcAft>
              <a:buClr>
                <a:schemeClr val="dk1"/>
              </a:buClr>
              <a:buSzPct val="100000"/>
              <a:buChar char="-"/>
            </a:pPr>
            <a:r>
              <a:rPr lang="en">
                <a:solidFill>
                  <a:schemeClr val="dk1"/>
                </a:solidFill>
              </a:rPr>
              <a:t>Jaundice, pruritus, fatigue, isolated ALP</a:t>
            </a:r>
            <a:endParaRPr>
              <a:solidFill>
                <a:schemeClr val="dk1"/>
              </a:solidFill>
            </a:endParaRPr>
          </a:p>
          <a:p>
            <a:pPr indent="-308610" lvl="0" marL="457200" rtl="0" algn="l">
              <a:spcBef>
                <a:spcPts val="0"/>
              </a:spcBef>
              <a:spcAft>
                <a:spcPts val="0"/>
              </a:spcAft>
              <a:buClr>
                <a:schemeClr val="dk1"/>
              </a:buClr>
              <a:buSzPct val="100000"/>
              <a:buChar char="-"/>
            </a:pPr>
            <a:r>
              <a:rPr lang="en">
                <a:solidFill>
                  <a:schemeClr val="dk1"/>
                </a:solidFill>
              </a:rPr>
              <a:t>Associated with Sjogren’s, celiac disease, and autoimmune thyroid disease</a:t>
            </a:r>
            <a:endParaRPr>
              <a:solidFill>
                <a:schemeClr val="dk1"/>
              </a:solidFill>
            </a:endParaRPr>
          </a:p>
          <a:p>
            <a:pPr indent="0" lvl="0" marL="0" rtl="0" algn="l">
              <a:spcBef>
                <a:spcPts val="1200"/>
              </a:spcBef>
              <a:spcAft>
                <a:spcPts val="0"/>
              </a:spcAft>
              <a:buClr>
                <a:schemeClr val="dk1"/>
              </a:buClr>
              <a:buSzPct val="61111"/>
              <a:buFont typeface="Arial"/>
              <a:buNone/>
            </a:pPr>
            <a:r>
              <a:rPr b="1" lang="en" u="sng">
                <a:solidFill>
                  <a:schemeClr val="dk1"/>
                </a:solidFill>
              </a:rPr>
              <a:t>Diagnosis</a:t>
            </a:r>
            <a:endParaRPr b="1" u="sng">
              <a:solidFill>
                <a:schemeClr val="dk1"/>
              </a:solidFill>
            </a:endParaRPr>
          </a:p>
          <a:p>
            <a:pPr indent="-308610" lvl="0" marL="457200" rtl="0" algn="l">
              <a:spcBef>
                <a:spcPts val="1200"/>
              </a:spcBef>
              <a:spcAft>
                <a:spcPts val="0"/>
              </a:spcAft>
              <a:buClr>
                <a:schemeClr val="dk1"/>
              </a:buClr>
              <a:buSzPct val="100000"/>
              <a:buChar char="-"/>
            </a:pPr>
            <a:r>
              <a:rPr lang="en">
                <a:solidFill>
                  <a:schemeClr val="dk1"/>
                </a:solidFill>
              </a:rPr>
              <a:t>ALP 1.5x ULN, AMA &gt;1:40 (95% sensitive, 98% specific), Liver Biopsy</a:t>
            </a:r>
            <a:endParaRPr>
              <a:solidFill>
                <a:schemeClr val="dk1"/>
              </a:solidFill>
            </a:endParaRPr>
          </a:p>
          <a:p>
            <a:pPr indent="0" lvl="0" marL="0" rtl="0" algn="l">
              <a:spcBef>
                <a:spcPts val="1200"/>
              </a:spcBef>
              <a:spcAft>
                <a:spcPts val="0"/>
              </a:spcAft>
              <a:buClr>
                <a:schemeClr val="dk1"/>
              </a:buClr>
              <a:buSzPct val="61111"/>
              <a:buFont typeface="Arial"/>
              <a:buNone/>
            </a:pPr>
            <a:r>
              <a:rPr b="1" lang="en" u="sng">
                <a:solidFill>
                  <a:schemeClr val="dk1"/>
                </a:solidFill>
              </a:rPr>
              <a:t>Management: </a:t>
            </a:r>
            <a:r>
              <a:rPr lang="en">
                <a:solidFill>
                  <a:schemeClr val="dk1"/>
                </a:solidFill>
              </a:rPr>
              <a:t>Ursodeoxycholic acid (Delays histologic progression and improves symptoms). Should be initiated as soon as the diagnosis is made, even if asymptomatic. </a:t>
            </a:r>
            <a:endParaRPr>
              <a:solidFill>
                <a:schemeClr val="dk1"/>
              </a:solidFill>
            </a:endParaRPr>
          </a:p>
          <a:p>
            <a:pPr indent="0" lvl="0" marL="0" rtl="0" algn="l">
              <a:spcBef>
                <a:spcPts val="1200"/>
              </a:spcBef>
              <a:spcAft>
                <a:spcPts val="1200"/>
              </a:spcAft>
              <a:buNone/>
            </a:pPr>
            <a:r>
              <a:t/>
            </a:r>
            <a:endParaRPr>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2F2F2"/>
            </a:gs>
            <a:gs pos="100000">
              <a:srgbClr val="A6A6A6"/>
            </a:gs>
          </a:gsLst>
          <a:lin ang="5400012" scaled="0"/>
        </a:gradFill>
      </p:bgPr>
    </p:bg>
    <p:spTree>
      <p:nvGrpSpPr>
        <p:cNvPr id="178" name="Shape 178"/>
        <p:cNvGrpSpPr/>
        <p:nvPr/>
      </p:nvGrpSpPr>
      <p:grpSpPr>
        <a:xfrm>
          <a:off x="0" y="0"/>
          <a:ext cx="0" cy="0"/>
          <a:chOff x="0" y="0"/>
          <a:chExt cx="0" cy="0"/>
        </a:xfrm>
      </p:grpSpPr>
      <p:sp>
        <p:nvSpPr>
          <p:cNvPr id="179" name="Google Shape;179;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Primary Biliary Cholangitis </a:t>
            </a:r>
            <a:endParaRPr/>
          </a:p>
          <a:p>
            <a:pPr indent="0" lvl="0" marL="0" rtl="0" algn="l">
              <a:spcBef>
                <a:spcPts val="0"/>
              </a:spcBef>
              <a:spcAft>
                <a:spcPts val="0"/>
              </a:spcAft>
              <a:buNone/>
            </a:pPr>
            <a:r>
              <a:t/>
            </a:r>
            <a:endParaRPr/>
          </a:p>
        </p:txBody>
      </p:sp>
      <p:sp>
        <p:nvSpPr>
          <p:cNvPr id="180" name="Google Shape;180;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u="sng">
                <a:solidFill>
                  <a:schemeClr val="dk1"/>
                </a:solidFill>
              </a:rPr>
              <a:t>Management:</a:t>
            </a:r>
            <a:r>
              <a:rPr lang="en">
                <a:solidFill>
                  <a:schemeClr val="dk1"/>
                </a:solidFill>
              </a:rPr>
              <a:t> PPAR agonists (Peroxisome proliferator-activated receptor)</a:t>
            </a:r>
            <a:endParaRPr>
              <a:solidFill>
                <a:schemeClr val="dk1"/>
              </a:solidFill>
            </a:endParaRPr>
          </a:p>
          <a:p>
            <a:pPr indent="-298450" lvl="0" marL="457200" rtl="0" algn="l">
              <a:spcBef>
                <a:spcPts val="1200"/>
              </a:spcBef>
              <a:spcAft>
                <a:spcPts val="0"/>
              </a:spcAft>
              <a:buClr>
                <a:schemeClr val="dk1"/>
              </a:buClr>
              <a:buSzPts val="1100"/>
              <a:buChar char="-"/>
            </a:pPr>
            <a:r>
              <a:rPr b="1" lang="en" sz="1100">
                <a:solidFill>
                  <a:schemeClr val="dk1"/>
                </a:solidFill>
              </a:rPr>
              <a:t>Seladelpar, Elafibranor</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Use </a:t>
            </a:r>
            <a:r>
              <a:rPr b="1" lang="en" sz="1100">
                <a:solidFill>
                  <a:schemeClr val="dk1"/>
                </a:solidFill>
              </a:rPr>
              <a:t>after inadequate response to UDCA</a:t>
            </a:r>
            <a:r>
              <a:rPr lang="en" sz="1100">
                <a:solidFill>
                  <a:schemeClr val="dk1"/>
                </a:solidFill>
              </a:rPr>
              <a:t> or </a:t>
            </a:r>
            <a:r>
              <a:rPr b="1" lang="en" sz="1100">
                <a:solidFill>
                  <a:schemeClr val="dk1"/>
                </a:solidFill>
              </a:rPr>
              <a:t>as monotherapy if UDCA-intolerant</a:t>
            </a:r>
            <a:endParaRPr sz="1100">
              <a:solidFill>
                <a:schemeClr val="dk1"/>
              </a:solidFill>
            </a:endParaRPr>
          </a:p>
          <a:p>
            <a:pPr indent="0" lvl="0" marL="0" rtl="0" algn="l">
              <a:spcBef>
                <a:spcPts val="1200"/>
              </a:spcBef>
              <a:spcAft>
                <a:spcPts val="1200"/>
              </a:spcAft>
              <a:buNone/>
            </a:pPr>
            <a:r>
              <a:t/>
            </a:r>
            <a:endParaRPr>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