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 id="2147483697" r:id="rId5"/>
  </p:sldMasterIdLst>
  <p:notesMasterIdLst>
    <p:notesMasterId r:id="rId55"/>
  </p:notesMasterIdLst>
  <p:sldIdLst>
    <p:sldId id="256" r:id="rId6"/>
    <p:sldId id="293" r:id="rId7"/>
    <p:sldId id="466" r:id="rId8"/>
    <p:sldId id="2147482546" r:id="rId9"/>
    <p:sldId id="279" r:id="rId10"/>
    <p:sldId id="464" r:id="rId11"/>
    <p:sldId id="266" r:id="rId12"/>
    <p:sldId id="341" r:id="rId13"/>
    <p:sldId id="342" r:id="rId14"/>
    <p:sldId id="343" r:id="rId15"/>
    <p:sldId id="436" r:id="rId16"/>
    <p:sldId id="437" r:id="rId17"/>
    <p:sldId id="270" r:id="rId18"/>
    <p:sldId id="272" r:id="rId19"/>
    <p:sldId id="273" r:id="rId20"/>
    <p:sldId id="258" r:id="rId21"/>
    <p:sldId id="264" r:id="rId22"/>
    <p:sldId id="468" r:id="rId23"/>
    <p:sldId id="467" r:id="rId24"/>
    <p:sldId id="2147470835" r:id="rId25"/>
    <p:sldId id="2147470836" r:id="rId26"/>
    <p:sldId id="370" r:id="rId27"/>
    <p:sldId id="2147482536" r:id="rId28"/>
    <p:sldId id="469" r:id="rId29"/>
    <p:sldId id="470" r:id="rId30"/>
    <p:sldId id="471" r:id="rId31"/>
    <p:sldId id="2147470831" r:id="rId32"/>
    <p:sldId id="2147470832" r:id="rId33"/>
    <p:sldId id="2147482504" r:id="rId34"/>
    <p:sldId id="2147482535" r:id="rId35"/>
    <p:sldId id="2147482537" r:id="rId36"/>
    <p:sldId id="2944" r:id="rId37"/>
    <p:sldId id="2147482538" r:id="rId38"/>
    <p:sldId id="2947" r:id="rId39"/>
    <p:sldId id="2147470850" r:id="rId40"/>
    <p:sldId id="2147470842" r:id="rId41"/>
    <p:sldId id="2147470853" r:id="rId42"/>
    <p:sldId id="2147482541" r:id="rId43"/>
    <p:sldId id="2147482543" r:id="rId44"/>
    <p:sldId id="2147482542" r:id="rId45"/>
    <p:sldId id="2147482544" r:id="rId46"/>
    <p:sldId id="2147470839" r:id="rId47"/>
    <p:sldId id="2147470867" r:id="rId48"/>
    <p:sldId id="2147482539" r:id="rId49"/>
    <p:sldId id="2147482540" r:id="rId50"/>
    <p:sldId id="2147470843" r:id="rId51"/>
    <p:sldId id="2147470844" r:id="rId52"/>
    <p:sldId id="2147470845" r:id="rId53"/>
    <p:sldId id="214748254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1"/>
  </p:normalViewPr>
  <p:slideViewPr>
    <p:cSldViewPr snapToGrid="0">
      <p:cViewPr>
        <p:scale>
          <a:sx n="113" d="100"/>
          <a:sy n="113" d="100"/>
        </p:scale>
        <p:origin x="52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250F27-8F2E-2246-AAC3-3DCB3EE4E701}" type="datetimeFigureOut">
              <a:rPr lang="en-US" smtClean="0"/>
              <a:t>10/26/25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61E8EC-1348-8447-B4C4-7FE888A0BF01}" type="slidenum">
              <a:rPr lang="en-US" smtClean="0"/>
              <a:t>‹#›</a:t>
            </a:fld>
            <a:endParaRPr lang="en-US"/>
          </a:p>
        </p:txBody>
      </p:sp>
    </p:spTree>
    <p:extLst>
      <p:ext uri="{BB962C8B-B14F-4D97-AF65-F5344CB8AC3E}">
        <p14:creationId xmlns:p14="http://schemas.microsoft.com/office/powerpoint/2010/main" val="3868640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slide" Target="../slides/slide46.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slide" Target="../slides/slide47.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A8A32-BBB9-CD4D-8E8F-59BF20519FA9}" type="slidenum">
              <a:rPr lang="en-US" smtClean="0"/>
              <a:t>28</a:t>
            </a:fld>
            <a:endParaRPr lang="en-US"/>
          </a:p>
        </p:txBody>
      </p:sp>
    </p:spTree>
    <p:extLst>
      <p:ext uri="{BB962C8B-B14F-4D97-AF65-F5344CB8AC3E}">
        <p14:creationId xmlns:p14="http://schemas.microsoft.com/office/powerpoint/2010/main" val="3486501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7CFC538-FD80-403D-5B35-42785EF76FA7}"/>
              </a:ext>
            </a:extLst>
          </p:cNvPr>
          <p:cNvSpPr>
            <a:spLocks noGrp="1" noRot="1" noChangeAspect="1" noChangeArrowheads="1" noTextEdit="1"/>
          </p:cNvSpPr>
          <p:nvPr>
            <p:ph type="sldImg"/>
            <p:custDataLst>
              <p:tags r:id="rId1"/>
            </p:custDataLst>
          </p:nvPr>
        </p:nvSpPr>
        <p:spPr>
          <a:ln cap="flat">
            <a:headEnd type="none" w="med" len="med"/>
            <a:tailEnd type="none" w="med" len="med"/>
          </a:ln>
        </p:spPr>
      </p:sp>
      <p:sp>
        <p:nvSpPr>
          <p:cNvPr id="17411" name="Notes Placeholder 2">
            <a:extLst>
              <a:ext uri="{FF2B5EF4-FFF2-40B4-BE49-F238E27FC236}">
                <a16:creationId xmlns:a16="http://schemas.microsoft.com/office/drawing/2014/main" id="{3BFEB8F6-57E3-55F4-80D7-E05CDA2DDC27}"/>
              </a:ext>
            </a:extLst>
          </p:cNvPr>
          <p:cNvSpPr>
            <a:spLocks noGrp="1" noChangeArrowheads="1"/>
          </p:cNvSpPr>
          <p:nvPr>
            <p:ph type="body" idx="1"/>
            <p:custDataLst>
              <p:tags r:id="rId2"/>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en-US" altLang="en-US" b="1">
                <a:latin typeface="Helvetica" pitchFamily="2" charset="0"/>
                <a:ea typeface="ＭＳ Ｐゴシック" panose="020B0600070205080204" pitchFamily="34" charset="-128"/>
              </a:rPr>
              <a:t>Figure Legend:</a:t>
            </a:r>
            <a:br>
              <a:rPr lang="en-US" altLang="en-US" b="1">
                <a:latin typeface="Helvetica" pitchFamily="2" charset="0"/>
                <a:ea typeface="ＭＳ Ｐゴシック" panose="020B0600070205080204" pitchFamily="34" charset="-128"/>
              </a:rPr>
            </a:br>
            <a:r>
              <a:rPr lang="en-US" altLang="en-US" b="1">
                <a:latin typeface="Helvetica" pitchFamily="2" charset="0"/>
                <a:ea typeface="ＭＳ Ｐゴシック" panose="020B0600070205080204" pitchFamily="34" charset="-128"/>
              </a:rPr>
              <a:t>Infection rates (per patient-year) at various time periods from the start of bispecific antibody therapy, divided by microbiology and severity.
</a:t>
            </a:r>
            <a:endParaRPr lang="en-US" altLang="en-US">
              <a:latin typeface="Calibri" panose="020F0502020204030204" pitchFamily="34" charset="0"/>
              <a:ea typeface="ＭＳ Ｐゴシック" panose="020B0600070205080204" pitchFamily="34" charset="-128"/>
            </a:endParaRPr>
          </a:p>
        </p:txBody>
      </p:sp>
      <p:sp>
        <p:nvSpPr>
          <p:cNvPr id="17412" name="Slide Number Placeholder 3">
            <a:extLst>
              <a:ext uri="{FF2B5EF4-FFF2-40B4-BE49-F238E27FC236}">
                <a16:creationId xmlns:a16="http://schemas.microsoft.com/office/drawing/2014/main" id="{9D0BEC21-13FE-960E-0693-3FA2EDE359A1}"/>
              </a:ext>
            </a:extLst>
          </p:cNvPr>
          <p:cNvSpPr>
            <a:spLocks noGrp="1" noChangeArrowheads="1"/>
          </p:cNvSpPr>
          <p:nvPr>
            <p:ph type="sldNum" sz="quarter" idx="4"/>
            <p:custDataLst>
              <p:tags r:id="rId3"/>
            </p:custDataLst>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eaLnBrk="0" hangingPunct="0">
              <a:defRPr>
                <a:solidFill>
                  <a:schemeClr val="tx1"/>
                </a:solidFill>
                <a:latin typeface="Arial" panose="020B0604020202020204" pitchFamily="34" charset="0"/>
                <a:ea typeface="ＭＳ Ｐゴシック" panose="020B0600070205080204" pitchFamily="34" charset="-128"/>
              </a:defRPr>
            </a:lvl2pPr>
            <a:lvl3pPr eaLnBrk="0" hangingPunct="0">
              <a:defRPr>
                <a:solidFill>
                  <a:schemeClr val="tx1"/>
                </a:solidFill>
                <a:latin typeface="Arial" panose="020B0604020202020204" pitchFamily="34" charset="0"/>
                <a:ea typeface="ＭＳ Ｐゴシック" panose="020B0600070205080204" pitchFamily="34" charset="-128"/>
              </a:defRPr>
            </a:lvl3pPr>
            <a:lvl4pPr eaLnBrk="0" hangingPunct="0">
              <a:defRPr>
                <a:solidFill>
                  <a:schemeClr val="tx1"/>
                </a:solidFill>
                <a:latin typeface="Arial" panose="020B0604020202020204" pitchFamily="34" charset="0"/>
                <a:ea typeface="ＭＳ Ｐゴシック" panose="020B0600070205080204" pitchFamily="34" charset="-128"/>
              </a:defRPr>
            </a:lvl4pPr>
            <a:lvl5pPr eaLnBrk="0" hangingPunct="0">
              <a:defRPr>
                <a:solidFill>
                  <a:schemeClr val="tx1"/>
                </a:solidFill>
                <a:latin typeface="Arial" panose="020B0604020202020204" pitchFamily="34" charset="0"/>
                <a:ea typeface="ＭＳ Ｐゴシック" panose="020B0600070205080204" pitchFamily="34" charset="-128"/>
              </a:defRPr>
            </a:lvl5pPr>
            <a:lvl6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6pPr>
            <a:lvl7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7pPr>
            <a:lvl8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8pPr>
            <a:lvl9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Pct val="100000"/>
              <a:buFontTx/>
              <a:buNone/>
              <a:tabLst/>
              <a:defRPr/>
            </a:pPr>
            <a:fld id="{6BFA853A-E44D-1A48-A727-2A3C626C9C9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Arial"/>
              </a:rPr>
              <a:pPr marL="0" marR="0" lvl="0" indent="0" algn="r" defTabSz="914400" rtl="0" eaLnBrk="1" fontAlgn="base" latinLnBrk="0" hangingPunct="1">
                <a:lnSpc>
                  <a:spcPct val="100000"/>
                </a:lnSpc>
                <a:spcBef>
                  <a:spcPct val="0"/>
                </a:spcBef>
                <a:spcAft>
                  <a:spcPct val="0"/>
                </a:spcAft>
                <a:buClrTx/>
                <a:buSzPct val="100000"/>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2B7FBD6-C87A-2271-8DF0-685048CBC0F9}"/>
              </a:ext>
            </a:extLst>
          </p:cNvPr>
          <p:cNvSpPr>
            <a:spLocks noGrp="1" noRot="1" noChangeAspect="1" noChangeArrowheads="1" noTextEdit="1"/>
          </p:cNvSpPr>
          <p:nvPr>
            <p:ph type="sldImg"/>
            <p:custDataLst>
              <p:tags r:id="rId1"/>
            </p:custDataLst>
          </p:nvPr>
        </p:nvSpPr>
        <p:spPr>
          <a:ln cap="flat">
            <a:headEnd type="none" w="med" len="med"/>
            <a:tailEnd type="none" w="med" len="med"/>
          </a:ln>
        </p:spPr>
      </p:sp>
      <p:sp>
        <p:nvSpPr>
          <p:cNvPr id="17411" name="Notes Placeholder 2">
            <a:extLst>
              <a:ext uri="{FF2B5EF4-FFF2-40B4-BE49-F238E27FC236}">
                <a16:creationId xmlns:a16="http://schemas.microsoft.com/office/drawing/2014/main" id="{BA391C1B-1D9A-E5DB-FEAF-3ACED02B6F99}"/>
              </a:ext>
            </a:extLst>
          </p:cNvPr>
          <p:cNvSpPr>
            <a:spLocks noGrp="1"/>
          </p:cNvSpPr>
          <p:nvPr>
            <p:ph type="body" idx="3"/>
            <p:custDataLst>
              <p:tags r:id="rId2"/>
            </p:custDataLst>
          </p:nvPr>
        </p:nvSpPr>
        <p:spPr>
          <a:ln>
            <a:miter lim="800000"/>
          </a:ln>
        </p:spPr>
        <p:txBody>
          <a:bodyPr>
            <a:noAutofit/>
          </a:bodyPr>
          <a:lstStyle/>
          <a:p>
            <a:r>
              <a:rPr lang="en-US" altLang="en-US" b="1">
                <a:latin typeface="Helvetica" pitchFamily="2" charset="0"/>
                <a:ea typeface="ＭＳ Ｐゴシック" panose="020B0600070205080204" pitchFamily="34" charset="-128"/>
              </a:rPr>
              <a:t>Figure Legend:</a:t>
            </a:r>
            <a:br>
              <a:rPr lang="en-US" altLang="en-US" b="1">
                <a:latin typeface="Helvetica" pitchFamily="2" charset="0"/>
                <a:ea typeface="ＭＳ Ｐゴシック" panose="020B0600070205080204" pitchFamily="34" charset="-128"/>
              </a:rPr>
            </a:br>
            <a:r>
              <a:rPr lang="en-US" altLang="en-US" b="1">
                <a:latin typeface="Helvetica" pitchFamily="2" charset="0"/>
                <a:ea typeface="ＭＳ Ｐゴシック" panose="020B0600070205080204" pitchFamily="34" charset="-128"/>
              </a:rPr>
              <a:t>A, Swimmer's plot for all grade 3–5 infections during the study period, divided into “on-IVIg” and “off-IVIg” periods. B, Forest plot showing the infection incidence rate ratios of “on-IVIg” versus “off-IVIg” periods for various infection categorizations, with P values derived from z-test on regression parameters in the self-controlled case series model. Sensitivity analyses excluded the first 30 days of bispecific antibody therapy to attempt to limit confounding risk factors for infection including uncontrolled myeloma, increased health care contact due to mandatory hospitalizations during step-up dosing, and cytokine release syndrome management.
</a:t>
            </a:r>
            <a:endParaRPr lang="en-US" altLang="en-US">
              <a:latin typeface="Calibri" panose="020F0502020204030204" pitchFamily="34" charset="0"/>
              <a:ea typeface="ＭＳ Ｐゴシック" panose="020B0600070205080204" pitchFamily="34" charset="-128"/>
            </a:endParaRPr>
          </a:p>
        </p:txBody>
      </p:sp>
      <p:sp>
        <p:nvSpPr>
          <p:cNvPr id="17412" name="Slide Number Placeholder 3">
            <a:extLst>
              <a:ext uri="{FF2B5EF4-FFF2-40B4-BE49-F238E27FC236}">
                <a16:creationId xmlns:a16="http://schemas.microsoft.com/office/drawing/2014/main" id="{7DE3DE16-5955-EE13-4514-D550ADC2D0D0}"/>
              </a:ext>
            </a:extLst>
          </p:cNvPr>
          <p:cNvSpPr>
            <a:spLocks noGrp="1" noChangeArrowheads="1"/>
          </p:cNvSpPr>
          <p:nvPr>
            <p:ph type="sldNum" sz="quarter" idx="4"/>
            <p:custDataLst>
              <p:tags r:id="rId3"/>
            </p:custDataLst>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eaLnBrk="0" hangingPunct="0">
              <a:defRPr>
                <a:solidFill>
                  <a:schemeClr val="tx1"/>
                </a:solidFill>
                <a:latin typeface="Arial" panose="020B0604020202020204" pitchFamily="34" charset="0"/>
                <a:ea typeface="ＭＳ Ｐゴシック" panose="020B0600070205080204" pitchFamily="34" charset="-128"/>
              </a:defRPr>
            </a:lvl2pPr>
            <a:lvl3pPr eaLnBrk="0" hangingPunct="0">
              <a:defRPr>
                <a:solidFill>
                  <a:schemeClr val="tx1"/>
                </a:solidFill>
                <a:latin typeface="Arial" panose="020B0604020202020204" pitchFamily="34" charset="0"/>
                <a:ea typeface="ＭＳ Ｐゴシック" panose="020B0600070205080204" pitchFamily="34" charset="-128"/>
              </a:defRPr>
            </a:lvl3pPr>
            <a:lvl4pPr eaLnBrk="0" hangingPunct="0">
              <a:defRPr>
                <a:solidFill>
                  <a:schemeClr val="tx1"/>
                </a:solidFill>
                <a:latin typeface="Arial" panose="020B0604020202020204" pitchFamily="34" charset="0"/>
                <a:ea typeface="ＭＳ Ｐゴシック" panose="020B0600070205080204" pitchFamily="34" charset="-128"/>
              </a:defRPr>
            </a:lvl4pPr>
            <a:lvl5pPr eaLnBrk="0" hangingPunct="0">
              <a:defRPr>
                <a:solidFill>
                  <a:schemeClr val="tx1"/>
                </a:solidFill>
                <a:latin typeface="Arial" panose="020B0604020202020204" pitchFamily="34" charset="0"/>
                <a:ea typeface="ＭＳ Ｐゴシック" panose="020B0600070205080204" pitchFamily="34" charset="-128"/>
              </a:defRPr>
            </a:lvl5pPr>
            <a:lvl6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6pPr>
            <a:lvl7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7pPr>
            <a:lvl8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8pPr>
            <a:lvl9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Pct val="100000"/>
              <a:buFontTx/>
              <a:buNone/>
              <a:tabLst/>
              <a:defRPr/>
            </a:pPr>
            <a:fld id="{AAE6CF14-105A-6E48-B6EE-9C3EC02446B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Arial"/>
              </a:rPr>
              <a:pPr marL="0" marR="0" lvl="0" indent="0" algn="r" defTabSz="914400" rtl="0" eaLnBrk="1" fontAlgn="base" latinLnBrk="0" hangingPunct="1">
                <a:lnSpc>
                  <a:spcPct val="100000"/>
                </a:lnSpc>
                <a:spcBef>
                  <a:spcPct val="0"/>
                </a:spcBef>
                <a:spcAft>
                  <a:spcPct val="0"/>
                </a:spcAft>
                <a:buClrTx/>
                <a:buSzPct val="100000"/>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423B4-AFB4-F6D9-77F8-0D8034C893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C6B97C-F937-8E12-09A1-43CEC11F9E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013188-974C-DEE8-372E-C3E043D1C548}"/>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5" name="Footer Placeholder 4">
            <a:extLst>
              <a:ext uri="{FF2B5EF4-FFF2-40B4-BE49-F238E27FC236}">
                <a16:creationId xmlns:a16="http://schemas.microsoft.com/office/drawing/2014/main" id="{1DF79919-34A3-8698-50AD-A365BFEAB9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667897-C15C-BF7B-A911-DAA0D0F63CA4}"/>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3135024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DB85-DDB5-65B6-B033-E16571AC82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9E9AC9-3163-2CEA-F158-7FD96E69C0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F11835-B442-0977-B662-49F7693632C3}"/>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5" name="Footer Placeholder 4">
            <a:extLst>
              <a:ext uri="{FF2B5EF4-FFF2-40B4-BE49-F238E27FC236}">
                <a16:creationId xmlns:a16="http://schemas.microsoft.com/office/drawing/2014/main" id="{45C03A7D-319B-30EC-5667-E55511FAC4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B355DC-8A87-265D-5D71-A8C01CC73D4F}"/>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1737359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6449-BA46-6E17-2CF4-7262FC1ED8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24868D-95B3-3171-7B20-770604A18C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13CDE6-83E9-90CE-D5C6-146EED4521CA}"/>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5" name="Footer Placeholder 4">
            <a:extLst>
              <a:ext uri="{FF2B5EF4-FFF2-40B4-BE49-F238E27FC236}">
                <a16:creationId xmlns:a16="http://schemas.microsoft.com/office/drawing/2014/main" id="{4E680A48-5073-24A4-CC40-517BB75BBD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B5B43-3497-66E4-657C-1B393BE215F2}"/>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3299307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B53C4-4014-4FE3-ED00-4E5C70BBF7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44A0B3-CED0-FB0F-CB6B-536A020641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87203A-4CE2-AA9B-C55C-68F78661FB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D334D1-746B-7B3E-F05D-CABBFCF6B59A}"/>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6" name="Footer Placeholder 5">
            <a:extLst>
              <a:ext uri="{FF2B5EF4-FFF2-40B4-BE49-F238E27FC236}">
                <a16:creationId xmlns:a16="http://schemas.microsoft.com/office/drawing/2014/main" id="{7B88407B-C6FD-2FFD-7A24-548BE2C23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FAB3C8-D6E0-0CC7-B27E-CB1BE5679E40}"/>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1172372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9A030-11DB-929A-7F74-B34FF455F8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326DD7-D3AA-118B-BEC9-6F8EF71EDC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BBEC1A-9929-6593-6416-F6BF1448EB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17C715-BBAD-6101-60E6-0D7745512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43C100-C447-B6E8-3049-5F104522A8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B8E35B-E54D-B1DB-FE38-445D21DC0DD6}"/>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8" name="Footer Placeholder 7">
            <a:extLst>
              <a:ext uri="{FF2B5EF4-FFF2-40B4-BE49-F238E27FC236}">
                <a16:creationId xmlns:a16="http://schemas.microsoft.com/office/drawing/2014/main" id="{D79618C4-2476-1A90-E80F-329CF2310CE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CE6CD5-E6CE-AEB8-32EA-6A9A4DB6C1D1}"/>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2465417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F6363-27FC-9612-CC37-2312B9C661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C4835F-37CA-D75B-C20A-E1C3B2D6F178}"/>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4" name="Footer Placeholder 3">
            <a:extLst>
              <a:ext uri="{FF2B5EF4-FFF2-40B4-BE49-F238E27FC236}">
                <a16:creationId xmlns:a16="http://schemas.microsoft.com/office/drawing/2014/main" id="{0FA3BD06-9764-E758-B78B-B3DC90BEFE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060CA2-36F6-EB39-0B7D-6443BA4C045B}"/>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1049695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5424D-DD05-DA6C-9A9F-B34CCD0DE80D}"/>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3" name="Footer Placeholder 2">
            <a:extLst>
              <a:ext uri="{FF2B5EF4-FFF2-40B4-BE49-F238E27FC236}">
                <a16:creationId xmlns:a16="http://schemas.microsoft.com/office/drawing/2014/main" id="{84FE1CCC-3160-BBB8-3452-A7A103F70D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F72412-D89F-F0BC-17C2-2AA74EDEC830}"/>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306215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B0F3-1DC3-01E1-B7E9-691E0F966B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729583-9697-3050-958A-29CDA80E2D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826673-470E-0448-F402-96E2431286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D64881-36C4-EB1A-EC59-D7DFFDBF073F}"/>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6" name="Footer Placeholder 5">
            <a:extLst>
              <a:ext uri="{FF2B5EF4-FFF2-40B4-BE49-F238E27FC236}">
                <a16:creationId xmlns:a16="http://schemas.microsoft.com/office/drawing/2014/main" id="{7331198F-F3A6-E7C8-6148-D5DEC1DB51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A152F-4100-0D7F-865B-F1DC14219ED5}"/>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3444522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628FE-04F4-4104-BD37-F94ABBAB40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709B96-3315-2F55-E0CA-3CD3C2514D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2057B3-E948-A7E3-EE77-37F7C7AE43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B4ECF1-DC75-BEF2-0A34-DAAC5D4A9C8B}"/>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6" name="Footer Placeholder 5">
            <a:extLst>
              <a:ext uri="{FF2B5EF4-FFF2-40B4-BE49-F238E27FC236}">
                <a16:creationId xmlns:a16="http://schemas.microsoft.com/office/drawing/2014/main" id="{24695062-F981-7465-2AF0-B24AAB2D64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BBACBE-DCC5-A5F2-ED88-48C2FE779348}"/>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20217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CFFBF-63DC-6090-5BC8-E8D60161DE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CF41B3-42C6-A32F-2940-49E111865C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378F1-94E9-8DB3-7EBC-B9C19798A408}"/>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5" name="Footer Placeholder 4">
            <a:extLst>
              <a:ext uri="{FF2B5EF4-FFF2-40B4-BE49-F238E27FC236}">
                <a16:creationId xmlns:a16="http://schemas.microsoft.com/office/drawing/2014/main" id="{B5F1555D-B9FB-7348-6A92-19A70CB1A9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87A1A6-6335-1E76-2801-D3ACE66F73E2}"/>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3617259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77E044-7971-8FDA-2476-F3C8CFB220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3D61A6-A410-35ED-6010-8B4FB6B038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B3D59D-62CC-3BE2-C845-C0651C78AB3B}"/>
              </a:ext>
            </a:extLst>
          </p:cNvPr>
          <p:cNvSpPr>
            <a:spLocks noGrp="1"/>
          </p:cNvSpPr>
          <p:nvPr>
            <p:ph type="dt" sz="half" idx="10"/>
          </p:nvPr>
        </p:nvSpPr>
        <p:spPr/>
        <p:txBody>
          <a:bodyPr/>
          <a:lstStyle/>
          <a:p>
            <a:fld id="{02D1602C-F63C-334B-9742-3A5B16A3A43B}" type="datetimeFigureOut">
              <a:rPr lang="en-US" smtClean="0"/>
              <a:t>10/26/25</a:t>
            </a:fld>
            <a:endParaRPr lang="en-US"/>
          </a:p>
        </p:txBody>
      </p:sp>
      <p:sp>
        <p:nvSpPr>
          <p:cNvPr id="5" name="Footer Placeholder 4">
            <a:extLst>
              <a:ext uri="{FF2B5EF4-FFF2-40B4-BE49-F238E27FC236}">
                <a16:creationId xmlns:a16="http://schemas.microsoft.com/office/drawing/2014/main" id="{3104CE43-86B3-0E57-F471-C1C3329EF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59B1A7-5E31-4720-E151-20531804146D}"/>
              </a:ext>
            </a:extLst>
          </p:cNvPr>
          <p:cNvSpPr>
            <a:spLocks noGrp="1"/>
          </p:cNvSpPr>
          <p:nvPr>
            <p:ph type="sldNum" sz="quarter" idx="12"/>
          </p:nvPr>
        </p:nvSpPr>
        <p:spPr/>
        <p:txBody>
          <a:bodyPr/>
          <a:lstStyle/>
          <a:p>
            <a:fld id="{705ED5E5-7E33-9B4D-B280-ABFA342E2860}" type="slidenum">
              <a:rPr lang="en-US" smtClean="0"/>
              <a:t>‹#›</a:t>
            </a:fld>
            <a:endParaRPr lang="en-US"/>
          </a:p>
        </p:txBody>
      </p:sp>
    </p:spTree>
    <p:extLst>
      <p:ext uri="{BB962C8B-B14F-4D97-AF65-F5344CB8AC3E}">
        <p14:creationId xmlns:p14="http://schemas.microsoft.com/office/powerpoint/2010/main" val="1207644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closur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67996-4EC7-4786-B3FC-8E985206EC9E}"/>
              </a:ext>
            </a:extLst>
          </p:cNvPr>
          <p:cNvSpPr>
            <a:spLocks noGrp="1"/>
          </p:cNvSpPr>
          <p:nvPr>
            <p:ph type="title" hasCustomPrompt="1"/>
          </p:nvPr>
        </p:nvSpPr>
        <p:spPr>
          <a:xfrm>
            <a:off x="615901" y="598409"/>
            <a:ext cx="10515600" cy="531036"/>
          </a:xfrm>
        </p:spPr>
        <p:txBody>
          <a:bodyPr anchor="b"/>
          <a:lstStyle>
            <a:lvl1pPr>
              <a:defRPr/>
            </a:lvl1pPr>
          </a:lstStyle>
          <a:p>
            <a:r>
              <a:rPr lang="en-US" dirty="0"/>
              <a:t>DISCLOSURES</a:t>
            </a:r>
            <a:endParaRPr lang="en-CA" dirty="0"/>
          </a:p>
        </p:txBody>
      </p:sp>
      <p:sp>
        <p:nvSpPr>
          <p:cNvPr id="5" name="Vertical Text Placeholder 2">
            <a:extLst>
              <a:ext uri="{FF2B5EF4-FFF2-40B4-BE49-F238E27FC236}">
                <a16:creationId xmlns:a16="http://schemas.microsoft.com/office/drawing/2014/main" id="{D9B294D5-8104-47A7-94A0-FC3452C518C7}"/>
              </a:ext>
            </a:extLst>
          </p:cNvPr>
          <p:cNvSpPr>
            <a:spLocks noGrp="1"/>
          </p:cNvSpPr>
          <p:nvPr>
            <p:ph type="body" orient="vert" idx="1" hasCustomPrompt="1"/>
          </p:nvPr>
        </p:nvSpPr>
        <p:spPr>
          <a:xfrm>
            <a:off x="615901" y="1253331"/>
            <a:ext cx="10515600" cy="4351338"/>
          </a:xfrm>
        </p:spPr>
        <p:txBody>
          <a:bodyPr vert="horz"/>
          <a:lstStyle>
            <a:lvl1pP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a:t>Insert here</a:t>
            </a:r>
          </a:p>
          <a:p>
            <a:pPr lvl="1"/>
            <a:r>
              <a:rPr lang="en-US"/>
              <a:t>Bullet if needed</a:t>
            </a:r>
          </a:p>
          <a:p>
            <a:pPr lvl="2"/>
            <a:r>
              <a:rPr lang="en-US"/>
              <a:t>Third level</a:t>
            </a:r>
          </a:p>
          <a:p>
            <a:pPr lvl="3"/>
            <a:r>
              <a:rPr lang="en-US"/>
              <a:t>Fourth level</a:t>
            </a:r>
          </a:p>
          <a:p>
            <a:pPr lvl="4"/>
            <a:r>
              <a:rPr lang="en-US"/>
              <a:t>Fifth level</a:t>
            </a:r>
          </a:p>
          <a:p>
            <a:pPr lvl="0"/>
            <a:endParaRPr lang="en-US"/>
          </a:p>
        </p:txBody>
      </p:sp>
    </p:spTree>
    <p:extLst>
      <p:ext uri="{BB962C8B-B14F-4D97-AF65-F5344CB8AC3E}">
        <p14:creationId xmlns:p14="http://schemas.microsoft.com/office/powerpoint/2010/main" val="2507379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p>
            <a:fld id="{73123DF7-5EFF-A24E-91A4-21749F6198D1}" type="datetimeFigureOut">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3355772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73123DF7-5EFF-A24E-91A4-21749F6198D1}" type="datetimeFigureOut">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4175642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73123DF7-5EFF-A24E-91A4-21749F6198D1}" type="datetimeFigureOut">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471592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73123DF7-5EFF-A24E-91A4-21749F6198D1}" type="datetimeFigureOut">
              <a:rPr lang="en-US" smtClean="0"/>
              <a:t>10/26/25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21869365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73123DF7-5EFF-A24E-91A4-21749F6198D1}" type="datetimeFigureOut">
              <a:rPr lang="en-US" smtClean="0"/>
              <a:t>10/26/25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8257063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73123DF7-5EFF-A24E-91A4-21749F6198D1}" type="datetimeFigureOut">
              <a:rPr lang="en-US" smtClean="0"/>
              <a:t>10/26/25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4293247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123DF7-5EFF-A24E-91A4-21749F6198D1}" type="datetimeFigureOut">
              <a:rPr lang="en-US" smtClean="0"/>
              <a:t>10/26/25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349222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73123DF7-5EFF-A24E-91A4-21749F6198D1}" type="datetimeFigureOut">
              <a:rPr lang="en-US" smtClean="0"/>
              <a:t>10/26/25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3877245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73123DF7-5EFF-A24E-91A4-21749F6198D1}" type="datetimeFigureOut">
              <a:rPr lang="en-US" smtClean="0"/>
              <a:t>10/26/25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1726819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73123DF7-5EFF-A24E-91A4-21749F6198D1}" type="datetimeFigureOut">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35560924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73123DF7-5EFF-A24E-91A4-21749F6198D1}" type="datetimeFigureOut">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744797-4B10-1A4C-8FE1-27CD2FE29E38}" type="slidenum">
              <a:rPr lang="en-US" smtClean="0"/>
              <a:t>‹#›</a:t>
            </a:fld>
            <a:endParaRPr lang="en-US"/>
          </a:p>
        </p:txBody>
      </p:sp>
    </p:spTree>
    <p:extLst>
      <p:ext uri="{BB962C8B-B14F-4D97-AF65-F5344CB8AC3E}">
        <p14:creationId xmlns:p14="http://schemas.microsoft.com/office/powerpoint/2010/main" val="15704735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661BC6-5FDE-4726-84FF-1F081D0F8005}" type="datetime1">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17636497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2B72EC-2473-4795-8191-842E806800D2}" type="datetime1">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34494589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967728-E5F0-4250-9351-CC4C1797EB4E}" type="datetime1">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16922847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63A782-40FF-4B44-80B5-B5A296F40893}" type="datetime1">
              <a:rPr lang="en-US" smtClean="0"/>
              <a:t>10/26/25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3800927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3C8F0FE-C287-4DE3-9DB8-6D8ECB51AA61}" type="datetime1">
              <a:rPr lang="en-US" smtClean="0"/>
              <a:t>10/26/25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19926532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02EEFF-3D61-42F0-A429-15616D6854F0}" type="datetime1">
              <a:rPr lang="en-US" smtClean="0"/>
              <a:t>10/26/25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7347082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B8422-10CC-4012-AEF2-CFEF33E4DED8}" type="datetime1">
              <a:rPr lang="en-US" smtClean="0"/>
              <a:t>10/26/25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9226151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77F62F-B130-4ECF-B160-9A30AEFB2AD3}" type="datetime1">
              <a:rPr lang="en-US" smtClean="0"/>
              <a:t>10/26/25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30246818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08E64E-51D3-4576-82B5-922B14880D7B}" type="datetime1">
              <a:rPr lang="en-US" smtClean="0"/>
              <a:t>10/26/25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14494171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DFEA2D-7226-47B5-9231-26561B7F0EF4}" type="datetime1">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41957926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EA8C6D-C818-4C40-94F8-FAC052D72CAC}" type="datetime1">
              <a:rPr lang="en-US" smtClean="0"/>
              <a:t>10/26/25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B63B3-21DE-4A5C-8F03-E66595EA1198}" type="slidenum">
              <a:rPr lang="en-US" smtClean="0"/>
              <a:t>‹#›</a:t>
            </a:fld>
            <a:endParaRPr lang="en-US"/>
          </a:p>
        </p:txBody>
      </p:sp>
    </p:spTree>
    <p:extLst>
      <p:ext uri="{BB962C8B-B14F-4D97-AF65-F5344CB8AC3E}">
        <p14:creationId xmlns:p14="http://schemas.microsoft.com/office/powerpoint/2010/main" val="11912472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DEE1D-4E5B-6D73-6568-3AEC0DD98F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DC9F2B-A4A1-6003-128D-FEC4C6C207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6F29EC-9F56-225A-D6E3-49665964C514}"/>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5" name="Footer Placeholder 4">
            <a:extLst>
              <a:ext uri="{FF2B5EF4-FFF2-40B4-BE49-F238E27FC236}">
                <a16:creationId xmlns:a16="http://schemas.microsoft.com/office/drawing/2014/main" id="{1B897715-73DA-E83D-7340-4879688251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7FD73C-8559-81C8-D79A-88C40E47A012}"/>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2563943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82260-A734-C375-6A66-652F02E6E5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47EE27-6691-3D2B-FCBE-E57FD966B5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B7D584-4FB1-2726-E9D6-AB58E9B28772}"/>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5" name="Footer Placeholder 4">
            <a:extLst>
              <a:ext uri="{FF2B5EF4-FFF2-40B4-BE49-F238E27FC236}">
                <a16:creationId xmlns:a16="http://schemas.microsoft.com/office/drawing/2014/main" id="{1FE78927-6084-E95B-C130-3E9741E5F4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E42B51-734E-BC60-69AF-1254A6B0F986}"/>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24693039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424D1-02EE-E734-14C3-B00E3DAD14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2B36C4-8452-D309-9EC8-344FDD9CBC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221950-2989-7542-F965-B1FBED0BE376}"/>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5" name="Footer Placeholder 4">
            <a:extLst>
              <a:ext uri="{FF2B5EF4-FFF2-40B4-BE49-F238E27FC236}">
                <a16:creationId xmlns:a16="http://schemas.microsoft.com/office/drawing/2014/main" id="{7B809A45-4CAB-05AE-70FF-6CFF8DA79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44BFC-75F0-DA97-CB2B-6F8B469C5F78}"/>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16136722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0343-3F80-E98E-AAA9-61D226C5DC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CED0B5-0907-97FD-92BF-AB08BBB28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80620E-A386-7E85-2E97-03DD62D898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9B30598-AD5C-39A5-6E8A-38F4D83274D2}"/>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6" name="Footer Placeholder 5">
            <a:extLst>
              <a:ext uri="{FF2B5EF4-FFF2-40B4-BE49-F238E27FC236}">
                <a16:creationId xmlns:a16="http://schemas.microsoft.com/office/drawing/2014/main" id="{E796E534-ED92-DAC9-E5A3-F363B5A4D4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18C1C6-031A-EAC1-0F2E-E35A4340A4A6}"/>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25823895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D6D-5249-559D-BC65-5FF7B819DB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45A0C5-62F4-B306-0BC2-D7C2476851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6BFB25-805C-F2A5-C95D-8D92806D6F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AD4054-CD41-518E-A18F-B5853CB407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32B1DE-8B8D-E758-ADDE-445537F63E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2D393B-3FFB-62BE-93A3-6849AEE4D8CB}"/>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8" name="Footer Placeholder 7">
            <a:extLst>
              <a:ext uri="{FF2B5EF4-FFF2-40B4-BE49-F238E27FC236}">
                <a16:creationId xmlns:a16="http://schemas.microsoft.com/office/drawing/2014/main" id="{17254AB7-1E38-3CA4-8541-E18B503480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4A8706-7E1D-D854-6BD8-5C431CA5B46B}"/>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4102648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F12E8-9476-E366-4450-1A5A4A465D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A7868E-EA0E-0C95-D367-E21AC34733D0}"/>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4" name="Footer Placeholder 3">
            <a:extLst>
              <a:ext uri="{FF2B5EF4-FFF2-40B4-BE49-F238E27FC236}">
                <a16:creationId xmlns:a16="http://schemas.microsoft.com/office/drawing/2014/main" id="{F6B7EFFE-4C44-A7BC-5C64-E3B1B40A44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C3EB51-C3B3-4B33-9851-2D65ED82A19F}"/>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19476774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57532E-4681-F681-A9C1-48AB0C40AD67}"/>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3" name="Footer Placeholder 2">
            <a:extLst>
              <a:ext uri="{FF2B5EF4-FFF2-40B4-BE49-F238E27FC236}">
                <a16:creationId xmlns:a16="http://schemas.microsoft.com/office/drawing/2014/main" id="{848496EB-597B-5AE3-5935-CC9F40ACBF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079C14-A245-B70C-29AF-34DEBF2111B2}"/>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10280592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41CB-0440-5AFF-BC17-3E1EFE3799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4CDDBE-6345-3E30-6038-E6D9A91F85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6F659B-CC86-4FFE-C65C-39CB0C6A7C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C5671-3629-1DF7-7406-AFDC274BD1E5}"/>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6" name="Footer Placeholder 5">
            <a:extLst>
              <a:ext uri="{FF2B5EF4-FFF2-40B4-BE49-F238E27FC236}">
                <a16:creationId xmlns:a16="http://schemas.microsoft.com/office/drawing/2014/main" id="{A91C6582-5AEC-44AF-11AD-C10080A48F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D565C6-767A-19D3-1A1F-AB4589086CF2}"/>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17834908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3E4E-12FF-C382-9D97-0A5083F921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D5AC27-67CF-CBBD-C017-25D5CE8665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B0D7D6-F610-63FA-0164-F237B9A98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68AC9D-FC46-E2D9-579B-DBFB6CE2EA1F}"/>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6" name="Footer Placeholder 5">
            <a:extLst>
              <a:ext uri="{FF2B5EF4-FFF2-40B4-BE49-F238E27FC236}">
                <a16:creationId xmlns:a16="http://schemas.microsoft.com/office/drawing/2014/main" id="{2B62A49C-5D1D-A4E6-EBDE-3B3E36CCFC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A411F3-5C33-54F4-4504-4E39128E9F68}"/>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27005166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96081-913A-3C2C-2B49-6AC5539452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103D7E-5A94-1B43-66EE-CB48E37BC3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888431-C2CC-A52B-2F75-8FB07D1AB561}"/>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5" name="Footer Placeholder 4">
            <a:extLst>
              <a:ext uri="{FF2B5EF4-FFF2-40B4-BE49-F238E27FC236}">
                <a16:creationId xmlns:a16="http://schemas.microsoft.com/office/drawing/2014/main" id="{6A03FACE-F374-29CE-777E-FF38FF07B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96793-8B53-91D8-911A-4B0FE18C6F86}"/>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26428432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9BB62D-F1DE-40B2-186E-B2992AB405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1C92BF-764E-7D3C-98D0-869BC48C3A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A182C5-E767-8AF5-BD7C-53424A486806}"/>
              </a:ext>
            </a:extLst>
          </p:cNvPr>
          <p:cNvSpPr>
            <a:spLocks noGrp="1"/>
          </p:cNvSpPr>
          <p:nvPr>
            <p:ph type="dt" sz="half" idx="10"/>
          </p:nvPr>
        </p:nvSpPr>
        <p:spPr/>
        <p:txBody>
          <a:bodyPr/>
          <a:lstStyle/>
          <a:p>
            <a:fld id="{2BD77CE6-1D2B-F64F-9847-D147B0B77822}" type="datetimeFigureOut">
              <a:rPr lang="en-US" smtClean="0"/>
              <a:t>10/26/25</a:t>
            </a:fld>
            <a:endParaRPr lang="en-US"/>
          </a:p>
        </p:txBody>
      </p:sp>
      <p:sp>
        <p:nvSpPr>
          <p:cNvPr id="5" name="Footer Placeholder 4">
            <a:extLst>
              <a:ext uri="{FF2B5EF4-FFF2-40B4-BE49-F238E27FC236}">
                <a16:creationId xmlns:a16="http://schemas.microsoft.com/office/drawing/2014/main" id="{C40DD86F-E303-11D8-3775-6862494EE7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78422F-0010-E79D-3524-44324A1DCF8E}"/>
              </a:ext>
            </a:extLst>
          </p:cNvPr>
          <p:cNvSpPr>
            <a:spLocks noGrp="1"/>
          </p:cNvSpPr>
          <p:nvPr>
            <p:ph type="sldNum" sz="quarter" idx="12"/>
          </p:nvPr>
        </p:nvSpPr>
        <p:spPr/>
        <p:txBody>
          <a:bodyPr/>
          <a:lstStyle/>
          <a:p>
            <a:fld id="{2FBA25D4-452A-1243-8565-DCCB553432F8}" type="slidenum">
              <a:rPr lang="en-US" smtClean="0"/>
              <a:t>‹#›</a:t>
            </a:fld>
            <a:endParaRPr lang="en-US"/>
          </a:p>
        </p:txBody>
      </p:sp>
    </p:spTree>
    <p:extLst>
      <p:ext uri="{BB962C8B-B14F-4D97-AF65-F5344CB8AC3E}">
        <p14:creationId xmlns:p14="http://schemas.microsoft.com/office/powerpoint/2010/main" val="35391697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F73E2E8-9BEA-4579-A2F7-ACABE52D08EE}"/>
              </a:ext>
            </a:extLst>
          </p:cNvPr>
          <p:cNvCxnSpPr/>
          <p:nvPr userDrawn="1"/>
        </p:nvCxnSpPr>
        <p:spPr>
          <a:xfrm>
            <a:off x="0" y="1295400"/>
            <a:ext cx="11684000" cy="0"/>
          </a:xfrm>
          <a:prstGeom prst="line">
            <a:avLst/>
          </a:prstGeom>
          <a:ln w="44450">
            <a:solidFill>
              <a:srgbClr val="5A5A5A"/>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bwMode="auto">
          <a:xfrm>
            <a:off x="203200" y="152400"/>
            <a:ext cx="116840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8" tIns="45709" rIns="91418" bIns="45709" numCol="1" anchorCtr="0" compatLnSpc="1">
            <a:prstTxWarp prst="textNoShape">
              <a:avLst/>
            </a:prstTxWarp>
          </a:bodyPr>
          <a:lstStyle>
            <a:lvl1pPr>
              <a:defRPr sz="2000">
                <a:solidFill>
                  <a:srgbClr val="0F6256"/>
                </a:solidFill>
                <a:latin typeface="Helvetica Neue LT Std 55 Roman"/>
              </a:defRPr>
            </a:lvl1pPr>
          </a:lstStyle>
          <a:p>
            <a:r>
              <a:rPr lang="en-CA"/>
              <a:t>Click to edit Master title style</a:t>
            </a:r>
            <a:endParaRPr lang="en-GB" dirty="0"/>
          </a:p>
        </p:txBody>
      </p:sp>
      <p:sp>
        <p:nvSpPr>
          <p:cNvPr id="12" name="Espace réservé du contenu 11"/>
          <p:cNvSpPr>
            <a:spLocks noGrp="1"/>
          </p:cNvSpPr>
          <p:nvPr>
            <p:ph sz="quarter" idx="10"/>
          </p:nvPr>
        </p:nvSpPr>
        <p:spPr>
          <a:xfrm>
            <a:off x="203200" y="1524002"/>
            <a:ext cx="11684000" cy="4781267"/>
          </a:xfrm>
          <a:prstGeom prst="rect">
            <a:avLst/>
          </a:prstGeom>
        </p:spPr>
        <p:txBody>
          <a:bodyPr lIns="91418" tIns="45709" rIns="91418" bIns="45709"/>
          <a:lstStyle>
            <a:lvl1pPr eaLnBrk="1" hangingPunct="1">
              <a:buClr>
                <a:srgbClr val="0F6256"/>
              </a:buClr>
              <a:defRPr sz="1600" b="0" i="0">
                <a:latin typeface="HelveticaNeueLT Std"/>
                <a:cs typeface="HelveticaNeueLT Std"/>
              </a:defRPr>
            </a:lvl1pPr>
            <a:lvl2pPr eaLnBrk="1" hangingPunct="1">
              <a:buClr>
                <a:srgbClr val="0F6256"/>
              </a:buClr>
              <a:defRPr sz="1600" b="0" i="0">
                <a:latin typeface="HelveticaNeueLT Std"/>
                <a:cs typeface="HelveticaNeueLT Std"/>
              </a:defRPr>
            </a:lvl2pPr>
            <a:lvl3pPr eaLnBrk="1" hangingPunct="1">
              <a:buClr>
                <a:srgbClr val="0F6256"/>
              </a:buClr>
              <a:buFontTx/>
              <a:buChar char="»"/>
              <a:defRPr sz="1600" b="0" i="0">
                <a:latin typeface="HelveticaNeueLT Std"/>
                <a:cs typeface="HelveticaNeueLT Std"/>
              </a:defRPr>
            </a:lvl3pPr>
            <a:lvl4pPr>
              <a:buClr>
                <a:srgbClr val="0F6256"/>
              </a:buClr>
              <a:defRPr/>
            </a:lvl4pPr>
            <a:lvl5pPr>
              <a:buClr>
                <a:srgbClr val="0F6256"/>
              </a:buClr>
              <a:defRPr/>
            </a:lvl5pPr>
          </a:lstStyle>
          <a:p>
            <a:pPr lvl="0"/>
            <a:r>
              <a:rPr lang="en-CA" altLang="en-US" dirty="0" err="1"/>
              <a:t>Cliquez</a:t>
            </a:r>
            <a:r>
              <a:rPr lang="en-CA" altLang="en-US" dirty="0"/>
              <a:t> pour modifier les styles du </a:t>
            </a:r>
            <a:r>
              <a:rPr lang="en-CA" altLang="en-US" dirty="0" err="1"/>
              <a:t>texte</a:t>
            </a:r>
            <a:r>
              <a:rPr lang="en-CA" altLang="en-US" dirty="0"/>
              <a:t> du masque</a:t>
            </a:r>
          </a:p>
          <a:p>
            <a:pPr lvl="1"/>
            <a:r>
              <a:rPr lang="en-CA" altLang="en-US" dirty="0" err="1"/>
              <a:t>Deuxième</a:t>
            </a:r>
            <a:r>
              <a:rPr lang="en-CA" altLang="en-US" dirty="0"/>
              <a:t> </a:t>
            </a:r>
            <a:r>
              <a:rPr lang="en-CA" altLang="en-US" dirty="0" err="1"/>
              <a:t>niveau</a:t>
            </a:r>
            <a:endParaRPr lang="en-CA" altLang="en-US" dirty="0"/>
          </a:p>
          <a:p>
            <a:pPr lvl="2"/>
            <a:r>
              <a:rPr lang="en-CA" altLang="en-US" dirty="0" err="1"/>
              <a:t>Troisième</a:t>
            </a:r>
            <a:r>
              <a:rPr lang="en-CA" altLang="en-US" dirty="0"/>
              <a:t> </a:t>
            </a:r>
            <a:r>
              <a:rPr lang="en-CA" altLang="en-US" dirty="0" err="1"/>
              <a:t>niveau</a:t>
            </a:r>
            <a:endParaRPr lang="en-CA" altLang="en-US" dirty="0"/>
          </a:p>
        </p:txBody>
      </p:sp>
      <p:sp>
        <p:nvSpPr>
          <p:cNvPr id="3" name="Text Placeholder 2"/>
          <p:cNvSpPr>
            <a:spLocks noGrp="1"/>
          </p:cNvSpPr>
          <p:nvPr>
            <p:ph type="body" sz="quarter" idx="11"/>
          </p:nvPr>
        </p:nvSpPr>
        <p:spPr>
          <a:xfrm>
            <a:off x="203200" y="6400800"/>
            <a:ext cx="11684000" cy="381000"/>
          </a:xfrm>
          <a:prstGeom prst="rect">
            <a:avLst/>
          </a:prstGeom>
        </p:spPr>
        <p:txBody>
          <a:bodyPr lIns="91418" tIns="45709" rIns="91418" bIns="45709"/>
          <a:lstStyle>
            <a:lvl1pPr marL="0" indent="0">
              <a:buFontTx/>
              <a:buNone/>
              <a:defRPr sz="1200" b="0" i="0" baseline="0">
                <a:latin typeface="HelveticaNeueLT Std"/>
                <a:cs typeface="HelveticaNeueLT Std"/>
              </a:defRPr>
            </a:lvl1pPr>
          </a:lstStyle>
          <a:p>
            <a:pPr lvl="0"/>
            <a:r>
              <a:rPr lang="en-US" dirty="0"/>
              <a:t>Click to edit Master text styles</a:t>
            </a:r>
          </a:p>
        </p:txBody>
      </p:sp>
    </p:spTree>
    <p:extLst>
      <p:ext uri="{BB962C8B-B14F-4D97-AF65-F5344CB8AC3E}">
        <p14:creationId xmlns:p14="http://schemas.microsoft.com/office/powerpoint/2010/main" val="38609428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67391-C27B-3949-A1BD-1046EB73C7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98A927-A046-5542-8868-9458A11A3E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B65DDA-991E-CC46-ACE0-1F849D80D6BA}"/>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5" name="Footer Placeholder 4">
            <a:extLst>
              <a:ext uri="{FF2B5EF4-FFF2-40B4-BE49-F238E27FC236}">
                <a16:creationId xmlns:a16="http://schemas.microsoft.com/office/drawing/2014/main" id="{1382945A-E195-4843-AA89-8A649BC4A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719ED-5FCB-4F40-93AC-4EBEC9DA67A6}"/>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34971340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FB9D-F243-4E4D-891B-5806E33CD1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FE3903-DA6C-7047-9005-559CD8E84FA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04AB6-6634-D74F-BC41-3C7C418F217E}"/>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5" name="Footer Placeholder 4">
            <a:extLst>
              <a:ext uri="{FF2B5EF4-FFF2-40B4-BE49-F238E27FC236}">
                <a16:creationId xmlns:a16="http://schemas.microsoft.com/office/drawing/2014/main" id="{F909700D-818E-A549-A1A2-F331B840A3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3B27A-91FF-C94A-A037-32916568EC33}"/>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38475147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4688-66BD-C845-BDEF-3CF63DABCA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48B2AC-F320-FD4F-A259-DA40930B06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702A954-6781-1F4F-A1D6-4CAA5F366808}"/>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5" name="Footer Placeholder 4">
            <a:extLst>
              <a:ext uri="{FF2B5EF4-FFF2-40B4-BE49-F238E27FC236}">
                <a16:creationId xmlns:a16="http://schemas.microsoft.com/office/drawing/2014/main" id="{CCF99E02-646B-E249-96D9-A73930356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D217FC-D319-3D4C-A1A4-C5118CCDBA65}"/>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14384369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16050-E8D8-3A44-A771-9071CDFF29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96FC0B-CA0A-6949-A032-B0840B1B004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8EBE05-54C9-D14B-8A91-1F4C146FAB2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0ABE83-FA73-F44E-9D43-45612A322643}"/>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6" name="Footer Placeholder 5">
            <a:extLst>
              <a:ext uri="{FF2B5EF4-FFF2-40B4-BE49-F238E27FC236}">
                <a16:creationId xmlns:a16="http://schemas.microsoft.com/office/drawing/2014/main" id="{A17C5345-B8C2-D04D-A6A8-8210D2787A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1E58C-F1CD-7645-8DC2-3921839EC6CA}"/>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2057035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E9CDB-030D-9243-B8F9-432FC666A8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D634A3-7449-0042-9136-7F51ED0DF0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D679A53-6AB2-294A-A353-FDF98A7C876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83A8DA-9ED2-044C-AAB4-4BD8DE4200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68A584D-E48A-864D-9037-1EFFD953CB0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203881-C303-834D-9900-636CAA2AF431}"/>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8" name="Footer Placeholder 7">
            <a:extLst>
              <a:ext uri="{FF2B5EF4-FFF2-40B4-BE49-F238E27FC236}">
                <a16:creationId xmlns:a16="http://schemas.microsoft.com/office/drawing/2014/main" id="{CBA6EBF4-ECE1-1244-B377-A5674498FA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D6443F-7BFD-5943-8814-66AAE1F50FFC}"/>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21420231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17A4-E135-7348-8F26-6D550E48E4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20CCAE-2EA3-B749-B77A-F57D6D252434}"/>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4" name="Footer Placeholder 3">
            <a:extLst>
              <a:ext uri="{FF2B5EF4-FFF2-40B4-BE49-F238E27FC236}">
                <a16:creationId xmlns:a16="http://schemas.microsoft.com/office/drawing/2014/main" id="{8A55DCDB-B509-CC45-B038-BAC3A85EA5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58BC39-38BE-7949-8A97-9B5A273FBFFD}"/>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855199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A55BD7-3DCD-4549-9883-467FE8677520}"/>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3" name="Footer Placeholder 2">
            <a:extLst>
              <a:ext uri="{FF2B5EF4-FFF2-40B4-BE49-F238E27FC236}">
                <a16:creationId xmlns:a16="http://schemas.microsoft.com/office/drawing/2014/main" id="{BBB1238C-1347-2E4E-BEBF-92DFB4926E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E4C5F6-BE9D-124B-9EF9-84EDE06DE1A9}"/>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41890209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E42D-373E-9843-B9B0-E390749F26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7ABBC5-807A-BC4E-B039-F28CC0A341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7D2335-611D-534C-97DE-C155C95F1E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A02D664-1AC2-A049-A07A-87B45FC76A52}"/>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6" name="Footer Placeholder 5">
            <a:extLst>
              <a:ext uri="{FF2B5EF4-FFF2-40B4-BE49-F238E27FC236}">
                <a16:creationId xmlns:a16="http://schemas.microsoft.com/office/drawing/2014/main" id="{6250F446-14C3-E942-82A5-7564CE6B50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91F838-B3E4-6742-B797-50201F2C96A6}"/>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26976596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D771-91E7-9E4C-8CFE-ABB6E86000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54A994-153C-0F49-9672-E2AF240B66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71C8C4-1B9A-5D4F-86C9-95E30C3FA6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A4A876-7566-B845-8CE8-10FC06200955}"/>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6" name="Footer Placeholder 5">
            <a:extLst>
              <a:ext uri="{FF2B5EF4-FFF2-40B4-BE49-F238E27FC236}">
                <a16:creationId xmlns:a16="http://schemas.microsoft.com/office/drawing/2014/main" id="{3D06C0A1-728B-504E-8749-225AE4A73C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1B1B16-B9E5-3B49-A45C-AEA7A6110336}"/>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32434419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4CCE3-6E76-BE41-A2B2-B3150C00ED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DD4DAC-B3DC-0D43-9A01-69217C53BD4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2908E-F129-2049-B12B-C64135F841B7}"/>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5" name="Footer Placeholder 4">
            <a:extLst>
              <a:ext uri="{FF2B5EF4-FFF2-40B4-BE49-F238E27FC236}">
                <a16:creationId xmlns:a16="http://schemas.microsoft.com/office/drawing/2014/main" id="{13007E78-121D-7249-8C67-95F15390C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9C61FD-F60A-7B4F-8288-D08BA82313F8}"/>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41759041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FF3BB3-D398-E84C-9F94-08C4D21D56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6FAFD5-86F8-0F49-986B-487E581839B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C7191A-B80C-1741-B715-02DE1601A1E4}"/>
              </a:ext>
            </a:extLst>
          </p:cNvPr>
          <p:cNvSpPr>
            <a:spLocks noGrp="1"/>
          </p:cNvSpPr>
          <p:nvPr>
            <p:ph type="dt" sz="half" idx="10"/>
          </p:nvPr>
        </p:nvSpPr>
        <p:spPr/>
        <p:txBody>
          <a:bodyPr/>
          <a:lstStyle/>
          <a:p>
            <a:fld id="{A829D5BF-CF7D-E84F-90F6-82E2C6E754B5}" type="datetimeFigureOut">
              <a:rPr lang="en-US" smtClean="0"/>
              <a:t>10/26/25</a:t>
            </a:fld>
            <a:endParaRPr lang="en-US"/>
          </a:p>
        </p:txBody>
      </p:sp>
      <p:sp>
        <p:nvSpPr>
          <p:cNvPr id="5" name="Footer Placeholder 4">
            <a:extLst>
              <a:ext uri="{FF2B5EF4-FFF2-40B4-BE49-F238E27FC236}">
                <a16:creationId xmlns:a16="http://schemas.microsoft.com/office/drawing/2014/main" id="{86062896-BCFF-6449-A583-783955405D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4A943C-B551-AB4E-8731-97F874570038}"/>
              </a:ext>
            </a:extLst>
          </p:cNvPr>
          <p:cNvSpPr>
            <a:spLocks noGrp="1"/>
          </p:cNvSpPr>
          <p:nvPr>
            <p:ph type="sldNum" sz="quarter" idx="12"/>
          </p:nvPr>
        </p:nvSpPr>
        <p:spPr/>
        <p:txBody>
          <a:bodyPr/>
          <a:lstStyle/>
          <a:p>
            <a:fld id="{A832B1E5-C98E-064E-95A0-DCEB017DE171}" type="slidenum">
              <a:rPr lang="en-US" smtClean="0"/>
              <a:t>‹#›</a:t>
            </a:fld>
            <a:endParaRPr lang="en-US"/>
          </a:p>
        </p:txBody>
      </p:sp>
    </p:spTree>
    <p:extLst>
      <p:ext uri="{BB962C8B-B14F-4D97-AF65-F5344CB8AC3E}">
        <p14:creationId xmlns:p14="http://schemas.microsoft.com/office/powerpoint/2010/main" val="3057484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375D13-5DFF-3CC7-9BF9-0397C6164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BF3195-D0EA-F49D-169C-6A8BF40553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70171B-5B7E-B179-01BB-21745F8BC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D1602C-F63C-334B-9742-3A5B16A3A43B}" type="datetimeFigureOut">
              <a:rPr lang="en-US" smtClean="0"/>
              <a:t>10/26/25</a:t>
            </a:fld>
            <a:endParaRPr lang="en-US"/>
          </a:p>
        </p:txBody>
      </p:sp>
      <p:sp>
        <p:nvSpPr>
          <p:cNvPr id="5" name="Footer Placeholder 4">
            <a:extLst>
              <a:ext uri="{FF2B5EF4-FFF2-40B4-BE49-F238E27FC236}">
                <a16:creationId xmlns:a16="http://schemas.microsoft.com/office/drawing/2014/main" id="{290C9C4D-2241-E5D6-BB48-36F7EE9B46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C047C63-D3E1-DF6C-00AB-51804B4C7A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5ED5E5-7E33-9B4D-B280-ABFA342E2860}" type="slidenum">
              <a:rPr lang="en-US" smtClean="0"/>
              <a:t>‹#›</a:t>
            </a:fld>
            <a:endParaRPr lang="en-US"/>
          </a:p>
        </p:txBody>
      </p:sp>
    </p:spTree>
    <p:extLst>
      <p:ext uri="{BB962C8B-B14F-4D97-AF65-F5344CB8AC3E}">
        <p14:creationId xmlns:p14="http://schemas.microsoft.com/office/powerpoint/2010/main" val="1375292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123DF7-5EFF-A24E-91A4-21749F6198D1}" type="datetimeFigureOut">
              <a:rPr lang="en-US" smtClean="0"/>
              <a:t>10/26/25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744797-4B10-1A4C-8FE1-27CD2FE29E38}" type="slidenum">
              <a:rPr lang="en-US" smtClean="0"/>
              <a:t>‹#›</a:t>
            </a:fld>
            <a:endParaRPr lang="en-US"/>
          </a:p>
        </p:txBody>
      </p:sp>
    </p:spTree>
    <p:extLst>
      <p:ext uri="{BB962C8B-B14F-4D97-AF65-F5344CB8AC3E}">
        <p14:creationId xmlns:p14="http://schemas.microsoft.com/office/powerpoint/2010/main" val="29011941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2C2C31-9001-4A20-92A5-2FEC59259E0E}" type="datetime1">
              <a:rPr lang="en-US" smtClean="0"/>
              <a:t>10/26/25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B63B3-21DE-4A5C-8F03-E66595EA1198}" type="slidenum">
              <a:rPr lang="en-US" smtClean="0"/>
              <a:t>‹#›</a:t>
            </a:fld>
            <a:endParaRPr lang="en-US"/>
          </a:p>
        </p:txBody>
      </p:sp>
      <p:sp>
        <p:nvSpPr>
          <p:cNvPr id="8" name="TextBox 7">
            <a:extLst>
              <a:ext uri="{FF2B5EF4-FFF2-40B4-BE49-F238E27FC236}">
                <a16:creationId xmlns:a16="http://schemas.microsoft.com/office/drawing/2014/main" id="{18D1E501-A37C-ECFF-6DCF-09BA989FC9A5}"/>
              </a:ext>
            </a:extLst>
          </p:cNvPr>
          <p:cNvSpPr txBox="1"/>
          <p:nvPr userDrawn="1">
            <p:extLst>
              <p:ext uri="{1162E1C5-73C7-4A58-AE30-91384D911F3F}">
                <p184:classification xmlns:p184="http://schemas.microsoft.com/office/powerpoint/2018/4/main" val="hdr"/>
              </p:ext>
            </p:extLst>
          </p:nvPr>
        </p:nvSpPr>
        <p:spPr>
          <a:xfrm>
            <a:off x="5893562" y="63500"/>
            <a:ext cx="433388" cy="152400"/>
          </a:xfrm>
          <a:prstGeom prst="rect">
            <a:avLst/>
          </a:prstGeom>
        </p:spPr>
        <p:txBody>
          <a:bodyPr horzOverflow="overflow" lIns="0" tIns="0" rIns="0" bIns="0">
            <a:spAutoFit/>
          </a:bodyPr>
          <a:lstStyle/>
          <a:p>
            <a:pPr algn="l"/>
            <a:r>
              <a:rPr lang="en-US" sz="1000">
                <a:solidFill>
                  <a:srgbClr val="4A569E"/>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185634182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4E4566-4230-D784-E6A4-7EAC5531D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11BDCF-1F10-2806-E90E-11511DED77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4690DA-EABA-3DB5-5FD2-0A87A7F81A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D77CE6-1D2B-F64F-9847-D147B0B77822}" type="datetimeFigureOut">
              <a:rPr lang="en-US" smtClean="0"/>
              <a:t>10/26/25</a:t>
            </a:fld>
            <a:endParaRPr lang="en-US"/>
          </a:p>
        </p:txBody>
      </p:sp>
      <p:sp>
        <p:nvSpPr>
          <p:cNvPr id="5" name="Footer Placeholder 4">
            <a:extLst>
              <a:ext uri="{FF2B5EF4-FFF2-40B4-BE49-F238E27FC236}">
                <a16:creationId xmlns:a16="http://schemas.microsoft.com/office/drawing/2014/main" id="{AFF3D4A2-A5D9-32F7-BFAC-31F26A2942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659E07-4C04-D08F-C99E-51A149DDDD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BA25D4-452A-1243-8565-DCCB553432F8}" type="slidenum">
              <a:rPr lang="en-US" smtClean="0"/>
              <a:t>‹#›</a:t>
            </a:fld>
            <a:endParaRPr lang="en-US"/>
          </a:p>
        </p:txBody>
      </p:sp>
    </p:spTree>
    <p:extLst>
      <p:ext uri="{BB962C8B-B14F-4D97-AF65-F5344CB8AC3E}">
        <p14:creationId xmlns:p14="http://schemas.microsoft.com/office/powerpoint/2010/main" val="21288874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5F8A7F-FCEA-B447-9171-2EC5FE03EA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F70B36-D773-644A-8D84-CED0D91DC2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6EAF8-4A8F-6C4B-AAC7-F9DBA78CD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9D5BF-CF7D-E84F-90F6-82E2C6E754B5}" type="datetimeFigureOut">
              <a:rPr lang="en-US" smtClean="0"/>
              <a:t>10/26/25</a:t>
            </a:fld>
            <a:endParaRPr lang="en-US"/>
          </a:p>
        </p:txBody>
      </p:sp>
      <p:sp>
        <p:nvSpPr>
          <p:cNvPr id="5" name="Footer Placeholder 4">
            <a:extLst>
              <a:ext uri="{FF2B5EF4-FFF2-40B4-BE49-F238E27FC236}">
                <a16:creationId xmlns:a16="http://schemas.microsoft.com/office/drawing/2014/main" id="{CD6F3B4C-9D46-564B-9BC6-50B3854D5C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5A5E29-A777-2349-A8A1-3A68401389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32B1E5-C98E-064E-95A0-DCEB017DE171}" type="slidenum">
              <a:rPr lang="en-US" smtClean="0"/>
              <a:t>‹#›</a:t>
            </a:fld>
            <a:endParaRPr lang="en-US"/>
          </a:p>
        </p:txBody>
      </p:sp>
    </p:spTree>
    <p:extLst>
      <p:ext uri="{BB962C8B-B14F-4D97-AF65-F5344CB8AC3E}">
        <p14:creationId xmlns:p14="http://schemas.microsoft.com/office/powerpoint/2010/main" val="172595660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1.xml"/><Relationship Id="rId5" Type="http://schemas.openxmlformats.org/officeDocument/2006/relationships/image" Target="../media/image33.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2" Type="http://schemas.openxmlformats.org/officeDocument/2006/relationships/hyperlink" Target="https://www.bccancer.bc.ca/chemotherapy-protocols-site/Documents/Supportive%20Care/SCICANS_Protocol.pdfhttps:/www.bccancer.bc.ca/chemotherapy-protocols-site/Documents/Supportive%20Care/SCICANS_Protocol.pdf" TargetMode="Externa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2" Type="http://schemas.openxmlformats.org/officeDocument/2006/relationships/hyperlink" Target="https://www.bccancer.bc.ca/chemotherapy-protocols-site/Documents/Supportive%20Care/SCICANS_Protocol.pdf" TargetMode="Externa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44.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4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2.xml"/><Relationship Id="rId5" Type="http://schemas.openxmlformats.org/officeDocument/2006/relationships/tags" Target="../tags/tag5.xml"/><Relationship Id="rId10" Type="http://schemas.openxmlformats.org/officeDocument/2006/relationships/slideLayout" Target="../slideLayouts/slideLayout41.xml"/><Relationship Id="rId4" Type="http://schemas.openxmlformats.org/officeDocument/2006/relationships/tags" Target="../tags/tag4.xml"/><Relationship Id="rId9" Type="http://schemas.openxmlformats.org/officeDocument/2006/relationships/tags" Target="../tags/tag9.xml"/></Relationships>
</file>

<file path=ppt/slides/_rels/slide47.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45.jpe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43.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notesSlide" Target="../notesSlides/notesSlide3.xml"/><Relationship Id="rId5" Type="http://schemas.openxmlformats.org/officeDocument/2006/relationships/tags" Target="../tags/tag17.xml"/><Relationship Id="rId10" Type="http://schemas.openxmlformats.org/officeDocument/2006/relationships/slideLayout" Target="../slideLayouts/slideLayout41.xml"/><Relationship Id="rId4" Type="http://schemas.openxmlformats.org/officeDocument/2006/relationships/tags" Target="../tags/tag16.xml"/><Relationship Id="rId9" Type="http://schemas.openxmlformats.org/officeDocument/2006/relationships/tags" Target="../tags/tag2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2" Type="http://schemas.openxmlformats.org/officeDocument/2006/relationships/hyperlink" Target="mailto:christopher.venner@bccancer.bc.ca" TargetMode="Externa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7BFD8-AAD4-19FD-CC62-B496EECACF71}"/>
              </a:ext>
            </a:extLst>
          </p:cNvPr>
          <p:cNvSpPr>
            <a:spLocks noGrp="1"/>
          </p:cNvSpPr>
          <p:nvPr>
            <p:ph type="ctrTitle"/>
          </p:nvPr>
        </p:nvSpPr>
        <p:spPr/>
        <p:txBody>
          <a:bodyPr/>
          <a:lstStyle/>
          <a:p>
            <a:r>
              <a:rPr lang="en-US" dirty="0"/>
              <a:t>Approach To Plasma Cell Dyscrasias</a:t>
            </a:r>
          </a:p>
        </p:txBody>
      </p:sp>
      <p:sp>
        <p:nvSpPr>
          <p:cNvPr id="3" name="Subtitle 2">
            <a:extLst>
              <a:ext uri="{FF2B5EF4-FFF2-40B4-BE49-F238E27FC236}">
                <a16:creationId xmlns:a16="http://schemas.microsoft.com/office/drawing/2014/main" id="{92A5A8CA-DA61-485D-122A-444C967E1079}"/>
              </a:ext>
            </a:extLst>
          </p:cNvPr>
          <p:cNvSpPr>
            <a:spLocks noGrp="1"/>
          </p:cNvSpPr>
          <p:nvPr>
            <p:ph type="subTitle" idx="1"/>
          </p:nvPr>
        </p:nvSpPr>
        <p:spPr/>
        <p:txBody>
          <a:bodyPr/>
          <a:lstStyle/>
          <a:p>
            <a:r>
              <a:rPr lang="en-US" dirty="0"/>
              <a:t>Dr. Christopher </a:t>
            </a:r>
            <a:r>
              <a:rPr lang="en-US" dirty="0" err="1"/>
              <a:t>Venner</a:t>
            </a:r>
            <a:endParaRPr lang="en-US" dirty="0"/>
          </a:p>
          <a:p>
            <a:r>
              <a:rPr lang="en-US" dirty="0"/>
              <a:t>BC Cancer – Vancouver Centre</a:t>
            </a:r>
          </a:p>
        </p:txBody>
      </p:sp>
      <p:pic>
        <p:nvPicPr>
          <p:cNvPr id="4" name="Picture 2" descr="BC Cancer">
            <a:extLst>
              <a:ext uri="{FF2B5EF4-FFF2-40B4-BE49-F238E27FC236}">
                <a16:creationId xmlns:a16="http://schemas.microsoft.com/office/drawing/2014/main" id="{BBA871A8-84B6-00AB-EE48-77890FE655F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3602038"/>
            <a:ext cx="2746917" cy="30864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nadian Myeloma Research Group">
            <a:extLst>
              <a:ext uri="{FF2B5EF4-FFF2-40B4-BE49-F238E27FC236}">
                <a16:creationId xmlns:a16="http://schemas.microsoft.com/office/drawing/2014/main" id="{814EB2C6-4B57-6780-A2C4-C16D232F35B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27558" y="5349875"/>
            <a:ext cx="3200400" cy="116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771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1C47E8-7F2E-6EE1-82B9-17FF3B5EB4B7}"/>
              </a:ext>
            </a:extLst>
          </p:cNvPr>
          <p:cNvSpPr>
            <a:spLocks noGrp="1"/>
          </p:cNvSpPr>
          <p:nvPr>
            <p:ph type="title"/>
          </p:nvPr>
        </p:nvSpPr>
        <p:spPr/>
        <p:txBody>
          <a:bodyPr>
            <a:normAutofit fontScale="90000"/>
          </a:bodyPr>
          <a:lstStyle/>
          <a:p>
            <a:r>
              <a:rPr lang="en-CA" dirty="0"/>
              <a:t>DISCLOSURES</a:t>
            </a:r>
          </a:p>
        </p:txBody>
      </p:sp>
      <p:sp>
        <p:nvSpPr>
          <p:cNvPr id="5" name="Vertical Text Placeholder 4">
            <a:extLst>
              <a:ext uri="{FF2B5EF4-FFF2-40B4-BE49-F238E27FC236}">
                <a16:creationId xmlns:a16="http://schemas.microsoft.com/office/drawing/2014/main" id="{3EC41E4E-A2F2-7211-142E-695C577B3783}"/>
              </a:ext>
            </a:extLst>
          </p:cNvPr>
          <p:cNvSpPr>
            <a:spLocks noGrp="1"/>
          </p:cNvSpPr>
          <p:nvPr>
            <p:ph type="body" orient="vert" idx="1"/>
          </p:nvPr>
        </p:nvSpPr>
        <p:spPr/>
        <p:txBody>
          <a:bodyPr/>
          <a:lstStyle/>
          <a:p>
            <a:r>
              <a:rPr lang="en-CA" dirty="0"/>
              <a:t>Honoraria: Johnson and Johnson, Pfizer, </a:t>
            </a:r>
            <a:r>
              <a:rPr lang="en-CA" dirty="0" err="1"/>
              <a:t>Forus</a:t>
            </a:r>
            <a:r>
              <a:rPr lang="en-CA" dirty="0"/>
              <a:t>, Amgen, Sanofi, </a:t>
            </a:r>
          </a:p>
          <a:p>
            <a:r>
              <a:rPr lang="en-CA" dirty="0"/>
              <a:t>Advisor: Paradox Immunotherapeutics</a:t>
            </a:r>
          </a:p>
          <a:p>
            <a:pPr marL="0" indent="0">
              <a:buNone/>
            </a:pPr>
            <a:endParaRPr lang="en-CA" dirty="0"/>
          </a:p>
        </p:txBody>
      </p:sp>
    </p:spTree>
    <p:extLst>
      <p:ext uri="{BB962C8B-B14F-4D97-AF65-F5344CB8AC3E}">
        <p14:creationId xmlns:p14="http://schemas.microsoft.com/office/powerpoint/2010/main" val="2017663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5FBF-B75C-6A38-FD8C-4CE622A86E4B}"/>
              </a:ext>
            </a:extLst>
          </p:cNvPr>
          <p:cNvSpPr>
            <a:spLocks noGrp="1"/>
          </p:cNvSpPr>
          <p:nvPr>
            <p:ph type="title"/>
          </p:nvPr>
        </p:nvSpPr>
        <p:spPr>
          <a:xfrm>
            <a:off x="294861" y="-100920"/>
            <a:ext cx="10515600" cy="1325563"/>
          </a:xfrm>
        </p:spPr>
        <p:txBody>
          <a:bodyPr/>
          <a:lstStyle/>
          <a:p>
            <a:r>
              <a:rPr lang="en-US" dirty="0"/>
              <a:t>What is a plasma cell?</a:t>
            </a:r>
          </a:p>
        </p:txBody>
      </p:sp>
      <p:sp>
        <p:nvSpPr>
          <p:cNvPr id="3" name="Content Placeholder 2">
            <a:extLst>
              <a:ext uri="{FF2B5EF4-FFF2-40B4-BE49-F238E27FC236}">
                <a16:creationId xmlns:a16="http://schemas.microsoft.com/office/drawing/2014/main" id="{74DA1D21-263D-AC91-770A-C0BA4CAF0973}"/>
              </a:ext>
            </a:extLst>
          </p:cNvPr>
          <p:cNvSpPr>
            <a:spLocks noGrp="1"/>
          </p:cNvSpPr>
          <p:nvPr>
            <p:ph idx="1"/>
          </p:nvPr>
        </p:nvSpPr>
        <p:spPr>
          <a:xfrm>
            <a:off x="403193" y="871469"/>
            <a:ext cx="3773557" cy="2787998"/>
          </a:xfrm>
        </p:spPr>
        <p:txBody>
          <a:bodyPr>
            <a:normAutofit fontScale="62500" lnSpcReduction="20000"/>
          </a:bodyPr>
          <a:lstStyle/>
          <a:p>
            <a:r>
              <a:rPr lang="en-US" dirty="0"/>
              <a:t>Fully developed mature B-cell</a:t>
            </a:r>
          </a:p>
          <a:p>
            <a:r>
              <a:rPr lang="en-US" dirty="0"/>
              <a:t>Refined antibody producing capabilities</a:t>
            </a:r>
          </a:p>
          <a:p>
            <a:r>
              <a:rPr lang="en-US" dirty="0"/>
              <a:t>Class switch has occurred and somatic hypermutation at the VDJ for Ag recognition sites</a:t>
            </a:r>
          </a:p>
          <a:p>
            <a:r>
              <a:rPr lang="en-US" dirty="0"/>
              <a:t>Antibody producing factories</a:t>
            </a:r>
          </a:p>
          <a:p>
            <a:r>
              <a:rPr lang="en-US" dirty="0"/>
              <a:t>High protein “stress”</a:t>
            </a:r>
          </a:p>
          <a:p>
            <a:r>
              <a:rPr lang="en-US" dirty="0"/>
              <a:t>Generally, requires “support” of marrow </a:t>
            </a:r>
            <a:r>
              <a:rPr lang="en-US" dirty="0" err="1"/>
              <a:t>microenvironement</a:t>
            </a:r>
            <a:endParaRPr lang="en-US" dirty="0"/>
          </a:p>
        </p:txBody>
      </p:sp>
      <p:grpSp>
        <p:nvGrpSpPr>
          <p:cNvPr id="4" name="Group 3">
            <a:extLst>
              <a:ext uri="{FF2B5EF4-FFF2-40B4-BE49-F238E27FC236}">
                <a16:creationId xmlns:a16="http://schemas.microsoft.com/office/drawing/2014/main" id="{DBAEC377-2A46-7170-4170-AE5504A51B17}"/>
              </a:ext>
            </a:extLst>
          </p:cNvPr>
          <p:cNvGrpSpPr/>
          <p:nvPr/>
        </p:nvGrpSpPr>
        <p:grpSpPr>
          <a:xfrm>
            <a:off x="6665843" y="251791"/>
            <a:ext cx="5122964" cy="5792555"/>
            <a:chOff x="1507670" y="818924"/>
            <a:chExt cx="5622473" cy="5876450"/>
          </a:xfrm>
        </p:grpSpPr>
        <p:pic>
          <p:nvPicPr>
            <p:cNvPr id="5" name="Picture 4">
              <a:extLst>
                <a:ext uri="{FF2B5EF4-FFF2-40B4-BE49-F238E27FC236}">
                  <a16:creationId xmlns:a16="http://schemas.microsoft.com/office/drawing/2014/main" id="{37D0CC41-590E-5A3E-48E6-4FC1A8773E46}"/>
                </a:ext>
              </a:extLst>
            </p:cNvPr>
            <p:cNvPicPr>
              <a:picLocks noChangeAspect="1"/>
            </p:cNvPicPr>
            <p:nvPr/>
          </p:nvPicPr>
          <p:blipFill>
            <a:blip r:embed="rId2"/>
            <a:stretch>
              <a:fillRect/>
            </a:stretch>
          </p:blipFill>
          <p:spPr>
            <a:xfrm>
              <a:off x="1507670" y="818924"/>
              <a:ext cx="5459187" cy="5876450"/>
            </a:xfrm>
            <a:prstGeom prst="rect">
              <a:avLst/>
            </a:prstGeom>
          </p:spPr>
        </p:pic>
        <p:sp>
          <p:nvSpPr>
            <p:cNvPr id="6" name="Rectangle 5">
              <a:extLst>
                <a:ext uri="{FF2B5EF4-FFF2-40B4-BE49-F238E27FC236}">
                  <a16:creationId xmlns:a16="http://schemas.microsoft.com/office/drawing/2014/main" id="{BEF34506-5393-0786-98CE-F6958DA74027}"/>
                </a:ext>
              </a:extLst>
            </p:cNvPr>
            <p:cNvSpPr/>
            <p:nvPr/>
          </p:nvSpPr>
          <p:spPr>
            <a:xfrm>
              <a:off x="5297714" y="4971143"/>
              <a:ext cx="1832429" cy="1724231"/>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2E7F650-5DC0-7454-97D1-AB63400B87BB}"/>
                </a:ext>
              </a:extLst>
            </p:cNvPr>
            <p:cNvSpPr/>
            <p:nvPr/>
          </p:nvSpPr>
          <p:spPr>
            <a:xfrm>
              <a:off x="5297714" y="5914572"/>
              <a:ext cx="725714" cy="780802"/>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2657625B-E71A-198D-59C9-4E396AA4697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62171" y="3483426"/>
            <a:ext cx="3603672" cy="2660175"/>
          </a:xfrm>
          <a:prstGeom prst="rect">
            <a:avLst/>
          </a:prstGeom>
        </p:spPr>
      </p:pic>
      <p:pic>
        <p:nvPicPr>
          <p:cNvPr id="9" name="Picture 8">
            <a:extLst>
              <a:ext uri="{FF2B5EF4-FFF2-40B4-BE49-F238E27FC236}">
                <a16:creationId xmlns:a16="http://schemas.microsoft.com/office/drawing/2014/main" id="{96F05BAA-EE70-A909-0C6E-85D69F4FB04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77240" y="3857978"/>
            <a:ext cx="2168960" cy="1930041"/>
          </a:xfrm>
          <a:prstGeom prst="rect">
            <a:avLst/>
          </a:prstGeom>
        </p:spPr>
      </p:pic>
      <p:sp>
        <p:nvSpPr>
          <p:cNvPr id="10" name="TextBox 9">
            <a:extLst>
              <a:ext uri="{FF2B5EF4-FFF2-40B4-BE49-F238E27FC236}">
                <a16:creationId xmlns:a16="http://schemas.microsoft.com/office/drawing/2014/main" id="{E20D474F-3A0A-9B51-5FD2-33F83399D1CB}"/>
              </a:ext>
            </a:extLst>
          </p:cNvPr>
          <p:cNvSpPr txBox="1"/>
          <p:nvPr/>
        </p:nvSpPr>
        <p:spPr>
          <a:xfrm>
            <a:off x="821072" y="6055672"/>
            <a:ext cx="1481295" cy="369332"/>
          </a:xfrm>
          <a:prstGeom prst="rect">
            <a:avLst/>
          </a:prstGeom>
          <a:noFill/>
        </p:spPr>
        <p:txBody>
          <a:bodyPr wrap="none" rtlCol="0">
            <a:spAutoFit/>
          </a:bodyPr>
          <a:lstStyle/>
          <a:p>
            <a:r>
              <a:rPr lang="en-US" dirty="0"/>
              <a:t>B-lymphocyte</a:t>
            </a:r>
          </a:p>
        </p:txBody>
      </p:sp>
      <p:sp>
        <p:nvSpPr>
          <p:cNvPr id="11" name="TextBox 10">
            <a:extLst>
              <a:ext uri="{FF2B5EF4-FFF2-40B4-BE49-F238E27FC236}">
                <a16:creationId xmlns:a16="http://schemas.microsoft.com/office/drawing/2014/main" id="{30A5A270-802F-6AFF-83D0-B2C01B3B6B3A}"/>
              </a:ext>
            </a:extLst>
          </p:cNvPr>
          <p:cNvSpPr txBox="1"/>
          <p:nvPr/>
        </p:nvSpPr>
        <p:spPr>
          <a:xfrm>
            <a:off x="4239621" y="6055320"/>
            <a:ext cx="1248772" cy="369332"/>
          </a:xfrm>
          <a:prstGeom prst="rect">
            <a:avLst/>
          </a:prstGeom>
          <a:noFill/>
        </p:spPr>
        <p:txBody>
          <a:bodyPr wrap="none" rtlCol="0">
            <a:spAutoFit/>
          </a:bodyPr>
          <a:lstStyle/>
          <a:p>
            <a:r>
              <a:rPr lang="en-US" dirty="0"/>
              <a:t>Plasma Cell</a:t>
            </a:r>
          </a:p>
        </p:txBody>
      </p:sp>
    </p:spTree>
    <p:extLst>
      <p:ext uri="{BB962C8B-B14F-4D97-AF65-F5344CB8AC3E}">
        <p14:creationId xmlns:p14="http://schemas.microsoft.com/office/powerpoint/2010/main" val="4027053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 1. Center: Structure of a typical immunoglobulin (antibody) protein.">
            <a:extLst>
              <a:ext uri="{FF2B5EF4-FFF2-40B4-BE49-F238E27FC236}">
                <a16:creationId xmlns:a16="http://schemas.microsoft.com/office/drawing/2014/main" id="{656E187A-A0CC-67DF-2ABA-53453F0289D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31492" y="375779"/>
            <a:ext cx="4784108" cy="63319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175F278-2C77-1A58-14EC-0FB1C5C48445}"/>
              </a:ext>
            </a:extLst>
          </p:cNvPr>
          <p:cNvSpPr txBox="1"/>
          <p:nvPr/>
        </p:nvSpPr>
        <p:spPr>
          <a:xfrm>
            <a:off x="488515" y="1215025"/>
            <a:ext cx="4271375" cy="5078313"/>
          </a:xfrm>
          <a:prstGeom prst="rect">
            <a:avLst/>
          </a:prstGeom>
          <a:noFill/>
        </p:spPr>
        <p:txBody>
          <a:bodyPr wrap="square" rtlCol="0">
            <a:spAutoFit/>
          </a:bodyPr>
          <a:lstStyle/>
          <a:p>
            <a:pPr marL="342900" indent="-342900">
              <a:buFontTx/>
              <a:buAutoNum type="arabicPeriod"/>
            </a:pPr>
            <a:r>
              <a:rPr lang="en-US" dirty="0"/>
              <a:t>Early on in B-cell development it picks what </a:t>
            </a:r>
            <a:r>
              <a:rPr lang="en-US" dirty="0" err="1"/>
              <a:t>flavour</a:t>
            </a:r>
            <a:r>
              <a:rPr lang="en-US" dirty="0"/>
              <a:t> of light chain it will make</a:t>
            </a:r>
          </a:p>
          <a:p>
            <a:pPr marL="342900" indent="-342900">
              <a:buFontTx/>
              <a:buAutoNum type="arabicPeriod"/>
            </a:pPr>
            <a:r>
              <a:rPr lang="en-US" dirty="0"/>
              <a:t>Class switch beyond IgM happens later</a:t>
            </a:r>
          </a:p>
          <a:p>
            <a:pPr marL="342900" indent="-342900">
              <a:buFontTx/>
              <a:buAutoNum type="arabicPeriod"/>
            </a:pPr>
            <a:r>
              <a:rPr lang="en-US" dirty="0"/>
              <a:t>At time plasma cell clone development these switches have occurred and the clonal/malignant cell retains ability to produce only that HEAVY and LIGHT chain resulting in MONOCLONAL protein</a:t>
            </a:r>
          </a:p>
          <a:p>
            <a:pPr marL="342900" indent="-342900">
              <a:buFontTx/>
              <a:buAutoNum type="arabicPeriod"/>
            </a:pPr>
            <a:r>
              <a:rPr lang="en-US" dirty="0"/>
              <a:t>Rarely can lose ability to make the heavy chain and thus get light chain producing only disease (~20-30% of MM and MGUS)</a:t>
            </a:r>
          </a:p>
          <a:p>
            <a:pPr marL="342900" indent="-342900">
              <a:buFontTx/>
              <a:buAutoNum type="arabicPeriod"/>
            </a:pPr>
            <a:r>
              <a:rPr lang="en-US" dirty="0"/>
              <a:t>Later stages the entire Ab producing machinery can become faulty and can develop “non-secretory” disease</a:t>
            </a:r>
          </a:p>
          <a:p>
            <a:pPr marL="342900" indent="-342900">
              <a:buAutoNum type="arabicPeriod"/>
            </a:pPr>
            <a:endParaRPr lang="en-US" dirty="0"/>
          </a:p>
        </p:txBody>
      </p:sp>
    </p:spTree>
    <p:extLst>
      <p:ext uri="{BB962C8B-B14F-4D97-AF65-F5344CB8AC3E}">
        <p14:creationId xmlns:p14="http://schemas.microsoft.com/office/powerpoint/2010/main" val="295764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Response Assessment and Monitoring</a:t>
            </a:r>
          </a:p>
        </p:txBody>
      </p:sp>
      <p:pic>
        <p:nvPicPr>
          <p:cNvPr id="3" name="Picture 2"/>
          <p:cNvPicPr>
            <a:picLocks noChangeAspect="1"/>
          </p:cNvPicPr>
          <p:nvPr/>
        </p:nvPicPr>
        <p:blipFill>
          <a:blip r:embed="rId2"/>
          <a:stretch>
            <a:fillRect/>
          </a:stretch>
        </p:blipFill>
        <p:spPr>
          <a:xfrm>
            <a:off x="1524000" y="1689099"/>
            <a:ext cx="4328160" cy="3606800"/>
          </a:xfrm>
          <a:prstGeom prst="rect">
            <a:avLst/>
          </a:prstGeom>
        </p:spPr>
      </p:pic>
      <p:pic>
        <p:nvPicPr>
          <p:cNvPr id="4" name="Picture 3"/>
          <p:cNvPicPr>
            <a:picLocks noChangeAspect="1"/>
          </p:cNvPicPr>
          <p:nvPr/>
        </p:nvPicPr>
        <p:blipFill>
          <a:blip r:embed="rId3"/>
          <a:stretch>
            <a:fillRect/>
          </a:stretch>
        </p:blipFill>
        <p:spPr>
          <a:xfrm>
            <a:off x="6375400" y="2304267"/>
            <a:ext cx="4203700" cy="2991633"/>
          </a:xfrm>
          <a:prstGeom prst="rect">
            <a:avLst/>
          </a:prstGeom>
        </p:spPr>
      </p:pic>
      <p:sp>
        <p:nvSpPr>
          <p:cNvPr id="5" name="TextBox 4"/>
          <p:cNvSpPr txBox="1"/>
          <p:nvPr/>
        </p:nvSpPr>
        <p:spPr>
          <a:xfrm>
            <a:off x="2159000" y="5943600"/>
            <a:ext cx="2809934" cy="369332"/>
          </a:xfrm>
          <a:prstGeom prst="rect">
            <a:avLst/>
          </a:prstGeom>
          <a:noFill/>
        </p:spPr>
        <p:txBody>
          <a:bodyPr wrap="none" rtlCol="0">
            <a:spAutoFit/>
          </a:bodyPr>
          <a:lstStyle/>
          <a:p>
            <a:r>
              <a:rPr lang="en-US" dirty="0"/>
              <a:t>M-protein in serum or urine</a:t>
            </a:r>
          </a:p>
        </p:txBody>
      </p:sp>
      <p:sp>
        <p:nvSpPr>
          <p:cNvPr id="6" name="TextBox 5"/>
          <p:cNvSpPr txBox="1"/>
          <p:nvPr/>
        </p:nvSpPr>
        <p:spPr>
          <a:xfrm>
            <a:off x="7150100" y="5943600"/>
            <a:ext cx="2904386" cy="369332"/>
          </a:xfrm>
          <a:prstGeom prst="rect">
            <a:avLst/>
          </a:prstGeom>
          <a:noFill/>
        </p:spPr>
        <p:txBody>
          <a:bodyPr wrap="none" rtlCol="0">
            <a:spAutoFit/>
          </a:bodyPr>
          <a:lstStyle/>
          <a:p>
            <a:r>
              <a:rPr lang="en-US" dirty="0"/>
              <a:t>Serum </a:t>
            </a:r>
            <a:r>
              <a:rPr lang="en-US" i="1" dirty="0"/>
              <a:t>FREE</a:t>
            </a:r>
            <a:r>
              <a:rPr lang="en-US" dirty="0"/>
              <a:t> light chain levels</a:t>
            </a:r>
          </a:p>
        </p:txBody>
      </p:sp>
    </p:spTree>
    <p:extLst>
      <p:ext uri="{BB962C8B-B14F-4D97-AF65-F5344CB8AC3E}">
        <p14:creationId xmlns:p14="http://schemas.microsoft.com/office/powerpoint/2010/main" val="1189036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4522082" cy="1143000"/>
          </a:xfrm>
        </p:spPr>
        <p:txBody>
          <a:bodyPr>
            <a:normAutofit/>
          </a:bodyPr>
          <a:lstStyle/>
          <a:p>
            <a:r>
              <a:rPr lang="en-US" dirty="0"/>
              <a:t>What is Myeloma?</a:t>
            </a:r>
          </a:p>
        </p:txBody>
      </p:sp>
      <p:sp>
        <p:nvSpPr>
          <p:cNvPr id="3" name="Content Placeholder 2"/>
          <p:cNvSpPr>
            <a:spLocks noGrp="1"/>
          </p:cNvSpPr>
          <p:nvPr>
            <p:ph idx="1"/>
          </p:nvPr>
        </p:nvSpPr>
        <p:spPr>
          <a:xfrm>
            <a:off x="300348" y="1525478"/>
            <a:ext cx="4987872" cy="5057883"/>
          </a:xfrm>
        </p:spPr>
        <p:txBody>
          <a:bodyPr>
            <a:normAutofit fontScale="55000" lnSpcReduction="20000"/>
          </a:bodyPr>
          <a:lstStyle/>
          <a:p>
            <a:r>
              <a:rPr lang="en-US" dirty="0"/>
              <a:t>It is cancer of the plasma cells that develop a clonal advantage over surrounding cells AND disrupt the normal marrow microenvironment</a:t>
            </a:r>
          </a:p>
          <a:p>
            <a:pPr lvl="1"/>
            <a:r>
              <a:rPr lang="en-US" dirty="0"/>
              <a:t>The incidence is ~6/100,000</a:t>
            </a:r>
          </a:p>
          <a:p>
            <a:pPr lvl="1"/>
            <a:r>
              <a:rPr lang="en-US" dirty="0"/>
              <a:t>~350 new cases in BC per year</a:t>
            </a:r>
          </a:p>
          <a:p>
            <a:pPr lvl="1"/>
            <a:r>
              <a:rPr lang="en-US" dirty="0"/>
              <a:t>~2500 new cases diagnosed in Canada each year</a:t>
            </a:r>
          </a:p>
          <a:p>
            <a:endParaRPr lang="en-US" dirty="0"/>
          </a:p>
          <a:p>
            <a:r>
              <a:rPr lang="en-US" dirty="0"/>
              <a:t>This clonal population can result in widespread systemic problems</a:t>
            </a:r>
          </a:p>
          <a:p>
            <a:pPr marL="0" indent="0">
              <a:buNone/>
            </a:pPr>
            <a:endParaRPr lang="en-US" dirty="0"/>
          </a:p>
          <a:p>
            <a:r>
              <a:rPr lang="en-US" dirty="0"/>
              <a:t>The disease remains incurable but</a:t>
            </a:r>
            <a:r>
              <a:rPr lang="is-IS" dirty="0"/>
              <a:t>… it is manageable!</a:t>
            </a:r>
          </a:p>
          <a:p>
            <a:endParaRPr lang="is-IS" dirty="0"/>
          </a:p>
          <a:p>
            <a:r>
              <a:rPr lang="is-IS" dirty="0"/>
              <a:t>Treatment is generally continuous with longterm disease control contingent upon the availability of new options as the disease recurs</a:t>
            </a:r>
          </a:p>
        </p:txBody>
      </p:sp>
      <p:pic>
        <p:nvPicPr>
          <p:cNvPr id="4" name="Picture 3"/>
          <p:cNvPicPr>
            <a:picLocks noChangeAspect="1"/>
          </p:cNvPicPr>
          <p:nvPr/>
        </p:nvPicPr>
        <p:blipFill>
          <a:blip r:embed="rId2"/>
          <a:stretch>
            <a:fillRect/>
          </a:stretch>
        </p:blipFill>
        <p:spPr>
          <a:xfrm>
            <a:off x="6937986" y="4"/>
            <a:ext cx="1727481" cy="3419981"/>
          </a:xfrm>
          <a:prstGeom prst="rect">
            <a:avLst/>
          </a:prstGeom>
        </p:spPr>
      </p:pic>
      <p:pic>
        <p:nvPicPr>
          <p:cNvPr id="5" name="Picture 4"/>
          <p:cNvPicPr>
            <a:picLocks noChangeAspect="1"/>
          </p:cNvPicPr>
          <p:nvPr/>
        </p:nvPicPr>
        <p:blipFill>
          <a:blip r:embed="rId3"/>
          <a:stretch>
            <a:fillRect/>
          </a:stretch>
        </p:blipFill>
        <p:spPr>
          <a:xfrm>
            <a:off x="8654103" y="5"/>
            <a:ext cx="1874854" cy="3419979"/>
          </a:xfrm>
          <a:prstGeom prst="rect">
            <a:avLst/>
          </a:prstGeom>
        </p:spPr>
      </p:pic>
      <p:sp>
        <p:nvSpPr>
          <p:cNvPr id="6" name="Rectangle 5"/>
          <p:cNvSpPr/>
          <p:nvPr/>
        </p:nvSpPr>
        <p:spPr>
          <a:xfrm>
            <a:off x="6007375" y="6211671"/>
            <a:ext cx="3440162" cy="400110"/>
          </a:xfrm>
          <a:prstGeom prst="rect">
            <a:avLst/>
          </a:prstGeom>
        </p:spPr>
        <p:txBody>
          <a:bodyPr wrap="square">
            <a:spAutoFit/>
          </a:bodyPr>
          <a:lstStyle/>
          <a:p>
            <a:r>
              <a:rPr lang="en-US" sz="1000" dirty="0">
                <a:solidFill>
                  <a:prstClr val="black"/>
                </a:solidFill>
                <a:latin typeface="Calibri"/>
              </a:rPr>
              <a:t>http://</a:t>
            </a:r>
            <a:r>
              <a:rPr lang="en-US" sz="1000" dirty="0" err="1">
                <a:solidFill>
                  <a:prstClr val="black"/>
                </a:solidFill>
                <a:latin typeface="Calibri"/>
              </a:rPr>
              <a:t>myeloma.uams.edu</a:t>
            </a:r>
            <a:r>
              <a:rPr lang="en-US" sz="1000" dirty="0">
                <a:solidFill>
                  <a:prstClr val="black"/>
                </a:solidFill>
                <a:latin typeface="Calibri"/>
              </a:rPr>
              <a:t>/files/2014/06/what-is-multiple-</a:t>
            </a:r>
            <a:r>
              <a:rPr lang="en-US" sz="1000" dirty="0" err="1">
                <a:solidFill>
                  <a:prstClr val="black"/>
                </a:solidFill>
                <a:latin typeface="Calibri"/>
              </a:rPr>
              <a:t>myeloma.jpg</a:t>
            </a:r>
            <a:endParaRPr lang="en-US" sz="1000" dirty="0">
              <a:solidFill>
                <a:prstClr val="black"/>
              </a:solidFill>
              <a:latin typeface="Calibri"/>
            </a:endParaRPr>
          </a:p>
        </p:txBody>
      </p:sp>
      <p:pic>
        <p:nvPicPr>
          <p:cNvPr id="8" name="Picture 7"/>
          <p:cNvPicPr>
            <a:picLocks noChangeAspect="1"/>
          </p:cNvPicPr>
          <p:nvPr/>
        </p:nvPicPr>
        <p:blipFill>
          <a:blip r:embed="rId4"/>
          <a:stretch>
            <a:fillRect/>
          </a:stretch>
        </p:blipFill>
        <p:spPr>
          <a:xfrm>
            <a:off x="6903781" y="3447068"/>
            <a:ext cx="3647858" cy="2717641"/>
          </a:xfrm>
          <a:prstGeom prst="rect">
            <a:avLst/>
          </a:prstGeom>
        </p:spPr>
      </p:pic>
    </p:spTree>
    <p:extLst>
      <p:ext uri="{BB962C8B-B14F-4D97-AF65-F5344CB8AC3E}">
        <p14:creationId xmlns:p14="http://schemas.microsoft.com/office/powerpoint/2010/main" val="1641186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46729" y="1135743"/>
            <a:ext cx="8533010" cy="5535386"/>
          </a:xfrm>
          <a:prstGeom prst="rect">
            <a:avLst/>
          </a:prstGeom>
        </p:spPr>
      </p:pic>
      <p:sp>
        <p:nvSpPr>
          <p:cNvPr id="3" name="TextBox 2"/>
          <p:cNvSpPr txBox="1"/>
          <p:nvPr/>
        </p:nvSpPr>
        <p:spPr>
          <a:xfrm>
            <a:off x="7221891" y="6468320"/>
            <a:ext cx="3257848" cy="369332"/>
          </a:xfrm>
          <a:prstGeom prst="rect">
            <a:avLst/>
          </a:prstGeom>
          <a:noFill/>
        </p:spPr>
        <p:txBody>
          <a:bodyPr wrap="none" rtlCol="0">
            <a:spAutoFit/>
          </a:bodyPr>
          <a:lstStyle/>
          <a:p>
            <a:pPr defTabSz="457200"/>
            <a:r>
              <a:rPr lang="en-US" dirty="0">
                <a:solidFill>
                  <a:prstClr val="black"/>
                </a:solidFill>
                <a:latin typeface="Calibri"/>
              </a:rPr>
              <a:t>Bianchi and </a:t>
            </a:r>
            <a:r>
              <a:rPr lang="en-US" dirty="0" err="1">
                <a:solidFill>
                  <a:prstClr val="black"/>
                </a:solidFill>
                <a:latin typeface="Calibri"/>
              </a:rPr>
              <a:t>Munchi</a:t>
            </a:r>
            <a:r>
              <a:rPr lang="en-US" dirty="0">
                <a:solidFill>
                  <a:prstClr val="black"/>
                </a:solidFill>
                <a:latin typeface="Calibri"/>
              </a:rPr>
              <a:t>, </a:t>
            </a:r>
            <a:r>
              <a:rPr lang="en-US" i="1" dirty="0">
                <a:solidFill>
                  <a:prstClr val="black"/>
                </a:solidFill>
                <a:latin typeface="Calibri"/>
              </a:rPr>
              <a:t>Blood, </a:t>
            </a:r>
            <a:r>
              <a:rPr lang="en-US" dirty="0">
                <a:solidFill>
                  <a:prstClr val="black"/>
                </a:solidFill>
                <a:latin typeface="Calibri"/>
              </a:rPr>
              <a:t>2015</a:t>
            </a:r>
          </a:p>
        </p:txBody>
      </p:sp>
      <p:sp>
        <p:nvSpPr>
          <p:cNvPr id="4" name="TextBox 3"/>
          <p:cNvSpPr txBox="1"/>
          <p:nvPr/>
        </p:nvSpPr>
        <p:spPr>
          <a:xfrm>
            <a:off x="1946730" y="3692693"/>
            <a:ext cx="2534557" cy="2677656"/>
          </a:xfrm>
          <a:prstGeom prst="rect">
            <a:avLst/>
          </a:prstGeom>
          <a:noFill/>
          <a:ln>
            <a:solidFill>
              <a:srgbClr val="FF0000"/>
            </a:solidFill>
          </a:ln>
        </p:spPr>
        <p:txBody>
          <a:bodyPr wrap="square" rtlCol="0">
            <a:spAutoFit/>
          </a:bodyPr>
          <a:lstStyle/>
          <a:p>
            <a:pPr defTabSz="457200"/>
            <a:r>
              <a:rPr lang="en-US" sz="2400" dirty="0">
                <a:solidFill>
                  <a:prstClr val="black"/>
                </a:solidFill>
                <a:latin typeface="Calibri"/>
              </a:rPr>
              <a:t>The clinical phenotype of the </a:t>
            </a:r>
            <a:r>
              <a:rPr lang="en-US" sz="2400" b="1" dirty="0">
                <a:solidFill>
                  <a:prstClr val="black"/>
                </a:solidFill>
                <a:latin typeface="Calibri"/>
              </a:rPr>
              <a:t>disease</a:t>
            </a:r>
            <a:r>
              <a:rPr lang="en-US" sz="2400" dirty="0">
                <a:solidFill>
                  <a:prstClr val="black"/>
                </a:solidFill>
                <a:latin typeface="Calibri"/>
              </a:rPr>
              <a:t> </a:t>
            </a:r>
            <a:r>
              <a:rPr lang="en-US" sz="2400" i="1" dirty="0">
                <a:solidFill>
                  <a:prstClr val="black"/>
                </a:solidFill>
                <a:latin typeface="Calibri"/>
              </a:rPr>
              <a:t>requires </a:t>
            </a:r>
            <a:r>
              <a:rPr lang="en-US" sz="2400" dirty="0">
                <a:solidFill>
                  <a:prstClr val="black"/>
                </a:solidFill>
                <a:latin typeface="Calibri"/>
              </a:rPr>
              <a:t>the </a:t>
            </a:r>
            <a:r>
              <a:rPr lang="en-US" sz="2400" b="1" dirty="0">
                <a:solidFill>
                  <a:srgbClr val="FF0000"/>
                </a:solidFill>
                <a:latin typeface="Calibri"/>
              </a:rPr>
              <a:t>development</a:t>
            </a:r>
            <a:r>
              <a:rPr lang="en-US" sz="2400" b="1" dirty="0">
                <a:solidFill>
                  <a:prstClr val="black"/>
                </a:solidFill>
                <a:latin typeface="Calibri"/>
              </a:rPr>
              <a:t> </a:t>
            </a:r>
            <a:r>
              <a:rPr lang="en-US" sz="2400" dirty="0">
                <a:solidFill>
                  <a:prstClr val="black"/>
                </a:solidFill>
                <a:latin typeface="Calibri"/>
              </a:rPr>
              <a:t>or </a:t>
            </a:r>
            <a:r>
              <a:rPr lang="en-US" sz="2400" b="1" dirty="0">
                <a:solidFill>
                  <a:srgbClr val="FF0000"/>
                </a:solidFill>
                <a:latin typeface="Calibri"/>
              </a:rPr>
              <a:t>imminent threat </a:t>
            </a:r>
            <a:r>
              <a:rPr lang="en-US" sz="2400" dirty="0">
                <a:solidFill>
                  <a:prstClr val="black"/>
                </a:solidFill>
                <a:latin typeface="Calibri"/>
              </a:rPr>
              <a:t>of  end-organ damage</a:t>
            </a:r>
          </a:p>
        </p:txBody>
      </p:sp>
      <p:sp>
        <p:nvSpPr>
          <p:cNvPr id="5" name="Title 4"/>
          <p:cNvSpPr>
            <a:spLocks noGrp="1"/>
          </p:cNvSpPr>
          <p:nvPr>
            <p:ph type="title"/>
          </p:nvPr>
        </p:nvSpPr>
        <p:spPr>
          <a:xfrm>
            <a:off x="1981200" y="-7257"/>
            <a:ext cx="8229600" cy="1143000"/>
          </a:xfrm>
        </p:spPr>
        <p:txBody>
          <a:bodyPr>
            <a:normAutofit fontScale="90000"/>
          </a:bodyPr>
          <a:lstStyle/>
          <a:p>
            <a:r>
              <a:rPr lang="en-US" dirty="0"/>
              <a:t>The Plasma Cell </a:t>
            </a:r>
            <a:r>
              <a:rPr lang="en-US" dirty="0" err="1"/>
              <a:t>Dyscrasia</a:t>
            </a:r>
            <a:r>
              <a:rPr lang="en-US" dirty="0"/>
              <a:t> Continuum</a:t>
            </a:r>
          </a:p>
        </p:txBody>
      </p:sp>
    </p:spTree>
    <p:extLst>
      <p:ext uri="{BB962C8B-B14F-4D97-AF65-F5344CB8AC3E}">
        <p14:creationId xmlns:p14="http://schemas.microsoft.com/office/powerpoint/2010/main" val="481090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4039-E949-AE4B-B9E4-077A5AF59B8D}"/>
              </a:ext>
            </a:extLst>
          </p:cNvPr>
          <p:cNvSpPr>
            <a:spLocks noGrp="1"/>
          </p:cNvSpPr>
          <p:nvPr>
            <p:ph type="title"/>
          </p:nvPr>
        </p:nvSpPr>
        <p:spPr/>
        <p:txBody>
          <a:bodyPr/>
          <a:lstStyle/>
          <a:p>
            <a:r>
              <a:rPr lang="en-US" dirty="0"/>
              <a:t>Is there a problem here?</a:t>
            </a:r>
          </a:p>
        </p:txBody>
      </p:sp>
      <p:sp>
        <p:nvSpPr>
          <p:cNvPr id="3" name="Content Placeholder 2">
            <a:extLst>
              <a:ext uri="{FF2B5EF4-FFF2-40B4-BE49-F238E27FC236}">
                <a16:creationId xmlns:a16="http://schemas.microsoft.com/office/drawing/2014/main" id="{4FF1E1AC-C02C-7049-BBD5-F8939573279A}"/>
              </a:ext>
            </a:extLst>
          </p:cNvPr>
          <p:cNvSpPr>
            <a:spLocks noGrp="1"/>
          </p:cNvSpPr>
          <p:nvPr>
            <p:ph idx="1"/>
          </p:nvPr>
        </p:nvSpPr>
        <p:spPr>
          <a:xfrm>
            <a:off x="927410" y="1690688"/>
            <a:ext cx="3198541" cy="4351338"/>
          </a:xfrm>
          <a:ln>
            <a:solidFill>
              <a:schemeClr val="accent1">
                <a:lumMod val="75000"/>
              </a:schemeClr>
            </a:solidFill>
          </a:ln>
        </p:spPr>
        <p:txBody>
          <a:bodyPr/>
          <a:lstStyle/>
          <a:p>
            <a:r>
              <a:rPr lang="en-US" dirty="0"/>
              <a:t>No problem at all</a:t>
            </a:r>
          </a:p>
        </p:txBody>
      </p:sp>
      <p:sp>
        <p:nvSpPr>
          <p:cNvPr id="4" name="Content Placeholder 2">
            <a:extLst>
              <a:ext uri="{FF2B5EF4-FFF2-40B4-BE49-F238E27FC236}">
                <a16:creationId xmlns:a16="http://schemas.microsoft.com/office/drawing/2014/main" id="{6970114C-426B-2D4B-89DA-0C3139A6F89F}"/>
              </a:ext>
            </a:extLst>
          </p:cNvPr>
          <p:cNvSpPr txBox="1">
            <a:spLocks/>
          </p:cNvSpPr>
          <p:nvPr/>
        </p:nvSpPr>
        <p:spPr>
          <a:xfrm>
            <a:off x="4496729" y="1690688"/>
            <a:ext cx="3198541" cy="4351338"/>
          </a:xfrm>
          <a:prstGeom prst="rect">
            <a:avLst/>
          </a:prstGeom>
          <a:ln>
            <a:solidFill>
              <a:schemeClr val="accent1">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Maybe a small problem?</a:t>
            </a:r>
          </a:p>
        </p:txBody>
      </p:sp>
      <p:sp>
        <p:nvSpPr>
          <p:cNvPr id="5" name="Content Placeholder 2">
            <a:extLst>
              <a:ext uri="{FF2B5EF4-FFF2-40B4-BE49-F238E27FC236}">
                <a16:creationId xmlns:a16="http://schemas.microsoft.com/office/drawing/2014/main" id="{D2FC517D-5DC4-7D48-B380-C4F188F1B388}"/>
              </a:ext>
            </a:extLst>
          </p:cNvPr>
          <p:cNvSpPr txBox="1">
            <a:spLocks/>
          </p:cNvSpPr>
          <p:nvPr/>
        </p:nvSpPr>
        <p:spPr>
          <a:xfrm>
            <a:off x="7869044" y="1690688"/>
            <a:ext cx="3198541" cy="4351338"/>
          </a:xfrm>
          <a:prstGeom prst="rect">
            <a:avLst/>
          </a:prstGeom>
          <a:ln>
            <a:solidFill>
              <a:schemeClr val="accent1">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We have a real problem</a:t>
            </a:r>
          </a:p>
        </p:txBody>
      </p:sp>
    </p:spTree>
    <p:extLst>
      <p:ext uri="{BB962C8B-B14F-4D97-AF65-F5344CB8AC3E}">
        <p14:creationId xmlns:p14="http://schemas.microsoft.com/office/powerpoint/2010/main" val="4111513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4039-E949-AE4B-B9E4-077A5AF59B8D}"/>
              </a:ext>
            </a:extLst>
          </p:cNvPr>
          <p:cNvSpPr>
            <a:spLocks noGrp="1"/>
          </p:cNvSpPr>
          <p:nvPr>
            <p:ph type="title"/>
          </p:nvPr>
        </p:nvSpPr>
        <p:spPr/>
        <p:txBody>
          <a:bodyPr/>
          <a:lstStyle/>
          <a:p>
            <a:r>
              <a:rPr lang="en-US" dirty="0"/>
              <a:t>Is there a problem here?</a:t>
            </a:r>
          </a:p>
        </p:txBody>
      </p:sp>
      <p:sp>
        <p:nvSpPr>
          <p:cNvPr id="3" name="Content Placeholder 2">
            <a:extLst>
              <a:ext uri="{FF2B5EF4-FFF2-40B4-BE49-F238E27FC236}">
                <a16:creationId xmlns:a16="http://schemas.microsoft.com/office/drawing/2014/main" id="{4FF1E1AC-C02C-7049-BBD5-F8939573279A}"/>
              </a:ext>
            </a:extLst>
          </p:cNvPr>
          <p:cNvSpPr>
            <a:spLocks noGrp="1"/>
          </p:cNvSpPr>
          <p:nvPr>
            <p:ph idx="1"/>
          </p:nvPr>
        </p:nvSpPr>
        <p:spPr>
          <a:xfrm>
            <a:off x="927410" y="1690688"/>
            <a:ext cx="3198541" cy="4351338"/>
          </a:xfrm>
          <a:ln>
            <a:solidFill>
              <a:schemeClr val="accent1">
                <a:lumMod val="75000"/>
              </a:schemeClr>
            </a:solidFill>
          </a:ln>
        </p:spPr>
        <p:txBody>
          <a:bodyPr/>
          <a:lstStyle/>
          <a:p>
            <a:r>
              <a:rPr lang="en-US" dirty="0"/>
              <a:t>No problem at all</a:t>
            </a:r>
          </a:p>
          <a:p>
            <a:endParaRPr lang="en-US" dirty="0"/>
          </a:p>
          <a:p>
            <a:pPr marL="0" indent="0">
              <a:buNone/>
            </a:pPr>
            <a:r>
              <a:rPr lang="en-US" b="1" dirty="0">
                <a:solidFill>
                  <a:srgbClr val="FF0000"/>
                </a:solidFill>
              </a:rPr>
              <a:t>MGUS</a:t>
            </a:r>
          </a:p>
        </p:txBody>
      </p:sp>
      <p:sp>
        <p:nvSpPr>
          <p:cNvPr id="4" name="Content Placeholder 2">
            <a:extLst>
              <a:ext uri="{FF2B5EF4-FFF2-40B4-BE49-F238E27FC236}">
                <a16:creationId xmlns:a16="http://schemas.microsoft.com/office/drawing/2014/main" id="{6970114C-426B-2D4B-89DA-0C3139A6F89F}"/>
              </a:ext>
            </a:extLst>
          </p:cNvPr>
          <p:cNvSpPr txBox="1">
            <a:spLocks/>
          </p:cNvSpPr>
          <p:nvPr/>
        </p:nvSpPr>
        <p:spPr>
          <a:xfrm>
            <a:off x="4496729" y="1690688"/>
            <a:ext cx="3198541" cy="4351338"/>
          </a:xfrm>
          <a:prstGeom prst="rect">
            <a:avLst/>
          </a:prstGeom>
          <a:ln>
            <a:solidFill>
              <a:schemeClr val="accent1">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Maybe a small problem?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err="1">
                <a:ln>
                  <a:noFill/>
                </a:ln>
                <a:solidFill>
                  <a:srgbClr val="FF0000"/>
                </a:solidFill>
                <a:effectLst/>
                <a:uLnTx/>
                <a:uFillTx/>
                <a:latin typeface="Calibri" panose="020F0502020204030204"/>
                <a:ea typeface="+mn-ea"/>
                <a:cs typeface="+mn-cs"/>
              </a:rPr>
              <a:t>Smouldering</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Multiple Myeloma</a:t>
            </a:r>
          </a:p>
        </p:txBody>
      </p:sp>
      <p:sp>
        <p:nvSpPr>
          <p:cNvPr id="5" name="Content Placeholder 2">
            <a:extLst>
              <a:ext uri="{FF2B5EF4-FFF2-40B4-BE49-F238E27FC236}">
                <a16:creationId xmlns:a16="http://schemas.microsoft.com/office/drawing/2014/main" id="{D2FC517D-5DC4-7D48-B380-C4F188F1B388}"/>
              </a:ext>
            </a:extLst>
          </p:cNvPr>
          <p:cNvSpPr txBox="1">
            <a:spLocks/>
          </p:cNvSpPr>
          <p:nvPr/>
        </p:nvSpPr>
        <p:spPr>
          <a:xfrm>
            <a:off x="7869044" y="1690688"/>
            <a:ext cx="3198541" cy="4351338"/>
          </a:xfrm>
          <a:prstGeom prst="rect">
            <a:avLst/>
          </a:prstGeom>
          <a:ln>
            <a:solidFill>
              <a:schemeClr val="accent1">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We have a real problem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Multiple Myeloma</a:t>
            </a:r>
          </a:p>
        </p:txBody>
      </p:sp>
    </p:spTree>
    <p:extLst>
      <p:ext uri="{BB962C8B-B14F-4D97-AF65-F5344CB8AC3E}">
        <p14:creationId xmlns:p14="http://schemas.microsoft.com/office/powerpoint/2010/main" val="210125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4039-E949-AE4B-B9E4-077A5AF59B8D}"/>
              </a:ext>
            </a:extLst>
          </p:cNvPr>
          <p:cNvSpPr>
            <a:spLocks noGrp="1"/>
          </p:cNvSpPr>
          <p:nvPr>
            <p:ph type="title"/>
          </p:nvPr>
        </p:nvSpPr>
        <p:spPr/>
        <p:txBody>
          <a:bodyPr/>
          <a:lstStyle/>
          <a:p>
            <a:r>
              <a:rPr lang="en-US" dirty="0"/>
              <a:t>Is there a problem here?</a:t>
            </a:r>
          </a:p>
        </p:txBody>
      </p:sp>
      <p:sp>
        <p:nvSpPr>
          <p:cNvPr id="3" name="Content Placeholder 2">
            <a:extLst>
              <a:ext uri="{FF2B5EF4-FFF2-40B4-BE49-F238E27FC236}">
                <a16:creationId xmlns:a16="http://schemas.microsoft.com/office/drawing/2014/main" id="{4FF1E1AC-C02C-7049-BBD5-F8939573279A}"/>
              </a:ext>
            </a:extLst>
          </p:cNvPr>
          <p:cNvSpPr>
            <a:spLocks noGrp="1"/>
          </p:cNvSpPr>
          <p:nvPr>
            <p:ph idx="1"/>
          </p:nvPr>
        </p:nvSpPr>
        <p:spPr>
          <a:xfrm>
            <a:off x="927410" y="1690688"/>
            <a:ext cx="3198541" cy="4351338"/>
          </a:xfrm>
          <a:ln>
            <a:solidFill>
              <a:schemeClr val="accent1">
                <a:lumMod val="75000"/>
              </a:schemeClr>
            </a:solidFill>
          </a:ln>
        </p:spPr>
        <p:txBody>
          <a:bodyPr>
            <a:normAutofit/>
          </a:bodyPr>
          <a:lstStyle/>
          <a:p>
            <a:r>
              <a:rPr lang="en-US" sz="2000" dirty="0"/>
              <a:t>No problem at all</a:t>
            </a:r>
          </a:p>
          <a:p>
            <a:endParaRPr lang="en-US" sz="2000" b="1" dirty="0">
              <a:solidFill>
                <a:srgbClr val="FF0000"/>
              </a:solidFill>
            </a:endParaRPr>
          </a:p>
          <a:p>
            <a:pPr marL="0" indent="0">
              <a:buNone/>
            </a:pPr>
            <a:r>
              <a:rPr lang="en-US" sz="2000" b="1" dirty="0">
                <a:solidFill>
                  <a:srgbClr val="FF0000"/>
                </a:solidFill>
              </a:rPr>
              <a:t>MGUS</a:t>
            </a:r>
          </a:p>
          <a:p>
            <a:pPr marL="0" indent="0">
              <a:buNone/>
            </a:pPr>
            <a:endParaRPr lang="en-US" sz="2000" b="1" dirty="0">
              <a:solidFill>
                <a:srgbClr val="FF0000"/>
              </a:solidFill>
            </a:endParaRPr>
          </a:p>
          <a:p>
            <a:pPr marL="0" indent="0">
              <a:buNone/>
            </a:pPr>
            <a:endParaRPr lang="en-US" sz="2000" b="1" dirty="0">
              <a:solidFill>
                <a:srgbClr val="FF0000"/>
              </a:solidFill>
            </a:endParaRPr>
          </a:p>
          <a:p>
            <a:pPr marL="0" indent="0">
              <a:buNone/>
            </a:pPr>
            <a:r>
              <a:rPr lang="en-US" sz="2000" b="1" dirty="0">
                <a:solidFill>
                  <a:srgbClr val="FF0000"/>
                </a:solidFill>
              </a:rPr>
              <a:t>A small clone:</a:t>
            </a:r>
          </a:p>
          <a:p>
            <a:pPr marL="0" indent="0">
              <a:buNone/>
            </a:pPr>
            <a:endParaRPr lang="en-US" sz="2000" b="1" dirty="0">
              <a:solidFill>
                <a:srgbClr val="FF0000"/>
              </a:solidFill>
            </a:endParaRPr>
          </a:p>
          <a:p>
            <a:pPr lvl="1"/>
            <a:r>
              <a:rPr lang="en-US" sz="2000" b="1" dirty="0">
                <a:solidFill>
                  <a:srgbClr val="FF0000"/>
                </a:solidFill>
              </a:rPr>
              <a:t>&lt;10% PCs</a:t>
            </a:r>
          </a:p>
          <a:p>
            <a:pPr marL="457200" lvl="1" indent="0">
              <a:buNone/>
            </a:pPr>
            <a:r>
              <a:rPr lang="en-US" sz="2000" b="1" dirty="0">
                <a:solidFill>
                  <a:srgbClr val="FF0000"/>
                </a:solidFill>
              </a:rPr>
              <a:t>AND</a:t>
            </a:r>
          </a:p>
          <a:p>
            <a:pPr lvl="1"/>
            <a:r>
              <a:rPr lang="en-US" sz="2000" b="1" dirty="0">
                <a:solidFill>
                  <a:srgbClr val="FF0000"/>
                </a:solidFill>
              </a:rPr>
              <a:t>M-protein &lt; 30g/L</a:t>
            </a:r>
          </a:p>
          <a:p>
            <a:pPr lvl="1"/>
            <a:endParaRPr lang="en-US" sz="2200" b="1" dirty="0">
              <a:solidFill>
                <a:srgbClr val="FF0000"/>
              </a:solidFill>
            </a:endParaRPr>
          </a:p>
        </p:txBody>
      </p:sp>
      <p:sp>
        <p:nvSpPr>
          <p:cNvPr id="4" name="Content Placeholder 2">
            <a:extLst>
              <a:ext uri="{FF2B5EF4-FFF2-40B4-BE49-F238E27FC236}">
                <a16:creationId xmlns:a16="http://schemas.microsoft.com/office/drawing/2014/main" id="{6970114C-426B-2D4B-89DA-0C3139A6F89F}"/>
              </a:ext>
            </a:extLst>
          </p:cNvPr>
          <p:cNvSpPr txBox="1">
            <a:spLocks/>
          </p:cNvSpPr>
          <p:nvPr/>
        </p:nvSpPr>
        <p:spPr>
          <a:xfrm>
            <a:off x="4496729" y="1690688"/>
            <a:ext cx="3198541" cy="4351338"/>
          </a:xfrm>
          <a:prstGeom prst="rect">
            <a:avLst/>
          </a:prstGeom>
          <a:ln>
            <a:solidFill>
              <a:schemeClr val="accent1">
                <a:lumMod val="75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Maybe a small problem?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err="1">
                <a:ln>
                  <a:noFill/>
                </a:ln>
                <a:solidFill>
                  <a:srgbClr val="FF0000"/>
                </a:solidFill>
                <a:effectLst/>
                <a:uLnTx/>
                <a:uFillTx/>
                <a:latin typeface="Calibri" panose="020F0502020204030204"/>
                <a:ea typeface="+mn-ea"/>
                <a:cs typeface="+mn-cs"/>
              </a:rPr>
              <a:t>Smouldering</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Multiple Myeloma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A slightly larger clone BUT no overt problem: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&gt;10% PCs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AND/OR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M-protein &gt; 30g/L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D2FC517D-5DC4-7D48-B380-C4F188F1B388}"/>
              </a:ext>
            </a:extLst>
          </p:cNvPr>
          <p:cNvSpPr txBox="1">
            <a:spLocks/>
          </p:cNvSpPr>
          <p:nvPr/>
        </p:nvSpPr>
        <p:spPr>
          <a:xfrm>
            <a:off x="7869044" y="1690688"/>
            <a:ext cx="3198541" cy="4351338"/>
          </a:xfrm>
          <a:prstGeom prst="rect">
            <a:avLst/>
          </a:prstGeom>
          <a:ln>
            <a:solidFill>
              <a:schemeClr val="accent1">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We have a real problem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Multiple Myeloma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ANY size clone AND a problem</a:t>
            </a:r>
          </a:p>
        </p:txBody>
      </p:sp>
    </p:spTree>
    <p:extLst>
      <p:ext uri="{BB962C8B-B14F-4D97-AF65-F5344CB8AC3E}">
        <p14:creationId xmlns:p14="http://schemas.microsoft.com/office/powerpoint/2010/main" val="2239327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32576" y="1188804"/>
            <a:ext cx="8935424" cy="4396229"/>
          </a:xfrm>
          <a:prstGeom prst="rect">
            <a:avLst/>
          </a:prstGeom>
        </p:spPr>
      </p:pic>
    </p:spTree>
    <p:extLst>
      <p:ext uri="{BB962C8B-B14F-4D97-AF65-F5344CB8AC3E}">
        <p14:creationId xmlns:p14="http://schemas.microsoft.com/office/powerpoint/2010/main" val="3822689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135786-29C5-574F-8C94-709FC264DB00}"/>
              </a:ext>
            </a:extLst>
          </p:cNvPr>
          <p:cNvSpPr>
            <a:spLocks noGrp="1"/>
          </p:cNvSpPr>
          <p:nvPr>
            <p:ph type="title"/>
          </p:nvPr>
        </p:nvSpPr>
        <p:spPr>
          <a:xfrm>
            <a:off x="838200" y="-270494"/>
            <a:ext cx="10515600" cy="1325563"/>
          </a:xfrm>
        </p:spPr>
        <p:txBody>
          <a:bodyPr/>
          <a:lstStyle/>
          <a:p>
            <a:pPr algn="ctr"/>
            <a:r>
              <a:rPr lang="en-US" dirty="0" err="1"/>
              <a:t>Smouldering</a:t>
            </a:r>
            <a:r>
              <a:rPr lang="en-US" dirty="0"/>
              <a:t> MM</a:t>
            </a:r>
          </a:p>
        </p:txBody>
      </p:sp>
      <p:pic>
        <p:nvPicPr>
          <p:cNvPr id="2050" name="Picture 2" descr="figure 2">
            <a:extLst>
              <a:ext uri="{FF2B5EF4-FFF2-40B4-BE49-F238E27FC236}">
                <a16:creationId xmlns:a16="http://schemas.microsoft.com/office/drawing/2014/main" id="{C99AEF9E-C734-31BC-7C52-CB787691E71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063114" y="708569"/>
            <a:ext cx="8526747" cy="597114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A429341-5E65-3E8A-F811-F824DC7CB1A4}"/>
              </a:ext>
            </a:extLst>
          </p:cNvPr>
          <p:cNvSpPr txBox="1"/>
          <p:nvPr/>
        </p:nvSpPr>
        <p:spPr>
          <a:xfrm>
            <a:off x="128003" y="2513569"/>
            <a:ext cx="2694219" cy="2031325"/>
          </a:xfrm>
          <a:prstGeom prst="rect">
            <a:avLst/>
          </a:prstGeom>
          <a:noFill/>
        </p:spPr>
        <p:txBody>
          <a:bodyPr wrap="square">
            <a:spAutoFit/>
          </a:bodyPr>
          <a:lstStyle/>
          <a:p>
            <a:r>
              <a:rPr lang="en-CA" b="1" i="0" u="sng" dirty="0">
                <a:solidFill>
                  <a:srgbClr val="222222"/>
                </a:solidFill>
                <a:effectLst/>
                <a:latin typeface="-apple-system"/>
              </a:rPr>
              <a:t>Factors:</a:t>
            </a:r>
          </a:p>
          <a:p>
            <a:pPr marL="342900" indent="-342900">
              <a:buFont typeface="+mj-lt"/>
              <a:buAutoNum type="arabicPeriod"/>
            </a:pPr>
            <a:r>
              <a:rPr lang="en-CA" b="0" i="0" dirty="0">
                <a:solidFill>
                  <a:srgbClr val="222222"/>
                </a:solidFill>
                <a:effectLst/>
                <a:latin typeface="-apple-system"/>
              </a:rPr>
              <a:t>M-protein (&gt;20 g/L)</a:t>
            </a:r>
          </a:p>
          <a:p>
            <a:pPr marL="342900" indent="-342900">
              <a:buFont typeface="+mj-lt"/>
              <a:buAutoNum type="arabicPeriod"/>
            </a:pPr>
            <a:r>
              <a:rPr lang="en-CA" b="0" i="0" dirty="0">
                <a:solidFill>
                  <a:srgbClr val="222222"/>
                </a:solidFill>
                <a:effectLst/>
                <a:latin typeface="-apple-system"/>
              </a:rPr>
              <a:t>BMPCs infiltration (&gt;20%)</a:t>
            </a:r>
          </a:p>
          <a:p>
            <a:pPr marL="342900" indent="-342900">
              <a:buFont typeface="+mj-lt"/>
              <a:buAutoNum type="arabicPeriod"/>
            </a:pPr>
            <a:r>
              <a:rPr lang="en-CA" dirty="0">
                <a:solidFill>
                  <a:srgbClr val="222222"/>
                </a:solidFill>
                <a:latin typeface="-apple-system"/>
              </a:rPr>
              <a:t>T</a:t>
            </a:r>
            <a:r>
              <a:rPr lang="en-CA" b="0" i="0" dirty="0">
                <a:solidFill>
                  <a:srgbClr val="222222"/>
                </a:solidFill>
                <a:effectLst/>
                <a:latin typeface="-apple-system"/>
              </a:rPr>
              <a:t>he ratio of involved versus uninvolved </a:t>
            </a:r>
            <a:r>
              <a:rPr lang="en-CA" b="0" i="0" dirty="0" err="1">
                <a:solidFill>
                  <a:srgbClr val="222222"/>
                </a:solidFill>
                <a:effectLst/>
                <a:latin typeface="-apple-system"/>
              </a:rPr>
              <a:t>sFLC</a:t>
            </a:r>
            <a:r>
              <a:rPr lang="en-CA" b="0" i="0" dirty="0">
                <a:solidFill>
                  <a:srgbClr val="222222"/>
                </a:solidFill>
                <a:effectLst/>
                <a:latin typeface="-apple-system"/>
              </a:rPr>
              <a:t> (&gt;20)</a:t>
            </a:r>
            <a:endParaRPr lang="en-US" dirty="0"/>
          </a:p>
        </p:txBody>
      </p:sp>
    </p:spTree>
    <p:extLst>
      <p:ext uri="{BB962C8B-B14F-4D97-AF65-F5344CB8AC3E}">
        <p14:creationId xmlns:p14="http://schemas.microsoft.com/office/powerpoint/2010/main" val="4235117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54657" y="1149903"/>
            <a:ext cx="4399043" cy="5256364"/>
          </a:xfrm>
          <a:prstGeom prst="rect">
            <a:avLst/>
          </a:prstGeom>
        </p:spPr>
      </p:pic>
      <p:sp>
        <p:nvSpPr>
          <p:cNvPr id="3" name="TextBox 2"/>
          <p:cNvSpPr txBox="1"/>
          <p:nvPr/>
        </p:nvSpPr>
        <p:spPr>
          <a:xfrm>
            <a:off x="1628685" y="4372434"/>
            <a:ext cx="4939029" cy="2308324"/>
          </a:xfrm>
          <a:prstGeom prst="rect">
            <a:avLst/>
          </a:prstGeom>
          <a:noFill/>
        </p:spPr>
        <p:txBody>
          <a:bodyPr wrap="square" rtlCol="0">
            <a:spAutoFit/>
          </a:bodyPr>
          <a:lstStyle/>
          <a:p>
            <a:pPr defTabSz="457200"/>
            <a:r>
              <a:rPr lang="en-US" sz="3600" dirty="0">
                <a:solidFill>
                  <a:srgbClr val="FF0000"/>
                </a:solidFill>
                <a:latin typeface="Calibri"/>
              </a:rPr>
              <a:t>C</a:t>
            </a:r>
            <a:r>
              <a:rPr lang="en-US" sz="3600" dirty="0">
                <a:solidFill>
                  <a:prstClr val="black"/>
                </a:solidFill>
                <a:latin typeface="Calibri"/>
              </a:rPr>
              <a:t> - 	</a:t>
            </a:r>
            <a:r>
              <a:rPr lang="en-US" sz="3600" dirty="0" err="1">
                <a:solidFill>
                  <a:prstClr val="black"/>
                </a:solidFill>
                <a:latin typeface="Calibri"/>
              </a:rPr>
              <a:t>hyper</a:t>
            </a:r>
            <a:r>
              <a:rPr lang="en-US" sz="3600" dirty="0" err="1">
                <a:solidFill>
                  <a:srgbClr val="FF0000"/>
                </a:solidFill>
                <a:latin typeface="Calibri"/>
              </a:rPr>
              <a:t>C</a:t>
            </a:r>
            <a:r>
              <a:rPr lang="en-US" sz="3600" dirty="0" err="1">
                <a:solidFill>
                  <a:prstClr val="black"/>
                </a:solidFill>
                <a:latin typeface="Calibri"/>
              </a:rPr>
              <a:t>alcemia</a:t>
            </a:r>
            <a:endParaRPr lang="en-US" sz="3600" dirty="0">
              <a:solidFill>
                <a:prstClr val="black"/>
              </a:solidFill>
              <a:latin typeface="Calibri"/>
            </a:endParaRPr>
          </a:p>
          <a:p>
            <a:pPr defTabSz="457200"/>
            <a:r>
              <a:rPr lang="en-US" sz="3600" dirty="0">
                <a:solidFill>
                  <a:srgbClr val="FF0000"/>
                </a:solidFill>
                <a:latin typeface="Calibri"/>
              </a:rPr>
              <a:t>R</a:t>
            </a:r>
            <a:r>
              <a:rPr lang="en-US" sz="3600" dirty="0">
                <a:solidFill>
                  <a:prstClr val="black"/>
                </a:solidFill>
                <a:latin typeface="Calibri"/>
              </a:rPr>
              <a:t> – 	</a:t>
            </a:r>
            <a:r>
              <a:rPr lang="en-US" sz="3600" dirty="0">
                <a:solidFill>
                  <a:srgbClr val="FF0000"/>
                </a:solidFill>
                <a:latin typeface="Calibri"/>
              </a:rPr>
              <a:t>R</a:t>
            </a:r>
            <a:r>
              <a:rPr lang="en-US" sz="3600" dirty="0">
                <a:solidFill>
                  <a:prstClr val="black"/>
                </a:solidFill>
                <a:latin typeface="Calibri"/>
              </a:rPr>
              <a:t>enal failure</a:t>
            </a:r>
          </a:p>
          <a:p>
            <a:pPr defTabSz="457200"/>
            <a:r>
              <a:rPr lang="en-US" sz="3600" dirty="0">
                <a:solidFill>
                  <a:srgbClr val="FF0000"/>
                </a:solidFill>
                <a:latin typeface="Calibri"/>
              </a:rPr>
              <a:t>A</a:t>
            </a:r>
            <a:r>
              <a:rPr lang="en-US" sz="3600" dirty="0">
                <a:solidFill>
                  <a:prstClr val="black"/>
                </a:solidFill>
                <a:latin typeface="Calibri"/>
              </a:rPr>
              <a:t> - 	</a:t>
            </a:r>
            <a:r>
              <a:rPr lang="en-US" sz="3600" dirty="0">
                <a:solidFill>
                  <a:srgbClr val="FF0000"/>
                </a:solidFill>
                <a:latin typeface="Calibri"/>
              </a:rPr>
              <a:t>A</a:t>
            </a:r>
            <a:r>
              <a:rPr lang="en-US" sz="3600" dirty="0">
                <a:solidFill>
                  <a:prstClr val="black"/>
                </a:solidFill>
                <a:latin typeface="Calibri"/>
              </a:rPr>
              <a:t>nemia</a:t>
            </a:r>
          </a:p>
          <a:p>
            <a:pPr defTabSz="457200"/>
            <a:r>
              <a:rPr lang="en-US" sz="3600" dirty="0">
                <a:solidFill>
                  <a:srgbClr val="FF0000"/>
                </a:solidFill>
                <a:latin typeface="Calibri"/>
              </a:rPr>
              <a:t>B</a:t>
            </a:r>
            <a:r>
              <a:rPr lang="en-US" sz="3600" dirty="0">
                <a:solidFill>
                  <a:prstClr val="black"/>
                </a:solidFill>
                <a:latin typeface="Calibri"/>
              </a:rPr>
              <a:t> – 	lytic </a:t>
            </a:r>
            <a:r>
              <a:rPr lang="en-US" sz="3600" dirty="0">
                <a:solidFill>
                  <a:srgbClr val="FF0000"/>
                </a:solidFill>
                <a:latin typeface="Calibri"/>
              </a:rPr>
              <a:t>B</a:t>
            </a:r>
            <a:r>
              <a:rPr lang="en-US" sz="3600" dirty="0">
                <a:solidFill>
                  <a:prstClr val="black"/>
                </a:solidFill>
                <a:latin typeface="Calibri"/>
              </a:rPr>
              <a:t>one disease</a:t>
            </a:r>
          </a:p>
        </p:txBody>
      </p:sp>
      <p:sp>
        <p:nvSpPr>
          <p:cNvPr id="4" name="TextBox 3"/>
          <p:cNvSpPr txBox="1"/>
          <p:nvPr/>
        </p:nvSpPr>
        <p:spPr>
          <a:xfrm>
            <a:off x="1628685" y="1143004"/>
            <a:ext cx="3352178" cy="3416320"/>
          </a:xfrm>
          <a:prstGeom prst="rect">
            <a:avLst/>
          </a:prstGeom>
          <a:noFill/>
        </p:spPr>
        <p:txBody>
          <a:bodyPr wrap="square" rtlCol="0">
            <a:spAutoFit/>
          </a:bodyPr>
          <a:lstStyle/>
          <a:p>
            <a:pPr defTabSz="457200"/>
            <a:r>
              <a:rPr lang="en-US" sz="3600" dirty="0">
                <a:solidFill>
                  <a:srgbClr val="FF0000"/>
                </a:solidFill>
                <a:latin typeface="Calibri"/>
              </a:rPr>
              <a:t>S</a:t>
            </a:r>
            <a:r>
              <a:rPr lang="en-US" sz="3600" dirty="0">
                <a:solidFill>
                  <a:prstClr val="black"/>
                </a:solidFill>
                <a:latin typeface="Calibri"/>
              </a:rPr>
              <a:t> – 	</a:t>
            </a:r>
            <a:r>
              <a:rPr lang="en-US" sz="3600" dirty="0">
                <a:solidFill>
                  <a:srgbClr val="FF0000"/>
                </a:solidFill>
                <a:latin typeface="Calibri"/>
              </a:rPr>
              <a:t>S</a:t>
            </a:r>
            <a:r>
              <a:rPr lang="en-US" sz="3600" dirty="0">
                <a:solidFill>
                  <a:prstClr val="black"/>
                </a:solidFill>
                <a:latin typeface="Calibri"/>
              </a:rPr>
              <a:t>ixty % 			BMPC</a:t>
            </a:r>
          </a:p>
          <a:p>
            <a:pPr defTabSz="457200"/>
            <a:r>
              <a:rPr lang="en-US" sz="3600" dirty="0">
                <a:solidFill>
                  <a:srgbClr val="FF0000"/>
                </a:solidFill>
                <a:latin typeface="Calibri"/>
              </a:rPr>
              <a:t>Li</a:t>
            </a:r>
            <a:r>
              <a:rPr lang="en-US" sz="3600" dirty="0">
                <a:solidFill>
                  <a:prstClr val="black"/>
                </a:solidFill>
                <a:latin typeface="Calibri"/>
              </a:rPr>
              <a:t> – 	</a:t>
            </a:r>
            <a:r>
              <a:rPr lang="en-US" sz="3600" dirty="0">
                <a:solidFill>
                  <a:srgbClr val="FF0000"/>
                </a:solidFill>
                <a:latin typeface="Calibri"/>
              </a:rPr>
              <a:t>Li</a:t>
            </a:r>
            <a:r>
              <a:rPr lang="en-US" sz="3600" dirty="0">
                <a:solidFill>
                  <a:prstClr val="black"/>
                </a:solidFill>
                <a:latin typeface="Calibri"/>
              </a:rPr>
              <a:t>ght chain 		ratio &gt; 100</a:t>
            </a:r>
          </a:p>
          <a:p>
            <a:pPr defTabSz="457200"/>
            <a:r>
              <a:rPr lang="en-US" sz="3600" dirty="0">
                <a:solidFill>
                  <a:srgbClr val="FF0000"/>
                </a:solidFill>
                <a:latin typeface="Calibri"/>
              </a:rPr>
              <a:t>M</a:t>
            </a:r>
            <a:r>
              <a:rPr lang="en-US" sz="3600" dirty="0">
                <a:solidFill>
                  <a:prstClr val="black"/>
                </a:solidFill>
                <a:latin typeface="Calibri"/>
              </a:rPr>
              <a:t> –	 </a:t>
            </a:r>
            <a:r>
              <a:rPr lang="en-US" sz="3600" dirty="0">
                <a:solidFill>
                  <a:srgbClr val="FF0000"/>
                </a:solidFill>
                <a:latin typeface="Calibri"/>
              </a:rPr>
              <a:t>M</a:t>
            </a:r>
            <a:r>
              <a:rPr lang="en-US" sz="3600" dirty="0">
                <a:solidFill>
                  <a:prstClr val="black"/>
                </a:solidFill>
                <a:latin typeface="Calibri"/>
              </a:rPr>
              <a:t>RI lesions 		(&gt;1)</a:t>
            </a:r>
          </a:p>
        </p:txBody>
      </p:sp>
      <p:sp>
        <p:nvSpPr>
          <p:cNvPr id="5" name="Title 4"/>
          <p:cNvSpPr>
            <a:spLocks noGrp="1"/>
          </p:cNvSpPr>
          <p:nvPr>
            <p:ph type="title"/>
          </p:nvPr>
        </p:nvSpPr>
        <p:spPr>
          <a:xfrm>
            <a:off x="1981200" y="0"/>
            <a:ext cx="8229600" cy="1143000"/>
          </a:xfrm>
        </p:spPr>
        <p:txBody>
          <a:bodyPr/>
          <a:lstStyle/>
          <a:p>
            <a:r>
              <a:rPr lang="en-US" dirty="0"/>
              <a:t>Diagnostic Criteria (IMWG - 2014)</a:t>
            </a:r>
          </a:p>
        </p:txBody>
      </p:sp>
      <p:sp>
        <p:nvSpPr>
          <p:cNvPr id="6" name="TextBox 5"/>
          <p:cNvSpPr txBox="1"/>
          <p:nvPr/>
        </p:nvSpPr>
        <p:spPr>
          <a:xfrm>
            <a:off x="6477000" y="6311426"/>
            <a:ext cx="3832900" cy="369332"/>
          </a:xfrm>
          <a:prstGeom prst="rect">
            <a:avLst/>
          </a:prstGeom>
          <a:noFill/>
        </p:spPr>
        <p:txBody>
          <a:bodyPr wrap="none" rtlCol="0">
            <a:spAutoFit/>
          </a:bodyPr>
          <a:lstStyle/>
          <a:p>
            <a:pPr defTabSz="457200"/>
            <a:r>
              <a:rPr lang="en-US" dirty="0" err="1">
                <a:solidFill>
                  <a:prstClr val="black"/>
                </a:solidFill>
                <a:latin typeface="Calibri"/>
              </a:rPr>
              <a:t>Rajkumar</a:t>
            </a:r>
            <a:r>
              <a:rPr lang="en-US" dirty="0">
                <a:solidFill>
                  <a:prstClr val="black"/>
                </a:solidFill>
                <a:latin typeface="Calibri"/>
              </a:rPr>
              <a:t> </a:t>
            </a:r>
            <a:r>
              <a:rPr lang="en-US" i="1" dirty="0">
                <a:solidFill>
                  <a:prstClr val="black"/>
                </a:solidFill>
                <a:latin typeface="Calibri"/>
              </a:rPr>
              <a:t> et al</a:t>
            </a:r>
            <a:r>
              <a:rPr lang="en-US" dirty="0">
                <a:solidFill>
                  <a:prstClr val="black"/>
                </a:solidFill>
                <a:latin typeface="Calibri"/>
              </a:rPr>
              <a:t>, Lancet Oncology, 2014</a:t>
            </a:r>
          </a:p>
        </p:txBody>
      </p:sp>
    </p:spTree>
    <p:extLst>
      <p:ext uri="{BB962C8B-B14F-4D97-AF65-F5344CB8AC3E}">
        <p14:creationId xmlns:p14="http://schemas.microsoft.com/office/powerpoint/2010/main" val="81703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47" t="31153" r="33114" b="52157"/>
          <a:stretch/>
        </p:blipFill>
        <p:spPr>
          <a:xfrm>
            <a:off x="1570242" y="2148149"/>
            <a:ext cx="8977970" cy="2351933"/>
          </a:xfrm>
          <a:prstGeom prst="rect">
            <a:avLst/>
          </a:prstGeom>
        </p:spPr>
      </p:pic>
      <p:sp>
        <p:nvSpPr>
          <p:cNvPr id="5" name="TextBox 4"/>
          <p:cNvSpPr txBox="1"/>
          <p:nvPr/>
        </p:nvSpPr>
        <p:spPr>
          <a:xfrm>
            <a:off x="6477000" y="6311426"/>
            <a:ext cx="3832900" cy="369332"/>
          </a:xfrm>
          <a:prstGeom prst="rect">
            <a:avLst/>
          </a:prstGeom>
          <a:noFill/>
        </p:spPr>
        <p:txBody>
          <a:bodyPr wrap="none" rtlCol="0">
            <a:spAutoFit/>
          </a:bodyPr>
          <a:lstStyle/>
          <a:p>
            <a:pPr defTabSz="457200"/>
            <a:r>
              <a:rPr lang="en-US" dirty="0" err="1">
                <a:solidFill>
                  <a:prstClr val="black"/>
                </a:solidFill>
                <a:latin typeface="Calibri"/>
              </a:rPr>
              <a:t>Rajkumar</a:t>
            </a:r>
            <a:r>
              <a:rPr lang="en-US" dirty="0">
                <a:solidFill>
                  <a:prstClr val="black"/>
                </a:solidFill>
                <a:latin typeface="Calibri"/>
              </a:rPr>
              <a:t> </a:t>
            </a:r>
            <a:r>
              <a:rPr lang="en-US" i="1" dirty="0">
                <a:solidFill>
                  <a:prstClr val="black"/>
                </a:solidFill>
                <a:latin typeface="Calibri"/>
              </a:rPr>
              <a:t> et al</a:t>
            </a:r>
            <a:r>
              <a:rPr lang="en-US" dirty="0">
                <a:solidFill>
                  <a:prstClr val="black"/>
                </a:solidFill>
                <a:latin typeface="Calibri"/>
              </a:rPr>
              <a:t>, Lancet Oncology, 2014</a:t>
            </a:r>
          </a:p>
        </p:txBody>
      </p:sp>
    </p:spTree>
    <p:extLst>
      <p:ext uri="{BB962C8B-B14F-4D97-AF65-F5344CB8AC3E}">
        <p14:creationId xmlns:p14="http://schemas.microsoft.com/office/powerpoint/2010/main" val="2858975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47424" r="31355" b="18073"/>
          <a:stretch/>
        </p:blipFill>
        <p:spPr>
          <a:xfrm>
            <a:off x="1767645" y="517437"/>
            <a:ext cx="8465931" cy="4437415"/>
          </a:xfrm>
          <a:prstGeom prst="rect">
            <a:avLst/>
          </a:prstGeom>
        </p:spPr>
      </p:pic>
      <p:sp>
        <p:nvSpPr>
          <p:cNvPr id="5" name="TextBox 4"/>
          <p:cNvSpPr txBox="1"/>
          <p:nvPr/>
        </p:nvSpPr>
        <p:spPr>
          <a:xfrm>
            <a:off x="6477000" y="6311426"/>
            <a:ext cx="3832900" cy="369332"/>
          </a:xfrm>
          <a:prstGeom prst="rect">
            <a:avLst/>
          </a:prstGeom>
          <a:noFill/>
        </p:spPr>
        <p:txBody>
          <a:bodyPr wrap="none" rtlCol="0">
            <a:spAutoFit/>
          </a:bodyPr>
          <a:lstStyle/>
          <a:p>
            <a:pPr defTabSz="457200"/>
            <a:r>
              <a:rPr lang="en-US" dirty="0" err="1">
                <a:solidFill>
                  <a:prstClr val="black"/>
                </a:solidFill>
                <a:latin typeface="Calibri"/>
              </a:rPr>
              <a:t>Rajkumar</a:t>
            </a:r>
            <a:r>
              <a:rPr lang="en-US" dirty="0">
                <a:solidFill>
                  <a:prstClr val="black"/>
                </a:solidFill>
                <a:latin typeface="Calibri"/>
              </a:rPr>
              <a:t> </a:t>
            </a:r>
            <a:r>
              <a:rPr lang="en-US" i="1" dirty="0">
                <a:solidFill>
                  <a:prstClr val="black"/>
                </a:solidFill>
                <a:latin typeface="Calibri"/>
              </a:rPr>
              <a:t> et al</a:t>
            </a:r>
            <a:r>
              <a:rPr lang="en-US" dirty="0">
                <a:solidFill>
                  <a:prstClr val="black"/>
                </a:solidFill>
                <a:latin typeface="Calibri"/>
              </a:rPr>
              <a:t>, Lancet Oncology, 2014</a:t>
            </a:r>
          </a:p>
        </p:txBody>
      </p:sp>
    </p:spTree>
    <p:extLst>
      <p:ext uri="{BB962C8B-B14F-4D97-AF65-F5344CB8AC3E}">
        <p14:creationId xmlns:p14="http://schemas.microsoft.com/office/powerpoint/2010/main" val="4176930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19493-3CA5-85C6-7EB6-843141537925}"/>
              </a:ext>
            </a:extLst>
          </p:cNvPr>
          <p:cNvSpPr>
            <a:spLocks noGrp="1"/>
          </p:cNvSpPr>
          <p:nvPr>
            <p:ph type="title"/>
          </p:nvPr>
        </p:nvSpPr>
        <p:spPr/>
        <p:txBody>
          <a:bodyPr/>
          <a:lstStyle/>
          <a:p>
            <a:r>
              <a:rPr lang="en-US" dirty="0"/>
              <a:t>How to work these cases up</a:t>
            </a:r>
          </a:p>
        </p:txBody>
      </p:sp>
      <p:sp>
        <p:nvSpPr>
          <p:cNvPr id="3" name="Content Placeholder 2">
            <a:extLst>
              <a:ext uri="{FF2B5EF4-FFF2-40B4-BE49-F238E27FC236}">
                <a16:creationId xmlns:a16="http://schemas.microsoft.com/office/drawing/2014/main" id="{9A4E1197-406E-6BB1-FFF5-66933926BC96}"/>
              </a:ext>
            </a:extLst>
          </p:cNvPr>
          <p:cNvSpPr>
            <a:spLocks noGrp="1"/>
          </p:cNvSpPr>
          <p:nvPr>
            <p:ph idx="1"/>
          </p:nvPr>
        </p:nvSpPr>
        <p:spPr>
          <a:xfrm>
            <a:off x="838200" y="1503123"/>
            <a:ext cx="10515600" cy="5185776"/>
          </a:xfrm>
        </p:spPr>
        <p:txBody>
          <a:bodyPr>
            <a:normAutofit fontScale="92500" lnSpcReduction="20000"/>
          </a:bodyPr>
          <a:lstStyle/>
          <a:p>
            <a:pPr marL="514350" indent="-514350">
              <a:buFont typeface="+mj-lt"/>
              <a:buAutoNum type="arabicPeriod"/>
            </a:pPr>
            <a:r>
              <a:rPr lang="en-US" dirty="0"/>
              <a:t>Think of these entities!!!</a:t>
            </a:r>
          </a:p>
          <a:p>
            <a:pPr lvl="1"/>
            <a:r>
              <a:rPr lang="en-US" dirty="0"/>
              <a:t>SPEP, </a:t>
            </a:r>
            <a:r>
              <a:rPr lang="en-US" dirty="0" err="1"/>
              <a:t>sFLC</a:t>
            </a:r>
            <a:r>
              <a:rPr lang="en-US" dirty="0"/>
              <a:t>, UPEP part of any workup for:</a:t>
            </a:r>
          </a:p>
          <a:p>
            <a:pPr lvl="2"/>
            <a:r>
              <a:rPr lang="en-US" dirty="0"/>
              <a:t>anemia </a:t>
            </a:r>
          </a:p>
          <a:p>
            <a:pPr lvl="2"/>
            <a:r>
              <a:rPr lang="en-US" dirty="0"/>
              <a:t>AKI</a:t>
            </a:r>
          </a:p>
          <a:p>
            <a:pPr lvl="1"/>
            <a:r>
              <a:rPr lang="en-US" dirty="0"/>
              <a:t>Pay attention to back/rib/”bone” pain and push for imaging</a:t>
            </a:r>
          </a:p>
          <a:p>
            <a:pPr marL="514350" indent="-514350">
              <a:buFont typeface="+mj-lt"/>
              <a:buAutoNum type="arabicPeriod"/>
            </a:pPr>
            <a:r>
              <a:rPr lang="en-US" dirty="0"/>
              <a:t>Follow up the tests you order and understand what they tell us about the pathophysiology</a:t>
            </a:r>
          </a:p>
          <a:p>
            <a:pPr lvl="2"/>
            <a:r>
              <a:rPr lang="en-US" dirty="0"/>
              <a:t>UPEP with albuminuria is AL amyloid or other MGRS until proven otherwise</a:t>
            </a:r>
          </a:p>
          <a:p>
            <a:pPr lvl="2"/>
            <a:r>
              <a:rPr lang="en-US" dirty="0"/>
              <a:t>Urinalysis with ++protein in “MGUS” is AL amyloid or other MGRS until proven otherwise</a:t>
            </a:r>
          </a:p>
          <a:p>
            <a:pPr lvl="2"/>
            <a:r>
              <a:rPr lang="en-US" dirty="0"/>
              <a:t>Cast nephropathy needs lots of light chains</a:t>
            </a:r>
          </a:p>
          <a:p>
            <a:pPr lvl="2"/>
            <a:r>
              <a:rPr lang="en-US" dirty="0"/>
              <a:t>Hypercalcemia is not as common as other features but don’t miss it</a:t>
            </a:r>
          </a:p>
          <a:p>
            <a:pPr marL="514350" indent="-514350">
              <a:buFont typeface="+mj-lt"/>
              <a:buAutoNum type="arabicPeriod"/>
            </a:pPr>
            <a:r>
              <a:rPr lang="en-US" dirty="0"/>
              <a:t>Consider these cases urgent and ensure you connect with us.</a:t>
            </a:r>
          </a:p>
          <a:p>
            <a:pPr lvl="1"/>
            <a:r>
              <a:rPr lang="en-US" dirty="0"/>
              <a:t>Marrow not needed to confirm diagnosis… only staging/prognosis</a:t>
            </a:r>
          </a:p>
          <a:p>
            <a:pPr lvl="1"/>
            <a:r>
              <a:rPr lang="en-US" dirty="0"/>
              <a:t>Can start treatment and simple things like steroids work</a:t>
            </a:r>
          </a:p>
          <a:p>
            <a:pPr lvl="1"/>
            <a:r>
              <a:rPr lang="en-US" dirty="0"/>
              <a:t>We can get things moving quickly as chemo is “simple”</a:t>
            </a:r>
          </a:p>
          <a:p>
            <a:pPr marL="514350" indent="-514350">
              <a:buFont typeface="+mj-lt"/>
              <a:buAutoNum type="arabicPeriod"/>
            </a:pPr>
            <a:r>
              <a:rPr lang="en-US" dirty="0"/>
              <a:t>Give us a call if you are worried!!</a:t>
            </a:r>
          </a:p>
        </p:txBody>
      </p:sp>
    </p:spTree>
    <p:extLst>
      <p:ext uri="{BB962C8B-B14F-4D97-AF65-F5344CB8AC3E}">
        <p14:creationId xmlns:p14="http://schemas.microsoft.com/office/powerpoint/2010/main" val="4293916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45953" y="2350956"/>
            <a:ext cx="9144000" cy="4194810"/>
          </a:xfrm>
          <a:prstGeom prst="rect">
            <a:avLst/>
          </a:prstGeom>
        </p:spPr>
      </p:pic>
      <p:sp>
        <p:nvSpPr>
          <p:cNvPr id="6" name="Title 5"/>
          <p:cNvSpPr>
            <a:spLocks noGrp="1"/>
          </p:cNvSpPr>
          <p:nvPr>
            <p:ph type="title"/>
          </p:nvPr>
        </p:nvSpPr>
        <p:spPr>
          <a:xfrm>
            <a:off x="4356099" y="521241"/>
            <a:ext cx="7268029" cy="1143000"/>
          </a:xfrm>
        </p:spPr>
        <p:txBody>
          <a:bodyPr>
            <a:normAutofit fontScale="90000"/>
          </a:bodyPr>
          <a:lstStyle/>
          <a:p>
            <a:r>
              <a:rPr lang="en-US" dirty="0"/>
              <a:t>Myeloma, Light Chains and the Kidney</a:t>
            </a:r>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2047" y="892020"/>
            <a:ext cx="3111008" cy="2332533"/>
          </a:xfrm>
          <a:prstGeom prst="rect">
            <a:avLst/>
          </a:prstGeom>
        </p:spPr>
      </p:pic>
      <p:sp>
        <p:nvSpPr>
          <p:cNvPr id="3" name="TextBox 2">
            <a:extLst>
              <a:ext uri="{FF2B5EF4-FFF2-40B4-BE49-F238E27FC236}">
                <a16:creationId xmlns:a16="http://schemas.microsoft.com/office/drawing/2014/main" id="{7B8A2A14-9E80-5B49-AE1D-134FA0B77013}"/>
              </a:ext>
            </a:extLst>
          </p:cNvPr>
          <p:cNvSpPr txBox="1"/>
          <p:nvPr/>
        </p:nvSpPr>
        <p:spPr>
          <a:xfrm>
            <a:off x="264613" y="4026988"/>
            <a:ext cx="2403431" cy="2308324"/>
          </a:xfrm>
          <a:prstGeom prst="rect">
            <a:avLst/>
          </a:prstGeom>
          <a:noFill/>
          <a:ln w="57150">
            <a:solidFill>
              <a:srgbClr val="FF0000"/>
            </a:solidFill>
          </a:ln>
        </p:spPr>
        <p:txBody>
          <a:bodyPr wrap="square" rtlCol="0">
            <a:spAutoFit/>
          </a:bodyPr>
          <a:lstStyle/>
          <a:p>
            <a:r>
              <a:rPr lang="en-US" sz="2400" dirty="0"/>
              <a:t>Management:</a:t>
            </a:r>
          </a:p>
          <a:p>
            <a:endParaRPr lang="en-US" sz="2400" dirty="0"/>
          </a:p>
          <a:p>
            <a:pPr marL="457200" indent="-457200">
              <a:buFont typeface="+mj-lt"/>
              <a:buAutoNum type="arabicPeriod"/>
            </a:pPr>
            <a:r>
              <a:rPr lang="en-US" sz="2400" dirty="0"/>
              <a:t>FLUIDS!!!!</a:t>
            </a:r>
          </a:p>
          <a:p>
            <a:pPr marL="457200" indent="-457200">
              <a:buFont typeface="+mj-lt"/>
              <a:buAutoNum type="arabicPeriod"/>
            </a:pPr>
            <a:endParaRPr lang="en-US" sz="2400" dirty="0"/>
          </a:p>
          <a:p>
            <a:pPr marL="457200" indent="-457200">
              <a:buFont typeface="+mj-lt"/>
              <a:buAutoNum type="arabicPeriod"/>
            </a:pPr>
            <a:r>
              <a:rPr lang="en-US" sz="2400" dirty="0"/>
              <a:t>Treat the cause</a:t>
            </a:r>
          </a:p>
        </p:txBody>
      </p:sp>
    </p:spTree>
    <p:extLst>
      <p:ext uri="{BB962C8B-B14F-4D97-AF65-F5344CB8AC3E}">
        <p14:creationId xmlns:p14="http://schemas.microsoft.com/office/powerpoint/2010/main" val="2371602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9288-A8E9-D222-990E-4F3AE1704203}"/>
              </a:ext>
            </a:extLst>
          </p:cNvPr>
          <p:cNvSpPr>
            <a:spLocks noGrp="1"/>
          </p:cNvSpPr>
          <p:nvPr>
            <p:ph type="title"/>
          </p:nvPr>
        </p:nvSpPr>
        <p:spPr/>
        <p:txBody>
          <a:bodyPr/>
          <a:lstStyle/>
          <a:p>
            <a:r>
              <a:rPr lang="en-US" dirty="0"/>
              <a:t>When to think of it?</a:t>
            </a:r>
          </a:p>
        </p:txBody>
      </p:sp>
      <p:sp>
        <p:nvSpPr>
          <p:cNvPr id="3" name="Content Placeholder 2">
            <a:extLst>
              <a:ext uri="{FF2B5EF4-FFF2-40B4-BE49-F238E27FC236}">
                <a16:creationId xmlns:a16="http://schemas.microsoft.com/office/drawing/2014/main" id="{72F3E325-A3AE-8002-102C-962B89457E66}"/>
              </a:ext>
            </a:extLst>
          </p:cNvPr>
          <p:cNvSpPr>
            <a:spLocks noGrp="1"/>
          </p:cNvSpPr>
          <p:nvPr>
            <p:ph idx="1"/>
          </p:nvPr>
        </p:nvSpPr>
        <p:spPr/>
        <p:txBody>
          <a:bodyPr/>
          <a:lstStyle/>
          <a:p>
            <a:r>
              <a:rPr lang="en-US" dirty="0"/>
              <a:t>Cast nephropathy requires enough LC to overwhelm the proximal tubules ability to deal with LC</a:t>
            </a:r>
          </a:p>
          <a:p>
            <a:r>
              <a:rPr lang="en-US" dirty="0"/>
              <a:t>Unlikely if </a:t>
            </a:r>
            <a:r>
              <a:rPr lang="en-US" dirty="0" err="1"/>
              <a:t>iFLC</a:t>
            </a:r>
            <a:r>
              <a:rPr lang="en-US" dirty="0"/>
              <a:t> &lt; 500mg/L and generally requires it to be &gt; 1000mg/L</a:t>
            </a:r>
          </a:p>
          <a:p>
            <a:r>
              <a:rPr lang="en-US" dirty="0"/>
              <a:t>Other causes of renal injury can be present related to m-protein or light chains but these are more rare and require biopsy to demonstrate</a:t>
            </a:r>
          </a:p>
        </p:txBody>
      </p:sp>
    </p:spTree>
    <p:extLst>
      <p:ext uri="{BB962C8B-B14F-4D97-AF65-F5344CB8AC3E}">
        <p14:creationId xmlns:p14="http://schemas.microsoft.com/office/powerpoint/2010/main" val="2592548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40175FC-8E3A-0A65-BC3F-AC8ACFE773A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51805" y="160799"/>
            <a:ext cx="7288389" cy="6536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672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447A01-B741-0F44-FCCD-55CFB1781517}"/>
              </a:ext>
            </a:extLst>
          </p:cNvPr>
          <p:cNvPicPr>
            <a:picLocks noChangeAspect="1"/>
          </p:cNvPicPr>
          <p:nvPr/>
        </p:nvPicPr>
        <p:blipFill>
          <a:blip r:embed="rId2"/>
          <a:stretch>
            <a:fillRect/>
          </a:stretch>
        </p:blipFill>
        <p:spPr>
          <a:xfrm>
            <a:off x="3384550" y="184150"/>
            <a:ext cx="5422900" cy="6489700"/>
          </a:xfrm>
          <a:prstGeom prst="rect">
            <a:avLst/>
          </a:prstGeom>
        </p:spPr>
      </p:pic>
      <p:sp>
        <p:nvSpPr>
          <p:cNvPr id="4" name="TextBox 3">
            <a:extLst>
              <a:ext uri="{FF2B5EF4-FFF2-40B4-BE49-F238E27FC236}">
                <a16:creationId xmlns:a16="http://schemas.microsoft.com/office/drawing/2014/main" id="{30A6F5F1-683B-28AF-46C7-DB8BC3B36AF6}"/>
              </a:ext>
            </a:extLst>
          </p:cNvPr>
          <p:cNvSpPr txBox="1"/>
          <p:nvPr/>
        </p:nvSpPr>
        <p:spPr>
          <a:xfrm>
            <a:off x="1668380" y="5724964"/>
            <a:ext cx="1299411" cy="954107"/>
          </a:xfrm>
          <a:prstGeom prst="rect">
            <a:avLst/>
          </a:prstGeom>
          <a:noFill/>
        </p:spPr>
        <p:txBody>
          <a:bodyPr wrap="square" rtlCol="0">
            <a:spAutoFit/>
          </a:bodyPr>
          <a:lstStyle/>
          <a:p>
            <a:pPr defTabSz="457200"/>
            <a:r>
              <a:rPr lang="en-US" sz="1400" dirty="0">
                <a:solidFill>
                  <a:prstClr val="black"/>
                </a:solidFill>
                <a:latin typeface="Calibri"/>
              </a:rPr>
              <a:t>Leung, N </a:t>
            </a:r>
            <a:r>
              <a:rPr lang="en-US" sz="1400" i="1" dirty="0">
                <a:solidFill>
                  <a:prstClr val="black"/>
                </a:solidFill>
                <a:latin typeface="Calibri"/>
              </a:rPr>
              <a:t>et al</a:t>
            </a:r>
            <a:r>
              <a:rPr lang="en-US" sz="1400" dirty="0">
                <a:solidFill>
                  <a:prstClr val="black"/>
                </a:solidFill>
                <a:latin typeface="Calibri"/>
              </a:rPr>
              <a:t>, Nature Reviews </a:t>
            </a:r>
            <a:r>
              <a:rPr lang="en-US" sz="1400" dirty="0" err="1">
                <a:solidFill>
                  <a:prstClr val="black"/>
                </a:solidFill>
                <a:latin typeface="Calibri"/>
              </a:rPr>
              <a:t>Neph</a:t>
            </a:r>
            <a:r>
              <a:rPr lang="en-US" sz="1400" dirty="0">
                <a:solidFill>
                  <a:prstClr val="black"/>
                </a:solidFill>
                <a:latin typeface="Calibri"/>
              </a:rPr>
              <a:t>, 2019</a:t>
            </a:r>
          </a:p>
        </p:txBody>
      </p:sp>
      <p:sp>
        <p:nvSpPr>
          <p:cNvPr id="2" name="TextBox 1">
            <a:extLst>
              <a:ext uri="{FF2B5EF4-FFF2-40B4-BE49-F238E27FC236}">
                <a16:creationId xmlns:a16="http://schemas.microsoft.com/office/drawing/2014/main" id="{61893A54-B632-5F78-A18E-60BDF612EEF9}"/>
              </a:ext>
            </a:extLst>
          </p:cNvPr>
          <p:cNvSpPr txBox="1"/>
          <p:nvPr/>
        </p:nvSpPr>
        <p:spPr>
          <a:xfrm>
            <a:off x="191251" y="1665961"/>
            <a:ext cx="2984920" cy="2062103"/>
          </a:xfrm>
          <a:prstGeom prst="rect">
            <a:avLst/>
          </a:prstGeom>
          <a:noFill/>
        </p:spPr>
        <p:txBody>
          <a:bodyPr wrap="none" rtlCol="0">
            <a:spAutoFit/>
          </a:bodyPr>
          <a:lstStyle/>
          <a:p>
            <a:r>
              <a:rPr lang="en-US" sz="3200" b="1" dirty="0">
                <a:solidFill>
                  <a:srgbClr val="FF0000"/>
                </a:solidFill>
              </a:rPr>
              <a:t>M</a:t>
            </a:r>
            <a:r>
              <a:rPr lang="en-US" sz="3200" dirty="0"/>
              <a:t>onoclonal </a:t>
            </a:r>
          </a:p>
          <a:p>
            <a:r>
              <a:rPr lang="en-US" sz="3200" b="1" dirty="0">
                <a:solidFill>
                  <a:srgbClr val="FF0000"/>
                </a:solidFill>
              </a:rPr>
              <a:t>G</a:t>
            </a:r>
            <a:r>
              <a:rPr lang="en-US" sz="3200" dirty="0"/>
              <a:t>ammopathy of </a:t>
            </a:r>
          </a:p>
          <a:p>
            <a:r>
              <a:rPr lang="en-US" sz="3200" b="1" dirty="0">
                <a:solidFill>
                  <a:srgbClr val="FF0000"/>
                </a:solidFill>
              </a:rPr>
              <a:t>R</a:t>
            </a:r>
            <a:r>
              <a:rPr lang="en-US" sz="3200" dirty="0"/>
              <a:t>enal </a:t>
            </a:r>
          </a:p>
          <a:p>
            <a:r>
              <a:rPr lang="en-US" sz="3200" b="1" dirty="0">
                <a:solidFill>
                  <a:srgbClr val="FF0000"/>
                </a:solidFill>
              </a:rPr>
              <a:t>S</a:t>
            </a:r>
            <a:r>
              <a:rPr lang="en-US" sz="3200" dirty="0"/>
              <a:t>ignificance</a:t>
            </a:r>
          </a:p>
        </p:txBody>
      </p:sp>
    </p:spTree>
    <p:extLst>
      <p:ext uri="{BB962C8B-B14F-4D97-AF65-F5344CB8AC3E}">
        <p14:creationId xmlns:p14="http://schemas.microsoft.com/office/powerpoint/2010/main" val="1867561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A36F9D-AC58-D7A1-50D4-1DFD156F039E}"/>
              </a:ext>
            </a:extLst>
          </p:cNvPr>
          <p:cNvPicPr>
            <a:picLocks noChangeAspect="1"/>
          </p:cNvPicPr>
          <p:nvPr/>
        </p:nvPicPr>
        <p:blipFill>
          <a:blip r:embed="rId2"/>
          <a:stretch>
            <a:fillRect/>
          </a:stretch>
        </p:blipFill>
        <p:spPr>
          <a:xfrm>
            <a:off x="3392466" y="163971"/>
            <a:ext cx="7010400" cy="6515100"/>
          </a:xfrm>
          <a:prstGeom prst="rect">
            <a:avLst/>
          </a:prstGeom>
        </p:spPr>
      </p:pic>
      <p:sp>
        <p:nvSpPr>
          <p:cNvPr id="4" name="TextBox 3">
            <a:extLst>
              <a:ext uri="{FF2B5EF4-FFF2-40B4-BE49-F238E27FC236}">
                <a16:creationId xmlns:a16="http://schemas.microsoft.com/office/drawing/2014/main" id="{DE999681-78F3-C659-FA0E-CDC401F8F71F}"/>
              </a:ext>
            </a:extLst>
          </p:cNvPr>
          <p:cNvSpPr txBox="1"/>
          <p:nvPr/>
        </p:nvSpPr>
        <p:spPr>
          <a:xfrm>
            <a:off x="1668380" y="5724964"/>
            <a:ext cx="1299411" cy="954107"/>
          </a:xfrm>
          <a:prstGeom prst="rect">
            <a:avLst/>
          </a:prstGeom>
          <a:noFill/>
        </p:spPr>
        <p:txBody>
          <a:bodyPr wrap="square" rtlCol="0">
            <a:spAutoFit/>
          </a:bodyPr>
          <a:lstStyle/>
          <a:p>
            <a:pPr defTabSz="457200"/>
            <a:r>
              <a:rPr lang="en-US" sz="1400" dirty="0">
                <a:solidFill>
                  <a:prstClr val="black"/>
                </a:solidFill>
                <a:latin typeface="Calibri"/>
              </a:rPr>
              <a:t>Leung, N </a:t>
            </a:r>
            <a:r>
              <a:rPr lang="en-US" sz="1400" i="1" dirty="0">
                <a:solidFill>
                  <a:prstClr val="black"/>
                </a:solidFill>
                <a:latin typeface="Calibri"/>
              </a:rPr>
              <a:t>et al</a:t>
            </a:r>
            <a:r>
              <a:rPr lang="en-US" sz="1400" dirty="0">
                <a:solidFill>
                  <a:prstClr val="black"/>
                </a:solidFill>
                <a:latin typeface="Calibri"/>
              </a:rPr>
              <a:t>, Nature Reviews </a:t>
            </a:r>
            <a:r>
              <a:rPr lang="en-US" sz="1400" dirty="0" err="1">
                <a:solidFill>
                  <a:prstClr val="black"/>
                </a:solidFill>
                <a:latin typeface="Calibri"/>
              </a:rPr>
              <a:t>Neph</a:t>
            </a:r>
            <a:r>
              <a:rPr lang="en-US" sz="1400" dirty="0">
                <a:solidFill>
                  <a:prstClr val="black"/>
                </a:solidFill>
                <a:latin typeface="Calibri"/>
              </a:rPr>
              <a:t>, 2019</a:t>
            </a:r>
          </a:p>
        </p:txBody>
      </p:sp>
      <p:sp>
        <p:nvSpPr>
          <p:cNvPr id="2" name="TextBox 1">
            <a:extLst>
              <a:ext uri="{FF2B5EF4-FFF2-40B4-BE49-F238E27FC236}">
                <a16:creationId xmlns:a16="http://schemas.microsoft.com/office/drawing/2014/main" id="{15DF703A-1BA7-B621-3E71-16D449A26A2F}"/>
              </a:ext>
            </a:extLst>
          </p:cNvPr>
          <p:cNvSpPr txBox="1"/>
          <p:nvPr/>
        </p:nvSpPr>
        <p:spPr>
          <a:xfrm>
            <a:off x="191251" y="1665961"/>
            <a:ext cx="2984920" cy="2062103"/>
          </a:xfrm>
          <a:prstGeom prst="rect">
            <a:avLst/>
          </a:prstGeom>
          <a:noFill/>
        </p:spPr>
        <p:txBody>
          <a:bodyPr wrap="none" rtlCol="0">
            <a:spAutoFit/>
          </a:bodyPr>
          <a:lstStyle/>
          <a:p>
            <a:r>
              <a:rPr lang="en-US" sz="3200" b="1" dirty="0">
                <a:solidFill>
                  <a:srgbClr val="FF0000"/>
                </a:solidFill>
              </a:rPr>
              <a:t>M</a:t>
            </a:r>
            <a:r>
              <a:rPr lang="en-US" sz="3200" dirty="0"/>
              <a:t>onoclonal </a:t>
            </a:r>
          </a:p>
          <a:p>
            <a:r>
              <a:rPr lang="en-US" sz="3200" b="1" dirty="0">
                <a:solidFill>
                  <a:srgbClr val="FF0000"/>
                </a:solidFill>
              </a:rPr>
              <a:t>G</a:t>
            </a:r>
            <a:r>
              <a:rPr lang="en-US" sz="3200" dirty="0"/>
              <a:t>ammopathy of </a:t>
            </a:r>
          </a:p>
          <a:p>
            <a:r>
              <a:rPr lang="en-US" sz="3200" b="1" dirty="0">
                <a:solidFill>
                  <a:srgbClr val="FF0000"/>
                </a:solidFill>
              </a:rPr>
              <a:t>R</a:t>
            </a:r>
            <a:r>
              <a:rPr lang="en-US" sz="3200" dirty="0"/>
              <a:t>enal </a:t>
            </a:r>
          </a:p>
          <a:p>
            <a:r>
              <a:rPr lang="en-US" sz="3200" b="1" dirty="0">
                <a:solidFill>
                  <a:srgbClr val="FF0000"/>
                </a:solidFill>
              </a:rPr>
              <a:t>S</a:t>
            </a:r>
            <a:r>
              <a:rPr lang="en-US" sz="3200" dirty="0"/>
              <a:t>ignificance</a:t>
            </a:r>
          </a:p>
        </p:txBody>
      </p:sp>
    </p:spTree>
    <p:extLst>
      <p:ext uri="{BB962C8B-B14F-4D97-AF65-F5344CB8AC3E}">
        <p14:creationId xmlns:p14="http://schemas.microsoft.com/office/powerpoint/2010/main" val="2539480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0" y="-176775"/>
            <a:ext cx="9144000" cy="1143000"/>
          </a:xfrm>
        </p:spPr>
        <p:txBody>
          <a:bodyPr>
            <a:normAutofit/>
          </a:bodyPr>
          <a:lstStyle/>
          <a:p>
            <a:r>
              <a:rPr lang="en-US" sz="2800" dirty="0"/>
              <a:t>International Kidney and Myeloma Working Group (IKMG)</a:t>
            </a:r>
          </a:p>
        </p:txBody>
      </p:sp>
      <p:pic>
        <p:nvPicPr>
          <p:cNvPr id="2" name="Picture 1">
            <a:extLst>
              <a:ext uri="{FF2B5EF4-FFF2-40B4-BE49-F238E27FC236}">
                <a16:creationId xmlns:a16="http://schemas.microsoft.com/office/drawing/2014/main" id="{EF2BC289-50A4-74EB-D7FE-D4C74E63C8A4}"/>
              </a:ext>
            </a:extLst>
          </p:cNvPr>
          <p:cNvPicPr>
            <a:picLocks noChangeAspect="1"/>
          </p:cNvPicPr>
          <p:nvPr/>
        </p:nvPicPr>
        <p:blipFill>
          <a:blip r:embed="rId2"/>
          <a:stretch>
            <a:fillRect/>
          </a:stretch>
        </p:blipFill>
        <p:spPr>
          <a:xfrm>
            <a:off x="2386717" y="847372"/>
            <a:ext cx="7089091" cy="6010629"/>
          </a:xfrm>
          <a:prstGeom prst="rect">
            <a:avLst/>
          </a:prstGeom>
        </p:spPr>
      </p:pic>
      <p:sp>
        <p:nvSpPr>
          <p:cNvPr id="6" name="Rectangle 5">
            <a:extLst>
              <a:ext uri="{FF2B5EF4-FFF2-40B4-BE49-F238E27FC236}">
                <a16:creationId xmlns:a16="http://schemas.microsoft.com/office/drawing/2014/main" id="{7253FEA7-A6E1-75C7-9C66-0930EEC2915E}"/>
              </a:ext>
            </a:extLst>
          </p:cNvPr>
          <p:cNvSpPr/>
          <p:nvPr/>
        </p:nvSpPr>
        <p:spPr>
          <a:xfrm>
            <a:off x="3176171" y="655984"/>
            <a:ext cx="6299638" cy="3319669"/>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TextBox 6">
            <a:extLst>
              <a:ext uri="{FF2B5EF4-FFF2-40B4-BE49-F238E27FC236}">
                <a16:creationId xmlns:a16="http://schemas.microsoft.com/office/drawing/2014/main" id="{614C4846-5543-F1DA-1665-2BADF6CCC77E}"/>
              </a:ext>
            </a:extLst>
          </p:cNvPr>
          <p:cNvSpPr txBox="1"/>
          <p:nvPr/>
        </p:nvSpPr>
        <p:spPr>
          <a:xfrm>
            <a:off x="1668380" y="5724964"/>
            <a:ext cx="1299411" cy="954107"/>
          </a:xfrm>
          <a:prstGeom prst="rect">
            <a:avLst/>
          </a:prstGeom>
          <a:noFill/>
        </p:spPr>
        <p:txBody>
          <a:bodyPr wrap="square" rtlCol="0">
            <a:spAutoFit/>
          </a:bodyPr>
          <a:lstStyle/>
          <a:p>
            <a:pPr defTabSz="457200"/>
            <a:r>
              <a:rPr lang="en-US" sz="1400" dirty="0">
                <a:solidFill>
                  <a:prstClr val="black"/>
                </a:solidFill>
                <a:latin typeface="Calibri"/>
              </a:rPr>
              <a:t>Leung, N </a:t>
            </a:r>
            <a:r>
              <a:rPr lang="en-US" sz="1400" i="1" dirty="0">
                <a:solidFill>
                  <a:prstClr val="black"/>
                </a:solidFill>
                <a:latin typeface="Calibri"/>
              </a:rPr>
              <a:t>et al</a:t>
            </a:r>
            <a:r>
              <a:rPr lang="en-US" sz="1400" dirty="0">
                <a:solidFill>
                  <a:prstClr val="black"/>
                </a:solidFill>
                <a:latin typeface="Calibri"/>
              </a:rPr>
              <a:t>, Nature Reviews </a:t>
            </a:r>
            <a:r>
              <a:rPr lang="en-US" sz="1400" dirty="0" err="1">
                <a:solidFill>
                  <a:prstClr val="black"/>
                </a:solidFill>
                <a:latin typeface="Calibri"/>
              </a:rPr>
              <a:t>Neph</a:t>
            </a:r>
            <a:r>
              <a:rPr lang="en-US" sz="1400" dirty="0">
                <a:solidFill>
                  <a:prstClr val="black"/>
                </a:solidFill>
                <a:latin typeface="Calibri"/>
              </a:rPr>
              <a:t>, 2019</a:t>
            </a:r>
          </a:p>
        </p:txBody>
      </p:sp>
      <p:sp>
        <p:nvSpPr>
          <p:cNvPr id="3" name="TextBox 2">
            <a:extLst>
              <a:ext uri="{FF2B5EF4-FFF2-40B4-BE49-F238E27FC236}">
                <a16:creationId xmlns:a16="http://schemas.microsoft.com/office/drawing/2014/main" id="{8968AAA1-ABD0-D6BD-B3D3-7926A45DDC40}"/>
              </a:ext>
            </a:extLst>
          </p:cNvPr>
          <p:cNvSpPr txBox="1"/>
          <p:nvPr/>
        </p:nvSpPr>
        <p:spPr>
          <a:xfrm>
            <a:off x="191251" y="1665961"/>
            <a:ext cx="2984920" cy="2062103"/>
          </a:xfrm>
          <a:prstGeom prst="rect">
            <a:avLst/>
          </a:prstGeom>
          <a:noFill/>
        </p:spPr>
        <p:txBody>
          <a:bodyPr wrap="none" rtlCol="0">
            <a:spAutoFit/>
          </a:bodyPr>
          <a:lstStyle/>
          <a:p>
            <a:r>
              <a:rPr lang="en-US" sz="3200" b="1" dirty="0">
                <a:solidFill>
                  <a:srgbClr val="FF0000"/>
                </a:solidFill>
              </a:rPr>
              <a:t>M</a:t>
            </a:r>
            <a:r>
              <a:rPr lang="en-US" sz="3200" dirty="0"/>
              <a:t>onoclonal </a:t>
            </a:r>
          </a:p>
          <a:p>
            <a:r>
              <a:rPr lang="en-US" sz="3200" b="1" dirty="0">
                <a:solidFill>
                  <a:srgbClr val="FF0000"/>
                </a:solidFill>
              </a:rPr>
              <a:t>G</a:t>
            </a:r>
            <a:r>
              <a:rPr lang="en-US" sz="3200" dirty="0"/>
              <a:t>ammopathy of </a:t>
            </a:r>
          </a:p>
          <a:p>
            <a:r>
              <a:rPr lang="en-US" sz="3200" b="1" dirty="0">
                <a:solidFill>
                  <a:srgbClr val="FF0000"/>
                </a:solidFill>
              </a:rPr>
              <a:t>R</a:t>
            </a:r>
            <a:r>
              <a:rPr lang="en-US" sz="3200" dirty="0"/>
              <a:t>enal </a:t>
            </a:r>
          </a:p>
          <a:p>
            <a:r>
              <a:rPr lang="en-US" sz="3200" b="1" dirty="0">
                <a:solidFill>
                  <a:srgbClr val="FF0000"/>
                </a:solidFill>
              </a:rPr>
              <a:t>S</a:t>
            </a:r>
            <a:r>
              <a:rPr lang="en-US" sz="3200" dirty="0"/>
              <a:t>ignificance</a:t>
            </a:r>
          </a:p>
        </p:txBody>
      </p:sp>
    </p:spTree>
    <p:extLst>
      <p:ext uri="{BB962C8B-B14F-4D97-AF65-F5344CB8AC3E}">
        <p14:creationId xmlns:p14="http://schemas.microsoft.com/office/powerpoint/2010/main" val="1890448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3685" y="814193"/>
            <a:ext cx="2386361" cy="3543299"/>
          </a:xfrm>
          <a:prstGeom prst="rect">
            <a:avLst/>
          </a:prstGeom>
        </p:spPr>
      </p:pic>
      <p:pic>
        <p:nvPicPr>
          <p:cNvPr id="3" name="Picture 2"/>
          <p:cNvPicPr>
            <a:picLocks noChangeAspect="1"/>
          </p:cNvPicPr>
          <p:nvPr/>
        </p:nvPicPr>
        <p:blipFill>
          <a:blip r:embed="rId3"/>
          <a:stretch>
            <a:fillRect/>
          </a:stretch>
        </p:blipFill>
        <p:spPr>
          <a:xfrm>
            <a:off x="3897835" y="814192"/>
            <a:ext cx="2589946" cy="3543300"/>
          </a:xfrm>
          <a:prstGeom prst="rect">
            <a:avLst/>
          </a:prstGeom>
        </p:spPr>
      </p:pic>
      <p:sp>
        <p:nvSpPr>
          <p:cNvPr id="4" name="Rectangle 3"/>
          <p:cNvSpPr/>
          <p:nvPr/>
        </p:nvSpPr>
        <p:spPr>
          <a:xfrm>
            <a:off x="3897836" y="4446717"/>
            <a:ext cx="2589945" cy="738664"/>
          </a:xfrm>
          <a:prstGeom prst="rect">
            <a:avLst/>
          </a:prstGeom>
        </p:spPr>
        <p:txBody>
          <a:bodyPr wrap="square">
            <a:spAutoFit/>
          </a:bodyPr>
          <a:lstStyle/>
          <a:p>
            <a:r>
              <a:rPr lang="en-US" sz="1400" dirty="0"/>
              <a:t>http://</a:t>
            </a:r>
            <a:r>
              <a:rPr lang="en-US" sz="1400" dirty="0" err="1"/>
              <a:t>www.myelomapennstate.net</a:t>
            </a:r>
            <a:r>
              <a:rPr lang="en-US" sz="1400" dirty="0"/>
              <a:t>/Contents/10a-BoneDis-PET.htm</a:t>
            </a:r>
          </a:p>
        </p:txBody>
      </p:sp>
      <p:sp>
        <p:nvSpPr>
          <p:cNvPr id="5" name="TextBox 4"/>
          <p:cNvSpPr txBox="1"/>
          <p:nvPr/>
        </p:nvSpPr>
        <p:spPr>
          <a:xfrm>
            <a:off x="1783617" y="4442779"/>
            <a:ext cx="2086429" cy="1169551"/>
          </a:xfrm>
          <a:prstGeom prst="rect">
            <a:avLst/>
          </a:prstGeom>
          <a:noFill/>
        </p:spPr>
        <p:txBody>
          <a:bodyPr wrap="square" rtlCol="0">
            <a:spAutoFit/>
          </a:bodyPr>
          <a:lstStyle/>
          <a:p>
            <a:r>
              <a:rPr lang="en-US" sz="1400" dirty="0"/>
              <a:t>http://</a:t>
            </a:r>
            <a:r>
              <a:rPr lang="en-US" sz="1400" dirty="0" err="1"/>
              <a:t>www.cancernetwork.com</a:t>
            </a:r>
            <a:r>
              <a:rPr lang="en-US" sz="1400" dirty="0"/>
              <a:t>/multiple-myeloma/</a:t>
            </a:r>
            <a:r>
              <a:rPr lang="en-US" sz="1400" dirty="0" err="1"/>
              <a:t>asco</a:t>
            </a:r>
            <a:r>
              <a:rPr lang="en-US" sz="1400" dirty="0"/>
              <a:t>-</a:t>
            </a:r>
            <a:r>
              <a:rPr lang="en-US" sz="1400" dirty="0" err="1"/>
              <a:t>daratumumab</a:t>
            </a:r>
            <a:r>
              <a:rPr lang="en-US" sz="1400" dirty="0"/>
              <a:t>-safe-multiple-myeloma</a:t>
            </a:r>
          </a:p>
        </p:txBody>
      </p:sp>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87781" y="814193"/>
            <a:ext cx="4167693" cy="3543299"/>
          </a:xfrm>
          <a:prstGeom prst="rect">
            <a:avLst/>
          </a:prstGeom>
        </p:spPr>
      </p:pic>
      <p:sp>
        <p:nvSpPr>
          <p:cNvPr id="7" name="Rectangle 6"/>
          <p:cNvSpPr/>
          <p:nvPr/>
        </p:nvSpPr>
        <p:spPr>
          <a:xfrm>
            <a:off x="6487781" y="4446717"/>
            <a:ext cx="4167692" cy="523220"/>
          </a:xfrm>
          <a:prstGeom prst="rect">
            <a:avLst/>
          </a:prstGeom>
        </p:spPr>
        <p:txBody>
          <a:bodyPr wrap="square">
            <a:spAutoFit/>
          </a:bodyPr>
          <a:lstStyle/>
          <a:p>
            <a:r>
              <a:rPr lang="en-US" sz="1400" dirty="0"/>
              <a:t>http://</a:t>
            </a:r>
            <a:r>
              <a:rPr lang="en-US" sz="1400" dirty="0" err="1"/>
              <a:t>posterng.netkey.at</a:t>
            </a:r>
            <a:r>
              <a:rPr lang="en-US" sz="1400" dirty="0"/>
              <a:t>/</a:t>
            </a:r>
            <a:r>
              <a:rPr lang="en-US" sz="1400" dirty="0" err="1"/>
              <a:t>esr</a:t>
            </a:r>
            <a:r>
              <a:rPr lang="en-US" sz="1400" dirty="0"/>
              <a:t>/viewing/</a:t>
            </a:r>
            <a:r>
              <a:rPr lang="en-US" sz="1400" dirty="0" err="1"/>
              <a:t>index.php?module</a:t>
            </a:r>
            <a:r>
              <a:rPr lang="en-US" sz="1400" dirty="0"/>
              <a:t>=</a:t>
            </a:r>
            <a:r>
              <a:rPr lang="en-US" sz="1400" dirty="0" err="1"/>
              <a:t>viewing_poster&amp;pi</a:t>
            </a:r>
            <a:r>
              <a:rPr lang="en-US" sz="1400" dirty="0"/>
              <a:t>=129181</a:t>
            </a:r>
          </a:p>
        </p:txBody>
      </p:sp>
      <p:sp>
        <p:nvSpPr>
          <p:cNvPr id="8" name="TextBox 7">
            <a:extLst>
              <a:ext uri="{FF2B5EF4-FFF2-40B4-BE49-F238E27FC236}">
                <a16:creationId xmlns:a16="http://schemas.microsoft.com/office/drawing/2014/main" id="{AF1D0180-D2CC-205E-30E4-A5FC31324323}"/>
              </a:ext>
            </a:extLst>
          </p:cNvPr>
          <p:cNvSpPr txBox="1"/>
          <p:nvPr/>
        </p:nvSpPr>
        <p:spPr>
          <a:xfrm>
            <a:off x="5192808" y="5274606"/>
            <a:ext cx="6225435" cy="1477328"/>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US" dirty="0"/>
              <a:t>CT skeletal survey is minimum (don’t order x-rays anymore)</a:t>
            </a:r>
          </a:p>
          <a:p>
            <a:pPr marL="285750" indent="-285750">
              <a:buFont typeface="Arial" panose="020B0604020202020204" pitchFamily="34" charset="0"/>
              <a:buChar char="•"/>
            </a:pPr>
            <a:r>
              <a:rPr lang="en-US" dirty="0"/>
              <a:t>PET ideal</a:t>
            </a:r>
          </a:p>
          <a:p>
            <a:pPr marL="285750" indent="-285750">
              <a:buFont typeface="Arial" panose="020B0604020202020204" pitchFamily="34" charset="0"/>
              <a:buChar char="•"/>
            </a:pPr>
            <a:r>
              <a:rPr lang="en-US" dirty="0"/>
              <a:t>MRI when needed for more localized concerns or to clarify MM vs non-MM lesions</a:t>
            </a:r>
          </a:p>
        </p:txBody>
      </p:sp>
      <p:sp>
        <p:nvSpPr>
          <p:cNvPr id="9" name="TextBox 8">
            <a:extLst>
              <a:ext uri="{FF2B5EF4-FFF2-40B4-BE49-F238E27FC236}">
                <a16:creationId xmlns:a16="http://schemas.microsoft.com/office/drawing/2014/main" id="{E6904CF4-F363-8072-7D54-388F6A78690D}"/>
              </a:ext>
            </a:extLst>
          </p:cNvPr>
          <p:cNvSpPr txBox="1"/>
          <p:nvPr/>
        </p:nvSpPr>
        <p:spPr>
          <a:xfrm>
            <a:off x="1302706" y="138638"/>
            <a:ext cx="4230645" cy="523220"/>
          </a:xfrm>
          <a:prstGeom prst="rect">
            <a:avLst/>
          </a:prstGeom>
          <a:noFill/>
        </p:spPr>
        <p:txBody>
          <a:bodyPr wrap="none" rtlCol="0">
            <a:spAutoFit/>
          </a:bodyPr>
          <a:lstStyle/>
          <a:p>
            <a:r>
              <a:rPr lang="en-US" sz="2800" dirty="0"/>
              <a:t>MM induced bone disease</a:t>
            </a:r>
          </a:p>
        </p:txBody>
      </p:sp>
    </p:spTree>
    <p:extLst>
      <p:ext uri="{BB962C8B-B14F-4D97-AF65-F5344CB8AC3E}">
        <p14:creationId xmlns:p14="http://schemas.microsoft.com/office/powerpoint/2010/main" val="1958780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7DE9-889C-2D4C-6569-029FF4063706}"/>
              </a:ext>
            </a:extLst>
          </p:cNvPr>
          <p:cNvSpPr>
            <a:spLocks noGrp="1"/>
          </p:cNvSpPr>
          <p:nvPr>
            <p:ph type="title"/>
          </p:nvPr>
        </p:nvSpPr>
        <p:spPr/>
        <p:txBody>
          <a:bodyPr/>
          <a:lstStyle/>
          <a:p>
            <a:r>
              <a:rPr lang="en-US" dirty="0"/>
              <a:t>MM induced fractures and plasmacytomas</a:t>
            </a:r>
          </a:p>
        </p:txBody>
      </p:sp>
      <p:sp>
        <p:nvSpPr>
          <p:cNvPr id="3" name="Content Placeholder 2">
            <a:extLst>
              <a:ext uri="{FF2B5EF4-FFF2-40B4-BE49-F238E27FC236}">
                <a16:creationId xmlns:a16="http://schemas.microsoft.com/office/drawing/2014/main" id="{64F22667-B32B-123B-1A56-1AAA33D8B296}"/>
              </a:ext>
            </a:extLst>
          </p:cNvPr>
          <p:cNvSpPr>
            <a:spLocks noGrp="1"/>
          </p:cNvSpPr>
          <p:nvPr>
            <p:ph idx="1"/>
          </p:nvPr>
        </p:nvSpPr>
        <p:spPr>
          <a:xfrm>
            <a:off x="838200" y="1427968"/>
            <a:ext cx="10515600" cy="5173248"/>
          </a:xfrm>
        </p:spPr>
        <p:txBody>
          <a:bodyPr>
            <a:normAutofit fontScale="92500" lnSpcReduction="20000"/>
          </a:bodyPr>
          <a:lstStyle/>
          <a:p>
            <a:r>
              <a:rPr lang="en-US" dirty="0"/>
              <a:t>Same root cause and can occur together but these are somewhat distinct from one another</a:t>
            </a:r>
          </a:p>
          <a:p>
            <a:endParaRPr lang="en-US" dirty="0"/>
          </a:p>
          <a:p>
            <a:r>
              <a:rPr lang="en-US" dirty="0"/>
              <a:t>Fracture:</a:t>
            </a:r>
          </a:p>
          <a:p>
            <a:pPr lvl="1"/>
            <a:r>
              <a:rPr lang="en-US" dirty="0"/>
              <a:t>Like any fracture, they hurt in acute setting</a:t>
            </a:r>
          </a:p>
          <a:p>
            <a:pPr lvl="1"/>
            <a:r>
              <a:rPr lang="en-US" dirty="0"/>
              <a:t>They can heal but takes 6-8 weeks minimum</a:t>
            </a:r>
          </a:p>
          <a:p>
            <a:pPr lvl="1"/>
            <a:r>
              <a:rPr lang="en-US" dirty="0"/>
              <a:t>May lose “normal” anatomy and left with chronic pain</a:t>
            </a:r>
          </a:p>
          <a:p>
            <a:pPr lvl="1"/>
            <a:r>
              <a:rPr lang="en-US" dirty="0"/>
              <a:t>Ongoing MM in region impairs healing</a:t>
            </a:r>
          </a:p>
          <a:p>
            <a:pPr lvl="1"/>
            <a:r>
              <a:rPr lang="en-US" dirty="0"/>
              <a:t>RT less helpful as it deals with cells</a:t>
            </a:r>
          </a:p>
          <a:p>
            <a:pPr lvl="1"/>
            <a:r>
              <a:rPr lang="en-US" dirty="0"/>
              <a:t>Vertebroplasty is can be very helpful but access in BC is a major challenge</a:t>
            </a:r>
          </a:p>
          <a:p>
            <a:pPr marL="457200" lvl="1" indent="0">
              <a:buNone/>
            </a:pPr>
            <a:endParaRPr lang="en-US" dirty="0"/>
          </a:p>
          <a:p>
            <a:r>
              <a:rPr lang="en-US" dirty="0"/>
              <a:t>Plasmacytoma:</a:t>
            </a:r>
          </a:p>
          <a:p>
            <a:pPr lvl="1"/>
            <a:r>
              <a:rPr lang="en-US" dirty="0"/>
              <a:t>This is a cellular problem</a:t>
            </a:r>
          </a:p>
          <a:p>
            <a:pPr lvl="1"/>
            <a:r>
              <a:rPr lang="en-US" dirty="0"/>
              <a:t>Chemo helps</a:t>
            </a:r>
          </a:p>
          <a:p>
            <a:pPr lvl="1"/>
            <a:r>
              <a:rPr lang="en-US" dirty="0"/>
              <a:t>RT helps</a:t>
            </a:r>
          </a:p>
        </p:txBody>
      </p:sp>
    </p:spTree>
    <p:extLst>
      <p:ext uri="{BB962C8B-B14F-4D97-AF65-F5344CB8AC3E}">
        <p14:creationId xmlns:p14="http://schemas.microsoft.com/office/powerpoint/2010/main" val="2049346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17EB-7459-4FB8-C58B-8F23C2FC37AA}"/>
              </a:ext>
            </a:extLst>
          </p:cNvPr>
          <p:cNvSpPr>
            <a:spLocks noGrp="1"/>
          </p:cNvSpPr>
          <p:nvPr>
            <p:ph type="title"/>
          </p:nvPr>
        </p:nvSpPr>
        <p:spPr/>
        <p:txBody>
          <a:bodyPr/>
          <a:lstStyle/>
          <a:p>
            <a:r>
              <a:rPr lang="en-US" dirty="0"/>
              <a:t>MM induced fractures and plasmacytomas</a:t>
            </a:r>
          </a:p>
        </p:txBody>
      </p:sp>
      <p:sp>
        <p:nvSpPr>
          <p:cNvPr id="3" name="Content Placeholder 2">
            <a:extLst>
              <a:ext uri="{FF2B5EF4-FFF2-40B4-BE49-F238E27FC236}">
                <a16:creationId xmlns:a16="http://schemas.microsoft.com/office/drawing/2014/main" id="{FE7BE8CC-3672-AFED-9911-3E953CF8301F}"/>
              </a:ext>
            </a:extLst>
          </p:cNvPr>
          <p:cNvSpPr>
            <a:spLocks noGrp="1"/>
          </p:cNvSpPr>
          <p:nvPr>
            <p:ph idx="1"/>
          </p:nvPr>
        </p:nvSpPr>
        <p:spPr/>
        <p:txBody>
          <a:bodyPr/>
          <a:lstStyle/>
          <a:p>
            <a:pPr lvl="1"/>
            <a:endParaRPr lang="en-US" dirty="0"/>
          </a:p>
          <a:p>
            <a:r>
              <a:rPr lang="en-US" dirty="0"/>
              <a:t>Chronic pain management is tough and is long-lasting</a:t>
            </a:r>
          </a:p>
          <a:p>
            <a:pPr lvl="1"/>
            <a:r>
              <a:rPr lang="en-US" dirty="0"/>
              <a:t>Opioids are needed and often long-term</a:t>
            </a:r>
          </a:p>
          <a:p>
            <a:pPr lvl="1"/>
            <a:r>
              <a:rPr lang="en-US" dirty="0"/>
              <a:t>TCA helpful if neuropathic component</a:t>
            </a:r>
          </a:p>
          <a:p>
            <a:pPr lvl="1"/>
            <a:r>
              <a:rPr lang="en-US" dirty="0"/>
              <a:t>Get patients MOVING and don’t worry about breaking them</a:t>
            </a:r>
          </a:p>
          <a:p>
            <a:endParaRPr lang="en-US" dirty="0"/>
          </a:p>
        </p:txBody>
      </p:sp>
    </p:spTree>
    <p:extLst>
      <p:ext uri="{BB962C8B-B14F-4D97-AF65-F5344CB8AC3E}">
        <p14:creationId xmlns:p14="http://schemas.microsoft.com/office/powerpoint/2010/main" val="1467389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409C3-3181-033B-8B0D-B065160AADF9}"/>
              </a:ext>
            </a:extLst>
          </p:cNvPr>
          <p:cNvSpPr>
            <a:spLocks noGrp="1"/>
          </p:cNvSpPr>
          <p:nvPr>
            <p:ph type="title"/>
          </p:nvPr>
        </p:nvSpPr>
        <p:spPr/>
        <p:txBody>
          <a:bodyPr/>
          <a:lstStyle/>
          <a:p>
            <a:r>
              <a:rPr lang="en-US" dirty="0"/>
              <a:t>Advances in therapy</a:t>
            </a:r>
          </a:p>
        </p:txBody>
      </p:sp>
      <p:sp>
        <p:nvSpPr>
          <p:cNvPr id="3" name="Content Placeholder 2">
            <a:extLst>
              <a:ext uri="{FF2B5EF4-FFF2-40B4-BE49-F238E27FC236}">
                <a16:creationId xmlns:a16="http://schemas.microsoft.com/office/drawing/2014/main" id="{D8C7B9C9-8707-7C6F-6BE9-4C8690F42954}"/>
              </a:ext>
            </a:extLst>
          </p:cNvPr>
          <p:cNvSpPr>
            <a:spLocks noGrp="1"/>
          </p:cNvSpPr>
          <p:nvPr>
            <p:ph idx="1"/>
          </p:nvPr>
        </p:nvSpPr>
        <p:spPr/>
        <p:txBody>
          <a:bodyPr/>
          <a:lstStyle/>
          <a:p>
            <a:r>
              <a:rPr lang="en-US" dirty="0"/>
              <a:t>Frontline treatment leads to many years of disease control</a:t>
            </a:r>
          </a:p>
          <a:p>
            <a:r>
              <a:rPr lang="en-US" dirty="0"/>
              <a:t>Novel T-cell based approaches are leading to unprecedented responses</a:t>
            </a:r>
          </a:p>
          <a:p>
            <a:r>
              <a:rPr lang="en-US" dirty="0"/>
              <a:t>Median OS is 10+ years for most patients</a:t>
            </a:r>
          </a:p>
        </p:txBody>
      </p:sp>
    </p:spTree>
    <p:extLst>
      <p:ext uri="{BB962C8B-B14F-4D97-AF65-F5344CB8AC3E}">
        <p14:creationId xmlns:p14="http://schemas.microsoft.com/office/powerpoint/2010/main" val="2148322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7F7E79-C090-851B-EDBE-C8C520A151CF}"/>
              </a:ext>
            </a:extLst>
          </p:cNvPr>
          <p:cNvPicPr>
            <a:picLocks noChangeAspect="1"/>
          </p:cNvPicPr>
          <p:nvPr/>
        </p:nvPicPr>
        <p:blipFill>
          <a:blip r:embed="rId2"/>
          <a:srcRect b="55209"/>
          <a:stretch/>
        </p:blipFill>
        <p:spPr>
          <a:xfrm>
            <a:off x="1375963" y="2371897"/>
            <a:ext cx="7360024" cy="3964357"/>
          </a:xfrm>
          <a:prstGeom prst="rect">
            <a:avLst/>
          </a:prstGeom>
        </p:spPr>
      </p:pic>
      <p:sp>
        <p:nvSpPr>
          <p:cNvPr id="4" name="TextBox 3">
            <a:extLst>
              <a:ext uri="{FF2B5EF4-FFF2-40B4-BE49-F238E27FC236}">
                <a16:creationId xmlns:a16="http://schemas.microsoft.com/office/drawing/2014/main" id="{D4530A26-FEBD-EBE0-F49D-1DD0966141CA}"/>
              </a:ext>
            </a:extLst>
          </p:cNvPr>
          <p:cNvSpPr txBox="1"/>
          <p:nvPr/>
        </p:nvSpPr>
        <p:spPr>
          <a:xfrm>
            <a:off x="8829368" y="6336254"/>
            <a:ext cx="30766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Sonneveld</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et 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NEJM, 2023</a:t>
            </a:r>
          </a:p>
        </p:txBody>
      </p:sp>
      <p:sp>
        <p:nvSpPr>
          <p:cNvPr id="6" name="TextBox 5">
            <a:extLst>
              <a:ext uri="{FF2B5EF4-FFF2-40B4-BE49-F238E27FC236}">
                <a16:creationId xmlns:a16="http://schemas.microsoft.com/office/drawing/2014/main" id="{A76D17E1-8D9A-2555-7EFA-F434C78B9F02}"/>
              </a:ext>
            </a:extLst>
          </p:cNvPr>
          <p:cNvSpPr txBox="1"/>
          <p:nvPr/>
        </p:nvSpPr>
        <p:spPr>
          <a:xfrm>
            <a:off x="673100" y="189478"/>
            <a:ext cx="9222462"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PERSEUS Trial:</a:t>
            </a:r>
          </a:p>
          <a:p>
            <a:pPr marL="457200" indent="-457200">
              <a:buFont typeface="Arial" panose="020B0604020202020204" pitchFamily="34" charset="0"/>
              <a:buChar char="•"/>
              <a:defRPr/>
            </a:pPr>
            <a:r>
              <a:rPr lang="en-US" sz="2800" dirty="0"/>
              <a:t>Daratumumab + Lenalidomide + bortezomib + </a:t>
            </a:r>
            <a:r>
              <a:rPr lang="en-US" sz="2800" dirty="0" err="1"/>
              <a:t>dex</a:t>
            </a:r>
            <a:endParaRPr lang="en-US" sz="2800" dirty="0"/>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Addition of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dara</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to TEMM paradigm</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D-RVD vs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RVd</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for TEMM</a:t>
            </a:r>
          </a:p>
        </p:txBody>
      </p:sp>
    </p:spTree>
    <p:extLst>
      <p:ext uri="{BB962C8B-B14F-4D97-AF65-F5344CB8AC3E}">
        <p14:creationId xmlns:p14="http://schemas.microsoft.com/office/powerpoint/2010/main" val="2052550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B217C-8FE7-7ED3-FB18-B525CC6EE2D9}"/>
              </a:ext>
            </a:extLst>
          </p:cNvPr>
          <p:cNvSpPr>
            <a:spLocks noGrp="1"/>
          </p:cNvSpPr>
          <p:nvPr>
            <p:ph type="title"/>
          </p:nvPr>
        </p:nvSpPr>
        <p:spPr>
          <a:xfrm>
            <a:off x="838200" y="0"/>
            <a:ext cx="10515600" cy="1325563"/>
          </a:xfrm>
        </p:spPr>
        <p:txBody>
          <a:bodyPr/>
          <a:lstStyle/>
          <a:p>
            <a:r>
              <a:rPr lang="en-US" dirty="0"/>
              <a:t>New frontline SOC - TIMM</a:t>
            </a:r>
          </a:p>
        </p:txBody>
      </p:sp>
      <p:pic>
        <p:nvPicPr>
          <p:cNvPr id="4" name="Picture 3">
            <a:extLst>
              <a:ext uri="{FF2B5EF4-FFF2-40B4-BE49-F238E27FC236}">
                <a16:creationId xmlns:a16="http://schemas.microsoft.com/office/drawing/2014/main" id="{FC1F790E-B561-78E4-136E-DCCBD9E51328}"/>
              </a:ext>
            </a:extLst>
          </p:cNvPr>
          <p:cNvPicPr>
            <a:picLocks noChangeAspect="1"/>
          </p:cNvPicPr>
          <p:nvPr/>
        </p:nvPicPr>
        <p:blipFill>
          <a:blip r:embed="rId3"/>
          <a:stretch>
            <a:fillRect/>
          </a:stretch>
        </p:blipFill>
        <p:spPr>
          <a:xfrm>
            <a:off x="114299" y="1911258"/>
            <a:ext cx="5039592" cy="3535528"/>
          </a:xfrm>
          <a:prstGeom prst="rect">
            <a:avLst/>
          </a:prstGeom>
        </p:spPr>
      </p:pic>
      <p:pic>
        <p:nvPicPr>
          <p:cNvPr id="6" name="Picture 5">
            <a:extLst>
              <a:ext uri="{FF2B5EF4-FFF2-40B4-BE49-F238E27FC236}">
                <a16:creationId xmlns:a16="http://schemas.microsoft.com/office/drawing/2014/main" id="{5FB93676-7388-E4A2-3DC6-CF7D41BF0C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456237" y="1911258"/>
            <a:ext cx="6112308" cy="3376841"/>
          </a:xfrm>
          <a:prstGeom prst="rect">
            <a:avLst/>
          </a:prstGeom>
        </p:spPr>
      </p:pic>
      <p:sp>
        <p:nvSpPr>
          <p:cNvPr id="7" name="TextBox 6">
            <a:extLst>
              <a:ext uri="{FF2B5EF4-FFF2-40B4-BE49-F238E27FC236}">
                <a16:creationId xmlns:a16="http://schemas.microsoft.com/office/drawing/2014/main" id="{3F4AEA8D-A4FD-24FD-C2A9-F45169EB7C48}"/>
              </a:ext>
            </a:extLst>
          </p:cNvPr>
          <p:cNvSpPr txBox="1"/>
          <p:nvPr/>
        </p:nvSpPr>
        <p:spPr>
          <a:xfrm>
            <a:off x="838200" y="5711803"/>
            <a:ext cx="4782207" cy="646331"/>
          </a:xfrm>
          <a:prstGeom prst="rect">
            <a:avLst/>
          </a:prstGeom>
          <a:noFill/>
        </p:spPr>
        <p:txBody>
          <a:bodyPr wrap="none" rtlCol="0">
            <a:spAutoFit/>
          </a:bodyPr>
          <a:lstStyle/>
          <a:p>
            <a:r>
              <a:rPr lang="en-US" dirty="0" err="1"/>
              <a:t>Isatuximab</a:t>
            </a:r>
            <a:r>
              <a:rPr lang="en-US" dirty="0"/>
              <a:t> + Lenalidomide + bortezomib + </a:t>
            </a:r>
            <a:r>
              <a:rPr lang="en-US" dirty="0" err="1"/>
              <a:t>dex</a:t>
            </a:r>
            <a:endParaRPr lang="en-US" dirty="0"/>
          </a:p>
          <a:p>
            <a:r>
              <a:rPr lang="en-US" dirty="0" err="1"/>
              <a:t>Facon</a:t>
            </a:r>
            <a:r>
              <a:rPr lang="en-US" dirty="0"/>
              <a:t> </a:t>
            </a:r>
            <a:r>
              <a:rPr lang="en-US" i="1" dirty="0"/>
              <a:t> et al, </a:t>
            </a:r>
            <a:r>
              <a:rPr lang="en-US" dirty="0"/>
              <a:t>NEJM</a:t>
            </a:r>
            <a:r>
              <a:rPr lang="en-US" i="1" dirty="0"/>
              <a:t> </a:t>
            </a:r>
            <a:r>
              <a:rPr lang="en-US" dirty="0"/>
              <a:t>2024</a:t>
            </a:r>
          </a:p>
        </p:txBody>
      </p:sp>
      <p:sp>
        <p:nvSpPr>
          <p:cNvPr id="8" name="TextBox 7">
            <a:extLst>
              <a:ext uri="{FF2B5EF4-FFF2-40B4-BE49-F238E27FC236}">
                <a16:creationId xmlns:a16="http://schemas.microsoft.com/office/drawing/2014/main" id="{E13182DD-50A3-DD15-8BFC-1B4382D3485C}"/>
              </a:ext>
            </a:extLst>
          </p:cNvPr>
          <p:cNvSpPr txBox="1"/>
          <p:nvPr/>
        </p:nvSpPr>
        <p:spPr>
          <a:xfrm>
            <a:off x="6437589" y="5711803"/>
            <a:ext cx="5130956" cy="646331"/>
          </a:xfrm>
          <a:prstGeom prst="rect">
            <a:avLst/>
          </a:prstGeom>
          <a:noFill/>
        </p:spPr>
        <p:txBody>
          <a:bodyPr wrap="none" rtlCol="0">
            <a:spAutoFit/>
          </a:bodyPr>
          <a:lstStyle/>
          <a:p>
            <a:r>
              <a:rPr lang="en-US" dirty="0"/>
              <a:t>Daratumumab + Lenalidomide + bortezomib + </a:t>
            </a:r>
            <a:r>
              <a:rPr lang="en-US" dirty="0" err="1"/>
              <a:t>dex</a:t>
            </a:r>
            <a:endParaRPr lang="en-US" dirty="0"/>
          </a:p>
          <a:p>
            <a:r>
              <a:rPr lang="en-US" dirty="0"/>
              <a:t>Usmani </a:t>
            </a:r>
            <a:r>
              <a:rPr lang="en-US" i="1" dirty="0"/>
              <a:t>et al</a:t>
            </a:r>
            <a:r>
              <a:rPr lang="en-US" dirty="0"/>
              <a:t>, IMS 2024</a:t>
            </a:r>
          </a:p>
        </p:txBody>
      </p:sp>
      <p:sp>
        <p:nvSpPr>
          <p:cNvPr id="9" name="TextBox 8">
            <a:extLst>
              <a:ext uri="{FF2B5EF4-FFF2-40B4-BE49-F238E27FC236}">
                <a16:creationId xmlns:a16="http://schemas.microsoft.com/office/drawing/2014/main" id="{A6AA2F42-962D-4F87-D63D-7BA81B08C6CF}"/>
              </a:ext>
            </a:extLst>
          </p:cNvPr>
          <p:cNvSpPr txBox="1"/>
          <p:nvPr/>
        </p:nvSpPr>
        <p:spPr>
          <a:xfrm>
            <a:off x="2528886" y="1569901"/>
            <a:ext cx="817724" cy="369332"/>
          </a:xfrm>
          <a:prstGeom prst="rect">
            <a:avLst/>
          </a:prstGeom>
          <a:noFill/>
        </p:spPr>
        <p:txBody>
          <a:bodyPr wrap="none" rtlCol="0">
            <a:spAutoFit/>
          </a:bodyPr>
          <a:lstStyle/>
          <a:p>
            <a:r>
              <a:rPr lang="en-US" dirty="0"/>
              <a:t>IMROZ</a:t>
            </a:r>
          </a:p>
        </p:txBody>
      </p:sp>
      <p:sp>
        <p:nvSpPr>
          <p:cNvPr id="10" name="TextBox 9">
            <a:extLst>
              <a:ext uri="{FF2B5EF4-FFF2-40B4-BE49-F238E27FC236}">
                <a16:creationId xmlns:a16="http://schemas.microsoft.com/office/drawing/2014/main" id="{6FD96786-2F54-7934-B69F-C24FF91BF54F}"/>
              </a:ext>
            </a:extLst>
          </p:cNvPr>
          <p:cNvSpPr txBox="1"/>
          <p:nvPr/>
        </p:nvSpPr>
        <p:spPr>
          <a:xfrm>
            <a:off x="7248528" y="1558832"/>
            <a:ext cx="1048685" cy="369332"/>
          </a:xfrm>
          <a:prstGeom prst="rect">
            <a:avLst/>
          </a:prstGeom>
          <a:noFill/>
        </p:spPr>
        <p:txBody>
          <a:bodyPr wrap="none" rtlCol="0">
            <a:spAutoFit/>
          </a:bodyPr>
          <a:lstStyle/>
          <a:p>
            <a:r>
              <a:rPr lang="en-US" dirty="0"/>
              <a:t>CEPHEUS</a:t>
            </a:r>
          </a:p>
        </p:txBody>
      </p:sp>
    </p:spTree>
    <p:extLst>
      <p:ext uri="{BB962C8B-B14F-4D97-AF65-F5344CB8AC3E}">
        <p14:creationId xmlns:p14="http://schemas.microsoft.com/office/powerpoint/2010/main" val="2088179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948C1-18C6-BBC8-DDB4-B4F0BABE9D3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325F5BC-C596-4BC5-2858-FC12DF694F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712996D-DADC-525A-815A-220A4F347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D9220D81-310F-2F53-D48F-DDF3A1D6B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54F7BF8-6159-9E53-5205-D9CAB7209D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6D84266D-AFB0-5408-ADC4-A0C40524F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D1736B6-F354-EDDD-028F-03A2C47B67D7}"/>
              </a:ext>
            </a:extLst>
          </p:cNvPr>
          <p:cNvSpPr>
            <a:spLocks noGrp="1"/>
          </p:cNvSpPr>
          <p:nvPr>
            <p:ph type="title"/>
          </p:nvPr>
        </p:nvSpPr>
        <p:spPr>
          <a:xfrm>
            <a:off x="455386" y="412465"/>
            <a:ext cx="9941308" cy="915742"/>
          </a:xfrm>
        </p:spPr>
        <p:txBody>
          <a:bodyPr vert="horz" lIns="91440" tIns="45720" rIns="91440" bIns="45720" rtlCol="0" anchor="ctr">
            <a:noAutofit/>
          </a:bodyPr>
          <a:lstStyle/>
          <a:p>
            <a:r>
              <a:rPr lang="en-US" sz="2700" dirty="0">
                <a:solidFill>
                  <a:srgbClr val="FFFFFF"/>
                </a:solidFill>
              </a:rPr>
              <a:t>Minimal Residual Disease (MRD) Negativity in the Phase 3 Cartitude-4 Trial</a:t>
            </a:r>
            <a:endParaRPr lang="en-US" sz="2700" dirty="0">
              <a:solidFill>
                <a:srgbClr val="000000"/>
              </a:solidFill>
              <a:ea typeface="Calibri Light"/>
              <a:cs typeface="Calibri Light"/>
            </a:endParaRPr>
          </a:p>
        </p:txBody>
      </p:sp>
      <p:pic>
        <p:nvPicPr>
          <p:cNvPr id="4" name="Picture 3">
            <a:extLst>
              <a:ext uri="{FF2B5EF4-FFF2-40B4-BE49-F238E27FC236}">
                <a16:creationId xmlns:a16="http://schemas.microsoft.com/office/drawing/2014/main" id="{E8252A3C-CC66-07B4-3FB7-06BCF874CE82}"/>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10485345" y="69242"/>
            <a:ext cx="1484260" cy="1484260"/>
          </a:xfrm>
          <a:prstGeom prst="rect">
            <a:avLst/>
          </a:prstGeom>
        </p:spPr>
      </p:pic>
      <p:sp>
        <p:nvSpPr>
          <p:cNvPr id="5" name="Slide Number Placeholder 4">
            <a:extLst>
              <a:ext uri="{FF2B5EF4-FFF2-40B4-BE49-F238E27FC236}">
                <a16:creationId xmlns:a16="http://schemas.microsoft.com/office/drawing/2014/main" id="{9658B635-10D1-9A1B-C63E-894FC2914D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CB63B3-21DE-4A5C-8F03-E66595EA11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Content Placeholder 2">
            <a:extLst>
              <a:ext uri="{FF2B5EF4-FFF2-40B4-BE49-F238E27FC236}">
                <a16:creationId xmlns:a16="http://schemas.microsoft.com/office/drawing/2014/main" id="{6432000A-BE1E-B5BD-1D77-F174D2CAFEA8}"/>
              </a:ext>
            </a:extLst>
          </p:cNvPr>
          <p:cNvSpPr>
            <a:spLocks noGrp="1"/>
          </p:cNvSpPr>
          <p:nvPr>
            <p:ph idx="1"/>
          </p:nvPr>
        </p:nvSpPr>
        <p:spPr>
          <a:xfrm>
            <a:off x="258678" y="1826908"/>
            <a:ext cx="5857472" cy="4886515"/>
          </a:xfrm>
        </p:spPr>
        <p:txBody>
          <a:bodyPr vert="horz" lIns="91440" tIns="45720" rIns="91440" bIns="45720" rtlCol="0" anchor="t">
            <a:normAutofit fontScale="92500" lnSpcReduction="20000"/>
          </a:bodyPr>
          <a:lstStyle/>
          <a:p>
            <a:pPr marL="0" indent="0">
              <a:buNone/>
            </a:pPr>
            <a:r>
              <a:rPr lang="en-US" sz="2000" b="1" dirty="0">
                <a:solidFill>
                  <a:schemeClr val="bg1"/>
                </a:solidFill>
                <a:ea typeface="Calibri"/>
                <a:cs typeface="Calibri"/>
              </a:rPr>
              <a:t>Background</a:t>
            </a:r>
            <a:endParaRPr lang="en-US" sz="2000" b="1">
              <a:solidFill>
                <a:schemeClr val="bg1"/>
              </a:solidFill>
              <a:ea typeface="Calibri"/>
              <a:cs typeface="Calibri"/>
            </a:endParaRPr>
          </a:p>
          <a:p>
            <a:pPr>
              <a:buFont typeface="Arial"/>
              <a:buChar char="•"/>
            </a:pPr>
            <a:r>
              <a:rPr lang="en-US" sz="2000" dirty="0">
                <a:solidFill>
                  <a:schemeClr val="bg1"/>
                </a:solidFill>
                <a:ea typeface="+mn-lt"/>
                <a:cs typeface="+mn-lt"/>
              </a:rPr>
              <a:t>There is an increasing recognition of MRD as a primary clinical endpoint in MM as it is linked to improved PFS and OS.</a:t>
            </a:r>
            <a:endParaRPr lang="en-US" sz="2000">
              <a:solidFill>
                <a:schemeClr val="bg1"/>
              </a:solidFill>
              <a:ea typeface="Calibri"/>
              <a:cs typeface="Calibri"/>
            </a:endParaRPr>
          </a:p>
          <a:p>
            <a:pPr>
              <a:buFont typeface="Arial"/>
              <a:buChar char="•"/>
            </a:pPr>
            <a:r>
              <a:rPr lang="en-US" sz="2000" dirty="0">
                <a:solidFill>
                  <a:schemeClr val="bg1"/>
                </a:solidFill>
                <a:ea typeface="+mn-lt"/>
                <a:cs typeface="+mn-lt"/>
              </a:rPr>
              <a:t>In CARTITUDE-4, patients who were randomized to </a:t>
            </a:r>
            <a:r>
              <a:rPr lang="en-US" sz="2000" err="1">
                <a:solidFill>
                  <a:schemeClr val="bg1"/>
                </a:solidFill>
                <a:ea typeface="+mn-lt"/>
                <a:cs typeface="+mn-lt"/>
              </a:rPr>
              <a:t>cilta</a:t>
            </a:r>
            <a:r>
              <a:rPr lang="en-US" sz="2000" dirty="0">
                <a:solidFill>
                  <a:schemeClr val="bg1"/>
                </a:solidFill>
                <a:ea typeface="+mn-lt"/>
                <a:cs typeface="+mn-lt"/>
              </a:rPr>
              <a:t>-cel had:</a:t>
            </a:r>
            <a:endParaRPr lang="en-US" sz="2000">
              <a:solidFill>
                <a:schemeClr val="bg1"/>
              </a:solidFill>
              <a:ea typeface="Calibri"/>
              <a:cs typeface="Calibri"/>
            </a:endParaRPr>
          </a:p>
          <a:p>
            <a:pPr marL="971550" lvl="1" indent="-285750">
              <a:buFont typeface="Arial"/>
              <a:buChar char="•"/>
            </a:pPr>
            <a:r>
              <a:rPr lang="en-US" sz="2000" b="1" dirty="0">
                <a:solidFill>
                  <a:schemeClr val="bg1"/>
                </a:solidFill>
                <a:ea typeface="+mn-lt"/>
                <a:cs typeface="+mn-lt"/>
              </a:rPr>
              <a:t>Significantly improved PFS vs SOC </a:t>
            </a:r>
            <a:r>
              <a:rPr lang="en-US" sz="2000" dirty="0">
                <a:solidFill>
                  <a:schemeClr val="bg1"/>
                </a:solidFill>
                <a:ea typeface="+mn-lt"/>
                <a:cs typeface="+mn-lt"/>
              </a:rPr>
              <a:t>(</a:t>
            </a:r>
            <a:r>
              <a:rPr lang="en-US" sz="2000" b="1" dirty="0">
                <a:solidFill>
                  <a:schemeClr val="bg1"/>
                </a:solidFill>
                <a:ea typeface="+mn-lt"/>
                <a:cs typeface="+mn-lt"/>
              </a:rPr>
              <a:t>HR [95% CI], 0.29 [0.22–0.39]; P&lt;0.0001</a:t>
            </a:r>
            <a:r>
              <a:rPr lang="en-US" sz="2000" dirty="0">
                <a:solidFill>
                  <a:schemeClr val="bg1"/>
                </a:solidFill>
                <a:ea typeface="+mn-lt"/>
                <a:cs typeface="+mn-lt"/>
              </a:rPr>
              <a:t>)</a:t>
            </a:r>
            <a:endParaRPr lang="en-US" sz="2000" dirty="0">
              <a:solidFill>
                <a:schemeClr val="bg1"/>
              </a:solidFill>
              <a:ea typeface="Calibri" panose="020F0502020204030204"/>
              <a:cs typeface="Calibri" panose="020F0502020204030204"/>
            </a:endParaRPr>
          </a:p>
          <a:p>
            <a:pPr marL="971550" lvl="1" indent="-285750">
              <a:buFont typeface="Arial"/>
              <a:buChar char="•"/>
            </a:pPr>
            <a:r>
              <a:rPr lang="en-US" sz="2000" dirty="0">
                <a:solidFill>
                  <a:schemeClr val="bg1"/>
                </a:solidFill>
                <a:ea typeface="+mn-lt"/>
                <a:cs typeface="+mn-lt"/>
              </a:rPr>
              <a:t>Median PFS was not reached with </a:t>
            </a:r>
            <a:r>
              <a:rPr lang="en-US" sz="2000" err="1">
                <a:solidFill>
                  <a:schemeClr val="bg1"/>
                </a:solidFill>
                <a:ea typeface="+mn-lt"/>
                <a:cs typeface="+mn-lt"/>
              </a:rPr>
              <a:t>cilta</a:t>
            </a:r>
            <a:r>
              <a:rPr lang="en-US" sz="2000" dirty="0">
                <a:solidFill>
                  <a:schemeClr val="bg1"/>
                </a:solidFill>
                <a:ea typeface="+mn-lt"/>
                <a:cs typeface="+mn-lt"/>
              </a:rPr>
              <a:t>-cel</a:t>
            </a:r>
            <a:endParaRPr lang="en-US" sz="2000" dirty="0">
              <a:solidFill>
                <a:schemeClr val="bg1"/>
              </a:solidFill>
              <a:ea typeface="Calibri"/>
              <a:cs typeface="Calibri"/>
            </a:endParaRPr>
          </a:p>
          <a:p>
            <a:pPr>
              <a:buFont typeface="Arial"/>
              <a:buChar char="•"/>
            </a:pPr>
            <a:r>
              <a:rPr lang="en-US" sz="2000" dirty="0" err="1">
                <a:solidFill>
                  <a:schemeClr val="bg1"/>
                </a:solidFill>
                <a:ea typeface="+mn-lt"/>
                <a:cs typeface="+mn-lt"/>
              </a:rPr>
              <a:t>Cilta</a:t>
            </a:r>
            <a:r>
              <a:rPr lang="en-US" sz="2000" dirty="0">
                <a:solidFill>
                  <a:schemeClr val="bg1"/>
                </a:solidFill>
                <a:ea typeface="+mn-lt"/>
                <a:cs typeface="+mn-lt"/>
              </a:rPr>
              <a:t>-cel also showed an OS benefit over SOC, with</a:t>
            </a:r>
            <a:endParaRPr lang="en-US" sz="2000" dirty="0">
              <a:solidFill>
                <a:schemeClr val="bg1"/>
              </a:solidFill>
              <a:ea typeface="Calibri" panose="020F0502020204030204"/>
              <a:cs typeface="Calibri" panose="020F0502020204030204"/>
            </a:endParaRPr>
          </a:p>
          <a:p>
            <a:pPr lvl="1" indent="-285750">
              <a:buFont typeface="Arial"/>
              <a:buChar char="•"/>
            </a:pPr>
            <a:r>
              <a:rPr lang="en-US" sz="2000" b="1" dirty="0">
                <a:solidFill>
                  <a:schemeClr val="bg1"/>
                </a:solidFill>
                <a:ea typeface="+mn-lt"/>
                <a:cs typeface="+mn-lt"/>
              </a:rPr>
              <a:t>HR, 0.55 (95% CI, 0.39–0.79; P=0.0009</a:t>
            </a:r>
            <a:endParaRPr lang="en-US" sz="2000" b="1" dirty="0">
              <a:solidFill>
                <a:schemeClr val="bg1"/>
              </a:solidFill>
              <a:ea typeface="Calibri"/>
              <a:cs typeface="Calibri"/>
            </a:endParaRPr>
          </a:p>
          <a:p>
            <a:pPr lvl="1">
              <a:buFont typeface="Arial"/>
              <a:buChar char="•"/>
            </a:pPr>
            <a:r>
              <a:rPr lang="en-US" sz="2000" dirty="0">
                <a:solidFill>
                  <a:schemeClr val="bg1"/>
                </a:solidFill>
                <a:ea typeface="+mn-lt"/>
                <a:cs typeface="+mn-lt"/>
              </a:rPr>
              <a:t>Median OS was not reached.</a:t>
            </a:r>
            <a:endParaRPr lang="en-US" sz="2000" dirty="0">
              <a:solidFill>
                <a:schemeClr val="bg1"/>
              </a:solidFill>
              <a:ea typeface="Calibri"/>
              <a:cs typeface="Calibri"/>
            </a:endParaRPr>
          </a:p>
          <a:p>
            <a:pPr>
              <a:buFont typeface="Arial"/>
              <a:buChar char="•"/>
            </a:pPr>
            <a:r>
              <a:rPr lang="en-US" sz="2000" dirty="0">
                <a:solidFill>
                  <a:schemeClr val="bg1"/>
                </a:solidFill>
                <a:ea typeface="+mn-lt"/>
                <a:cs typeface="+mn-lt"/>
              </a:rPr>
              <a:t>Overall MRD negativity, a secondary endpoint, was also higher in patients randomized to </a:t>
            </a:r>
            <a:r>
              <a:rPr lang="en-US" sz="2000" dirty="0" err="1">
                <a:solidFill>
                  <a:schemeClr val="bg1"/>
                </a:solidFill>
                <a:ea typeface="+mn-lt"/>
                <a:cs typeface="+mn-lt"/>
              </a:rPr>
              <a:t>cilta</a:t>
            </a:r>
            <a:r>
              <a:rPr lang="en-US" sz="2000" dirty="0">
                <a:solidFill>
                  <a:schemeClr val="bg1"/>
                </a:solidFill>
                <a:ea typeface="+mn-lt"/>
                <a:cs typeface="+mn-lt"/>
              </a:rPr>
              <a:t>-cel vs SOC (62.0% vs 18.5%).</a:t>
            </a:r>
            <a:endParaRPr lang="en-US" sz="2000" dirty="0">
              <a:solidFill>
                <a:schemeClr val="bg1"/>
              </a:solidFill>
              <a:ea typeface="Calibri"/>
              <a:cs typeface="Calibri"/>
            </a:endParaRPr>
          </a:p>
          <a:p>
            <a:pPr marL="0" indent="0">
              <a:buNone/>
            </a:pPr>
            <a:r>
              <a:rPr lang="en-US" sz="2000" b="1" dirty="0">
                <a:solidFill>
                  <a:schemeClr val="bg1"/>
                </a:solidFill>
                <a:ea typeface="+mn-lt"/>
                <a:cs typeface="+mn-lt"/>
              </a:rPr>
              <a:t>We report MRD-negativity outcomes, including overall and sustained MRD-negative ≥CR, at a median follow-up of 33.6 months in CARTITUDE-4</a:t>
            </a:r>
            <a:r>
              <a:rPr lang="en-US" sz="2000" dirty="0">
                <a:solidFill>
                  <a:schemeClr val="bg1"/>
                </a:solidFill>
                <a:ea typeface="+mn-lt"/>
                <a:cs typeface="+mn-lt"/>
              </a:rPr>
              <a:t>.</a:t>
            </a:r>
            <a:endParaRPr lang="en-US" sz="2000" dirty="0">
              <a:solidFill>
                <a:schemeClr val="bg1"/>
              </a:solidFill>
              <a:ea typeface="Calibri" panose="020F0502020204030204"/>
              <a:cs typeface="Calibri" panose="020F0502020204030204"/>
            </a:endParaRPr>
          </a:p>
          <a:p>
            <a:pPr marL="514350">
              <a:buFont typeface="Arial"/>
              <a:buChar char="•"/>
            </a:pPr>
            <a:endParaRPr lang="en-US" sz="2000" dirty="0">
              <a:solidFill>
                <a:schemeClr val="bg1"/>
              </a:solidFill>
              <a:ea typeface="Calibri" panose="020F0502020204030204"/>
              <a:cs typeface="Calibri" panose="020F0502020204030204"/>
            </a:endParaRPr>
          </a:p>
          <a:p>
            <a:pPr marL="0" indent="0">
              <a:buNone/>
            </a:pPr>
            <a:endParaRPr lang="en-US" sz="2000" b="1" dirty="0">
              <a:solidFill>
                <a:schemeClr val="bg1"/>
              </a:solidFill>
              <a:ea typeface="Calibri" panose="020F0502020204030204"/>
              <a:cs typeface="Calibri" panose="020F0502020204030204"/>
            </a:endParaRPr>
          </a:p>
        </p:txBody>
      </p:sp>
      <p:sp>
        <p:nvSpPr>
          <p:cNvPr id="15" name="TextBox 14">
            <a:extLst>
              <a:ext uri="{FF2B5EF4-FFF2-40B4-BE49-F238E27FC236}">
                <a16:creationId xmlns:a16="http://schemas.microsoft.com/office/drawing/2014/main" id="{683F6C02-6784-C9A3-5ADD-7F9363011EA7}"/>
              </a:ext>
            </a:extLst>
          </p:cNvPr>
          <p:cNvSpPr txBox="1"/>
          <p:nvPr/>
        </p:nvSpPr>
        <p:spPr>
          <a:xfrm>
            <a:off x="-3673" y="6569725"/>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30000" noProof="0" dirty="0">
                <a:ln>
                  <a:noFill/>
                </a:ln>
                <a:solidFill>
                  <a:prstClr val="black"/>
                </a:solidFill>
                <a:effectLst/>
                <a:uLnTx/>
                <a:uFillTx/>
                <a:latin typeface="Calibri"/>
                <a:ea typeface="Roboto"/>
                <a:cs typeface="Roboto"/>
              </a:rPr>
              <a:t>R. Popat,</a:t>
            </a:r>
            <a:r>
              <a:rPr kumimoji="0" lang="en-US" sz="1400" b="0" i="1" u="none" strike="noStrike" kern="1200" cap="none" spc="0" normalizeH="0" baseline="30000" noProof="0" dirty="0">
                <a:ln>
                  <a:noFill/>
                </a:ln>
                <a:solidFill>
                  <a:prstClr val="black"/>
                </a:solidFill>
                <a:effectLst/>
                <a:uLnTx/>
                <a:uFillTx/>
                <a:latin typeface="Calibri"/>
                <a:ea typeface="Roboto"/>
                <a:cs typeface="Roboto"/>
              </a:rPr>
              <a:t> et al.</a:t>
            </a:r>
            <a:r>
              <a:rPr kumimoji="0" lang="en-US" sz="1400" b="0" i="0" u="none" strike="noStrike" kern="1200" cap="none" spc="0" normalizeH="0" baseline="30000" noProof="0" dirty="0">
                <a:ln>
                  <a:noFill/>
                </a:ln>
                <a:solidFill>
                  <a:prstClr val="black"/>
                </a:solidFill>
                <a:effectLst/>
                <a:uLnTx/>
                <a:uFillTx/>
                <a:latin typeface="Calibri"/>
                <a:ea typeface="Roboto"/>
                <a:cs typeface="Roboto"/>
              </a:rPr>
              <a:t> ASH 2024. A1032.</a:t>
            </a:r>
            <a:endParaRPr kumimoji="0" lang="en-US" sz="1400" b="0" i="0" u="none" strike="noStrike" kern="1200" cap="none" spc="0" normalizeH="0" baseline="0" noProof="0" dirty="0">
              <a:ln>
                <a:noFill/>
              </a:ln>
              <a:solidFill>
                <a:prstClr val="black"/>
              </a:solidFill>
              <a:effectLst/>
              <a:uLnTx/>
              <a:uFillTx/>
              <a:latin typeface="Calibri"/>
              <a:ea typeface="Calibri"/>
              <a:cs typeface="Calibri"/>
            </a:endParaRPr>
          </a:p>
        </p:txBody>
      </p:sp>
      <p:pic>
        <p:nvPicPr>
          <p:cNvPr id="3" name="Picture 2" descr="A graph of a patient&#10;&#10;Description automatically generated">
            <a:extLst>
              <a:ext uri="{FF2B5EF4-FFF2-40B4-BE49-F238E27FC236}">
                <a16:creationId xmlns:a16="http://schemas.microsoft.com/office/drawing/2014/main" id="{5E7F2EF2-5BF5-429A-4CF7-D4713847DDCD}"/>
              </a:ext>
            </a:extLst>
          </p:cNvPr>
          <p:cNvPicPr>
            <a:picLocks noChangeAspect="1"/>
          </p:cNvPicPr>
          <p:nvPr/>
        </p:nvPicPr>
        <p:blipFill>
          <a:blip r:embed="rId3" cstate="print">
            <a:extLst>
              <a:ext uri="{28A0092B-C50C-407E-A947-70E740481C1C}">
                <a14:useLocalDpi xmlns:a14="http://schemas.microsoft.com/office/drawing/2010/main"/>
              </a:ext>
            </a:extLst>
          </a:blip>
          <a:srcRect r="-1139"/>
          <a:stretch/>
        </p:blipFill>
        <p:spPr>
          <a:xfrm>
            <a:off x="6705890" y="1558315"/>
            <a:ext cx="4012197" cy="2774317"/>
          </a:xfrm>
          <a:prstGeom prst="rect">
            <a:avLst/>
          </a:prstGeom>
        </p:spPr>
      </p:pic>
      <p:pic>
        <p:nvPicPr>
          <p:cNvPr id="6" name="Picture 5" descr="A graph on a white background&#10;&#10;Description automatically generated">
            <a:extLst>
              <a:ext uri="{FF2B5EF4-FFF2-40B4-BE49-F238E27FC236}">
                <a16:creationId xmlns:a16="http://schemas.microsoft.com/office/drawing/2014/main" id="{51F79FDB-D4E4-5D95-0D62-D26C221A1850}"/>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480785" y="4323273"/>
            <a:ext cx="4456569" cy="2247092"/>
          </a:xfrm>
          <a:prstGeom prst="rect">
            <a:avLst/>
          </a:prstGeom>
        </p:spPr>
      </p:pic>
    </p:spTree>
    <p:extLst>
      <p:ext uri="{BB962C8B-B14F-4D97-AF65-F5344CB8AC3E}">
        <p14:creationId xmlns:p14="http://schemas.microsoft.com/office/powerpoint/2010/main" val="4194214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C3E022-C3D1-A3D5-2834-687F0D078A77}"/>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4072453"/>
            <a:ext cx="5486400" cy="1944775"/>
          </a:xfrm>
          <a:prstGeom prst="rect">
            <a:avLst/>
          </a:prstGeom>
        </p:spPr>
      </p:pic>
      <p:pic>
        <p:nvPicPr>
          <p:cNvPr id="4" name="Picture 3">
            <a:extLst>
              <a:ext uri="{FF2B5EF4-FFF2-40B4-BE49-F238E27FC236}">
                <a16:creationId xmlns:a16="http://schemas.microsoft.com/office/drawing/2014/main" id="{55B6A86A-C2C1-3107-83D8-FCB8C08465B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332015" y="3638605"/>
            <a:ext cx="6859985" cy="2812472"/>
          </a:xfrm>
          <a:prstGeom prst="rect">
            <a:avLst/>
          </a:prstGeom>
        </p:spPr>
      </p:pic>
      <p:pic>
        <p:nvPicPr>
          <p:cNvPr id="5" name="Picture 4">
            <a:extLst>
              <a:ext uri="{FF2B5EF4-FFF2-40B4-BE49-F238E27FC236}">
                <a16:creationId xmlns:a16="http://schemas.microsoft.com/office/drawing/2014/main" id="{FC05E409-0685-C5EF-CE07-5B5CD512B4E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332015" y="392284"/>
            <a:ext cx="6688519" cy="2812472"/>
          </a:xfrm>
          <a:prstGeom prst="rect">
            <a:avLst/>
          </a:prstGeom>
        </p:spPr>
      </p:pic>
      <p:pic>
        <p:nvPicPr>
          <p:cNvPr id="6" name="Picture 5">
            <a:extLst>
              <a:ext uri="{FF2B5EF4-FFF2-40B4-BE49-F238E27FC236}">
                <a16:creationId xmlns:a16="http://schemas.microsoft.com/office/drawing/2014/main" id="{EE1B0EC8-AB3A-34F1-0437-9844A4E56013}"/>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0" y="449269"/>
            <a:ext cx="5161937" cy="2244436"/>
          </a:xfrm>
          <a:prstGeom prst="rect">
            <a:avLst/>
          </a:prstGeom>
        </p:spPr>
      </p:pic>
    </p:spTree>
    <p:extLst>
      <p:ext uri="{BB962C8B-B14F-4D97-AF65-F5344CB8AC3E}">
        <p14:creationId xmlns:p14="http://schemas.microsoft.com/office/powerpoint/2010/main" val="2730658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ABFE-E530-5B84-5C3A-BE4EE86656BA}"/>
              </a:ext>
            </a:extLst>
          </p:cNvPr>
          <p:cNvSpPr>
            <a:spLocks noGrp="1"/>
          </p:cNvSpPr>
          <p:nvPr>
            <p:ph type="title"/>
          </p:nvPr>
        </p:nvSpPr>
        <p:spPr/>
        <p:txBody>
          <a:bodyPr/>
          <a:lstStyle/>
          <a:p>
            <a:r>
              <a:rPr lang="en-US" dirty="0"/>
              <a:t>Management in the acute setting</a:t>
            </a:r>
          </a:p>
        </p:txBody>
      </p:sp>
      <p:sp>
        <p:nvSpPr>
          <p:cNvPr id="3" name="Content Placeholder 2">
            <a:extLst>
              <a:ext uri="{FF2B5EF4-FFF2-40B4-BE49-F238E27FC236}">
                <a16:creationId xmlns:a16="http://schemas.microsoft.com/office/drawing/2014/main" id="{D80D71E9-CAFE-9DEC-F389-B75287BCE596}"/>
              </a:ext>
            </a:extLst>
          </p:cNvPr>
          <p:cNvSpPr>
            <a:spLocks noGrp="1"/>
          </p:cNvSpPr>
          <p:nvPr>
            <p:ph idx="1"/>
          </p:nvPr>
        </p:nvSpPr>
        <p:spPr>
          <a:xfrm>
            <a:off x="838200" y="1499948"/>
            <a:ext cx="10515600" cy="4875800"/>
          </a:xfrm>
        </p:spPr>
        <p:txBody>
          <a:bodyPr>
            <a:normAutofit fontScale="85000" lnSpcReduction="20000"/>
          </a:bodyPr>
          <a:lstStyle/>
          <a:p>
            <a:r>
              <a:rPr lang="en-US" dirty="0"/>
              <a:t>Dexamethasone! </a:t>
            </a:r>
          </a:p>
          <a:p>
            <a:pPr lvl="1"/>
            <a:r>
              <a:rPr lang="en-US" dirty="0"/>
              <a:t>High doses needed</a:t>
            </a:r>
          </a:p>
          <a:p>
            <a:pPr lvl="1"/>
            <a:r>
              <a:rPr lang="en-US" dirty="0"/>
              <a:t>40mg PO daily or every other day x 4 doses</a:t>
            </a:r>
          </a:p>
          <a:p>
            <a:pPr lvl="1"/>
            <a:endParaRPr lang="en-US" dirty="0"/>
          </a:p>
          <a:p>
            <a:r>
              <a:rPr lang="en-US" dirty="0"/>
              <a:t>Daratumumab</a:t>
            </a:r>
          </a:p>
          <a:p>
            <a:pPr lvl="1"/>
            <a:r>
              <a:rPr lang="en-US" dirty="0"/>
              <a:t>Great for dropping the light chain levels quickly</a:t>
            </a:r>
          </a:p>
          <a:p>
            <a:pPr lvl="1"/>
            <a:r>
              <a:rPr lang="en-US" dirty="0"/>
              <a:t>Well-tolerated with minimal risk of infusion reactions now that we give sub-</a:t>
            </a:r>
            <a:r>
              <a:rPr lang="en-US" dirty="0" err="1"/>
              <a:t>cutaneously</a:t>
            </a:r>
            <a:endParaRPr lang="en-US" dirty="0"/>
          </a:p>
          <a:p>
            <a:endParaRPr lang="en-US" dirty="0"/>
          </a:p>
          <a:p>
            <a:r>
              <a:rPr lang="en-US" dirty="0"/>
              <a:t>Bortezomib</a:t>
            </a:r>
          </a:p>
          <a:p>
            <a:pPr lvl="1"/>
            <a:r>
              <a:rPr lang="en-US" dirty="0"/>
              <a:t>Safe and easy to give in context of renal failure</a:t>
            </a:r>
          </a:p>
          <a:p>
            <a:pPr lvl="1"/>
            <a:r>
              <a:rPr lang="en-US" dirty="0"/>
              <a:t>Also, SC so no line required</a:t>
            </a:r>
          </a:p>
          <a:p>
            <a:pPr lvl="1"/>
            <a:endParaRPr lang="en-US" dirty="0"/>
          </a:p>
          <a:p>
            <a:r>
              <a:rPr lang="en-US" dirty="0"/>
              <a:t>Lenalidomide</a:t>
            </a:r>
          </a:p>
          <a:p>
            <a:pPr lvl="1"/>
            <a:r>
              <a:rPr lang="en-US" dirty="0"/>
              <a:t>Easy to give as it is oral</a:t>
            </a:r>
          </a:p>
          <a:p>
            <a:pPr lvl="1"/>
            <a:r>
              <a:rPr lang="en-US" dirty="0"/>
              <a:t>Renal dosing guidelines</a:t>
            </a:r>
          </a:p>
        </p:txBody>
      </p:sp>
    </p:spTree>
    <p:extLst>
      <p:ext uri="{BB962C8B-B14F-4D97-AF65-F5344CB8AC3E}">
        <p14:creationId xmlns:p14="http://schemas.microsoft.com/office/powerpoint/2010/main" val="396314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A69AC-B445-164D-AEEE-1443C7F67FA8}"/>
              </a:ext>
            </a:extLst>
          </p:cNvPr>
          <p:cNvSpPr>
            <a:spLocks noGrp="1"/>
          </p:cNvSpPr>
          <p:nvPr>
            <p:ph type="title"/>
          </p:nvPr>
        </p:nvSpPr>
        <p:spPr>
          <a:xfrm>
            <a:off x="462419" y="-26053"/>
            <a:ext cx="10515600" cy="1325563"/>
          </a:xfrm>
        </p:spPr>
        <p:txBody>
          <a:bodyPr/>
          <a:lstStyle/>
          <a:p>
            <a:r>
              <a:rPr lang="en-US" dirty="0"/>
              <a:t>Cellular immunotherapy</a:t>
            </a:r>
          </a:p>
        </p:txBody>
      </p:sp>
      <p:sp>
        <p:nvSpPr>
          <p:cNvPr id="3" name="Content Placeholder 2">
            <a:extLst>
              <a:ext uri="{FF2B5EF4-FFF2-40B4-BE49-F238E27FC236}">
                <a16:creationId xmlns:a16="http://schemas.microsoft.com/office/drawing/2014/main" id="{A18CAF60-F029-344C-B6AB-F1F6400DC10E}"/>
              </a:ext>
            </a:extLst>
          </p:cNvPr>
          <p:cNvSpPr>
            <a:spLocks noGrp="1"/>
          </p:cNvSpPr>
          <p:nvPr>
            <p:ph idx="1"/>
          </p:nvPr>
        </p:nvSpPr>
        <p:spPr>
          <a:xfrm>
            <a:off x="655631" y="963341"/>
            <a:ext cx="3933825" cy="3382353"/>
          </a:xfrm>
        </p:spPr>
        <p:txBody>
          <a:bodyPr>
            <a:noAutofit/>
          </a:bodyPr>
          <a:lstStyle/>
          <a:p>
            <a:r>
              <a:rPr lang="en-US" sz="2400" dirty="0"/>
              <a:t>While T-cells are designed to survey and rid the body of malignant cells tumors acquire features allowing them to evade this system</a:t>
            </a:r>
          </a:p>
          <a:p>
            <a:endParaRPr lang="en-US" sz="2400" dirty="0"/>
          </a:p>
          <a:p>
            <a:r>
              <a:rPr lang="en-US" sz="2400" dirty="0"/>
              <a:t>Goal: Re-engage the T-cells to destroy the malignant cell</a:t>
            </a:r>
          </a:p>
          <a:p>
            <a:pPr marL="0" indent="0">
              <a:buNone/>
            </a:pPr>
            <a:endParaRPr lang="en-US" sz="2400" dirty="0"/>
          </a:p>
        </p:txBody>
      </p:sp>
      <p:pic>
        <p:nvPicPr>
          <p:cNvPr id="4" name="Picture 2" descr="https://media.springernature.com/original/springer-static/image/art%3A10.1186%2Fs13045-017-0516-x/MediaObjects/13045_2017_516_Fig1_HTML.gif">
            <a:extLst>
              <a:ext uri="{FF2B5EF4-FFF2-40B4-BE49-F238E27FC236}">
                <a16:creationId xmlns:a16="http://schemas.microsoft.com/office/drawing/2014/main" id="{D6D27956-59B3-8640-8A65-A3E3F70D58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1" y="2056655"/>
            <a:ext cx="4292577" cy="317396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A5E4C51-B930-0C43-A5B9-6639D7D203AF}"/>
              </a:ext>
            </a:extLst>
          </p:cNvPr>
          <p:cNvSpPr txBox="1"/>
          <p:nvPr/>
        </p:nvSpPr>
        <p:spPr>
          <a:xfrm>
            <a:off x="1128941" y="4683386"/>
            <a:ext cx="3818840" cy="1569660"/>
          </a:xfrm>
          <a:prstGeom prst="rect">
            <a:avLst/>
          </a:prstGeom>
          <a:noFill/>
          <a:ln>
            <a:solidFill>
              <a:srgbClr val="FF0000"/>
            </a:solidFill>
          </a:ln>
        </p:spPr>
        <p:txBody>
          <a:bodyPr wrap="square" rtlCol="0">
            <a:spAutoFit/>
          </a:bodyPr>
          <a:lstStyle/>
          <a:p>
            <a:pPr marL="257175" indent="-257175" defTabSz="685800">
              <a:buFont typeface="+mj-lt"/>
              <a:buAutoNum type="arabicPeriod"/>
            </a:pPr>
            <a:r>
              <a:rPr lang="en-US" sz="2400" dirty="0">
                <a:solidFill>
                  <a:srgbClr val="FF0000"/>
                </a:solidFill>
                <a:latin typeface="Calibri" panose="020F0502020204030204"/>
              </a:rPr>
              <a:t>Chimeric Antigen Receptor T-cells (CAR T-cells)</a:t>
            </a:r>
          </a:p>
          <a:p>
            <a:pPr marL="257175" indent="-257175" defTabSz="685800">
              <a:buFont typeface="+mj-lt"/>
              <a:buAutoNum type="arabicPeriod"/>
            </a:pPr>
            <a:endParaRPr lang="en-US" sz="2400" dirty="0">
              <a:solidFill>
                <a:srgbClr val="FF0000"/>
              </a:solidFill>
              <a:latin typeface="Calibri" panose="020F0502020204030204"/>
            </a:endParaRPr>
          </a:p>
          <a:p>
            <a:pPr marL="257175" indent="-257175" defTabSz="685800">
              <a:buFont typeface="+mj-lt"/>
              <a:buAutoNum type="arabicPeriod"/>
            </a:pPr>
            <a:r>
              <a:rPr lang="en-US" sz="2400" dirty="0">
                <a:solidFill>
                  <a:srgbClr val="FF0000"/>
                </a:solidFill>
                <a:latin typeface="Calibri" panose="020F0502020204030204"/>
              </a:rPr>
              <a:t>Bispecific T-cell engagers</a:t>
            </a:r>
          </a:p>
        </p:txBody>
      </p:sp>
      <p:sp>
        <p:nvSpPr>
          <p:cNvPr id="8" name="TextBox 7">
            <a:extLst>
              <a:ext uri="{FF2B5EF4-FFF2-40B4-BE49-F238E27FC236}">
                <a16:creationId xmlns:a16="http://schemas.microsoft.com/office/drawing/2014/main" id="{3F6FDA46-70F0-1C4A-8A62-0E4BACED8EB6}"/>
              </a:ext>
            </a:extLst>
          </p:cNvPr>
          <p:cNvSpPr txBox="1"/>
          <p:nvPr/>
        </p:nvSpPr>
        <p:spPr>
          <a:xfrm>
            <a:off x="7404847" y="5588407"/>
            <a:ext cx="3302892" cy="300082"/>
          </a:xfrm>
          <a:prstGeom prst="rect">
            <a:avLst/>
          </a:prstGeom>
          <a:noFill/>
        </p:spPr>
        <p:txBody>
          <a:bodyPr wrap="none" rtlCol="0">
            <a:spAutoFit/>
          </a:bodyPr>
          <a:lstStyle/>
          <a:p>
            <a:pPr defTabSz="685800"/>
            <a:r>
              <a:rPr lang="en-US" sz="1350" dirty="0">
                <a:solidFill>
                  <a:prstClr val="black"/>
                </a:solidFill>
                <a:latin typeface="Calibri" panose="020F0502020204030204"/>
              </a:rPr>
              <a:t>Wei </a:t>
            </a:r>
            <a:r>
              <a:rPr lang="en-US" sz="1350" i="1" dirty="0">
                <a:solidFill>
                  <a:prstClr val="black"/>
                </a:solidFill>
                <a:latin typeface="Calibri" panose="020F0502020204030204"/>
              </a:rPr>
              <a:t>et al, J of Hematology &amp; Oncology</a:t>
            </a:r>
            <a:r>
              <a:rPr lang="en-US" sz="1350" dirty="0">
                <a:solidFill>
                  <a:prstClr val="black"/>
                </a:solidFill>
                <a:latin typeface="Calibri" panose="020F0502020204030204"/>
              </a:rPr>
              <a:t>, 2017</a:t>
            </a:r>
            <a:endParaRPr lang="en-US" sz="1350" i="1" dirty="0">
              <a:solidFill>
                <a:prstClr val="black"/>
              </a:solidFill>
              <a:latin typeface="Calibri" panose="020F0502020204030204"/>
            </a:endParaRPr>
          </a:p>
        </p:txBody>
      </p:sp>
    </p:spTree>
    <p:extLst>
      <p:ext uri="{BB962C8B-B14F-4D97-AF65-F5344CB8AC3E}">
        <p14:creationId xmlns:p14="http://schemas.microsoft.com/office/powerpoint/2010/main" val="2102748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7E510-9434-51AA-81D5-1A43D3C977DE}"/>
              </a:ext>
            </a:extLst>
          </p:cNvPr>
          <p:cNvSpPr>
            <a:spLocks noGrp="1"/>
          </p:cNvSpPr>
          <p:nvPr>
            <p:ph type="title"/>
          </p:nvPr>
        </p:nvSpPr>
        <p:spPr/>
        <p:txBody>
          <a:bodyPr/>
          <a:lstStyle/>
          <a:p>
            <a:r>
              <a:rPr lang="en-US" dirty="0"/>
              <a:t>Bispecific T-cell Engagers</a:t>
            </a:r>
          </a:p>
        </p:txBody>
      </p:sp>
      <p:pic>
        <p:nvPicPr>
          <p:cNvPr id="2050" name="Picture 2" descr="TECVAYLI (teclistamab-cqyv) Receives FDA Approval | Int'l Myeloma Fn">
            <a:extLst>
              <a:ext uri="{FF2B5EF4-FFF2-40B4-BE49-F238E27FC236}">
                <a16:creationId xmlns:a16="http://schemas.microsoft.com/office/drawing/2014/main" id="{5E652045-F671-C536-7000-9D8A75AE351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90597" y="1455716"/>
            <a:ext cx="9210805" cy="50371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E828469-1C42-83B5-C66F-58BCF74F6F93}"/>
              </a:ext>
            </a:extLst>
          </p:cNvPr>
          <p:cNvSpPr txBox="1"/>
          <p:nvPr/>
        </p:nvSpPr>
        <p:spPr>
          <a:xfrm>
            <a:off x="6091826" y="6547372"/>
            <a:ext cx="6100174" cy="276999"/>
          </a:xfrm>
          <a:prstGeom prst="rect">
            <a:avLst/>
          </a:prstGeom>
          <a:noFill/>
        </p:spPr>
        <p:txBody>
          <a:bodyPr wrap="square">
            <a:spAutoFit/>
          </a:bodyPr>
          <a:lstStyle/>
          <a:p>
            <a:r>
              <a:rPr lang="en-US" sz="1200" dirty="0"/>
              <a:t>https://</a:t>
            </a:r>
            <a:r>
              <a:rPr lang="en-US" sz="1200" dirty="0" err="1"/>
              <a:t>www.myeloma.org</a:t>
            </a:r>
            <a:r>
              <a:rPr lang="en-US" sz="1200" dirty="0"/>
              <a:t>/blog/</a:t>
            </a:r>
            <a:r>
              <a:rPr lang="en-US" sz="1200" dirty="0" err="1"/>
              <a:t>tecvayli</a:t>
            </a:r>
            <a:r>
              <a:rPr lang="en-US" sz="1200" dirty="0"/>
              <a:t>-teclistamab-</a:t>
            </a:r>
            <a:r>
              <a:rPr lang="en-US" sz="1200" dirty="0" err="1"/>
              <a:t>cqyv</a:t>
            </a:r>
            <a:r>
              <a:rPr lang="en-US" sz="1200" dirty="0"/>
              <a:t>-receives-</a:t>
            </a:r>
            <a:r>
              <a:rPr lang="en-US" sz="1200" dirty="0" err="1"/>
              <a:t>fda</a:t>
            </a:r>
            <a:r>
              <a:rPr lang="en-US" sz="1200" dirty="0"/>
              <a:t>-approval</a:t>
            </a:r>
          </a:p>
        </p:txBody>
      </p:sp>
    </p:spTree>
    <p:extLst>
      <p:ext uri="{BB962C8B-B14F-4D97-AF65-F5344CB8AC3E}">
        <p14:creationId xmlns:p14="http://schemas.microsoft.com/office/powerpoint/2010/main" val="1657063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6172" y="857251"/>
            <a:ext cx="7886700" cy="994172"/>
          </a:xfrm>
        </p:spPr>
        <p:txBody>
          <a:bodyPr/>
          <a:lstStyle/>
          <a:p>
            <a:r>
              <a:rPr lang="en-US" dirty="0"/>
              <a:t>CAR T-cells</a:t>
            </a:r>
          </a:p>
        </p:txBody>
      </p:sp>
      <p:pic>
        <p:nvPicPr>
          <p:cNvPr id="4" name="Picture 3"/>
          <p:cNvPicPr>
            <a:picLocks noChangeAspect="1"/>
          </p:cNvPicPr>
          <p:nvPr/>
        </p:nvPicPr>
        <p:blipFill>
          <a:blip r:embed="rId2"/>
          <a:stretch>
            <a:fillRect/>
          </a:stretch>
        </p:blipFill>
        <p:spPr>
          <a:xfrm>
            <a:off x="2153038" y="1689497"/>
            <a:ext cx="7726353" cy="3882629"/>
          </a:xfrm>
          <a:prstGeom prst="rect">
            <a:avLst/>
          </a:prstGeom>
        </p:spPr>
      </p:pic>
      <p:sp>
        <p:nvSpPr>
          <p:cNvPr id="3" name="TextBox 2">
            <a:extLst>
              <a:ext uri="{FF2B5EF4-FFF2-40B4-BE49-F238E27FC236}">
                <a16:creationId xmlns:a16="http://schemas.microsoft.com/office/drawing/2014/main" id="{D65D94F4-F3EA-2E41-8651-6251184B72A3}"/>
              </a:ext>
            </a:extLst>
          </p:cNvPr>
          <p:cNvSpPr txBox="1"/>
          <p:nvPr/>
        </p:nvSpPr>
        <p:spPr>
          <a:xfrm>
            <a:off x="7543800" y="5667375"/>
            <a:ext cx="2282356" cy="300082"/>
          </a:xfrm>
          <a:prstGeom prst="rect">
            <a:avLst/>
          </a:prstGeom>
          <a:noFill/>
        </p:spPr>
        <p:txBody>
          <a:bodyPr wrap="none" rtlCol="0">
            <a:spAutoFit/>
          </a:bodyPr>
          <a:lstStyle/>
          <a:p>
            <a:pPr defTabSz="685800"/>
            <a:r>
              <a:rPr lang="en-US" sz="1350" dirty="0">
                <a:solidFill>
                  <a:prstClr val="black"/>
                </a:solidFill>
                <a:latin typeface="Calibri" panose="020F0502020204030204"/>
              </a:rPr>
              <a:t>Adapted from </a:t>
            </a:r>
            <a:r>
              <a:rPr lang="en-US" sz="1350" dirty="0" err="1">
                <a:solidFill>
                  <a:prstClr val="black"/>
                </a:solidFill>
                <a:latin typeface="Calibri" panose="020F0502020204030204"/>
              </a:rPr>
              <a:t>Dr</a:t>
            </a:r>
            <a:r>
              <a:rPr lang="en-US" sz="1350" dirty="0">
                <a:solidFill>
                  <a:prstClr val="black"/>
                </a:solidFill>
                <a:latin typeface="Calibri" panose="020F0502020204030204"/>
              </a:rPr>
              <a:t> Michael Chu</a:t>
            </a:r>
          </a:p>
        </p:txBody>
      </p:sp>
    </p:spTree>
    <p:extLst>
      <p:ext uri="{BB962C8B-B14F-4D97-AF65-F5344CB8AC3E}">
        <p14:creationId xmlns:p14="http://schemas.microsoft.com/office/powerpoint/2010/main" val="41138962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FBD77-6710-51E7-F582-3A4D1E685882}"/>
              </a:ext>
            </a:extLst>
          </p:cNvPr>
          <p:cNvSpPr>
            <a:spLocks noGrp="1"/>
          </p:cNvSpPr>
          <p:nvPr>
            <p:ph type="title"/>
          </p:nvPr>
        </p:nvSpPr>
        <p:spPr>
          <a:xfrm>
            <a:off x="1676400" y="110168"/>
            <a:ext cx="10515600" cy="1325563"/>
          </a:xfrm>
        </p:spPr>
        <p:txBody>
          <a:bodyPr/>
          <a:lstStyle/>
          <a:p>
            <a:r>
              <a:rPr lang="en-US" dirty="0"/>
              <a:t>Chimeric Antigen Receptor T-cells</a:t>
            </a:r>
          </a:p>
        </p:txBody>
      </p:sp>
      <p:pic>
        <p:nvPicPr>
          <p:cNvPr id="2052" name="Picture 4" descr="Fig. 3">
            <a:extLst>
              <a:ext uri="{FF2B5EF4-FFF2-40B4-BE49-F238E27FC236}">
                <a16:creationId xmlns:a16="http://schemas.microsoft.com/office/drawing/2014/main" id="{F91EB807-0132-F98B-8A7D-5827B472A62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02535" y="1132885"/>
            <a:ext cx="9132792" cy="5427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298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156C9AB-9F14-2529-29EA-4AF40D5731FB}"/>
              </a:ext>
            </a:extLst>
          </p:cNvPr>
          <p:cNvSpPr>
            <a:spLocks noGrp="1"/>
          </p:cNvSpPr>
          <p:nvPr>
            <p:ph type="ctrTitle"/>
          </p:nvPr>
        </p:nvSpPr>
        <p:spPr/>
        <p:txBody>
          <a:bodyPr/>
          <a:lstStyle/>
          <a:p>
            <a:r>
              <a:rPr lang="en-US" dirty="0"/>
              <a:t>T-cell Redirecting Therapies: Toxicities</a:t>
            </a:r>
          </a:p>
        </p:txBody>
      </p:sp>
      <p:sp>
        <p:nvSpPr>
          <p:cNvPr id="9" name="Subtitle 8">
            <a:extLst>
              <a:ext uri="{FF2B5EF4-FFF2-40B4-BE49-F238E27FC236}">
                <a16:creationId xmlns:a16="http://schemas.microsoft.com/office/drawing/2014/main" id="{2F0B18A7-2576-BFD6-3681-61B02975E7E8}"/>
              </a:ext>
            </a:extLst>
          </p:cNvPr>
          <p:cNvSpPr>
            <a:spLocks noGrp="1"/>
          </p:cNvSpPr>
          <p:nvPr>
            <p:ph type="subTitle" idx="1"/>
          </p:nvPr>
        </p:nvSpPr>
        <p:spPr/>
        <p:txBody>
          <a:bodyPr/>
          <a:lstStyle/>
          <a:p>
            <a:endParaRPr lang="en-US" dirty="0"/>
          </a:p>
          <a:p>
            <a:endParaRPr lang="en-US" dirty="0"/>
          </a:p>
        </p:txBody>
      </p:sp>
    </p:spTree>
    <p:extLst>
      <p:ext uri="{BB962C8B-B14F-4D97-AF65-F5344CB8AC3E}">
        <p14:creationId xmlns:p14="http://schemas.microsoft.com/office/powerpoint/2010/main" val="1119929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EBCF218-DC43-6848-1418-66D3A7EC42F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74007" y="1077686"/>
            <a:ext cx="6870193" cy="54109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760D43-A951-F01C-FAA4-AB44EC01C2E6}"/>
              </a:ext>
            </a:extLst>
          </p:cNvPr>
          <p:cNvSpPr txBox="1"/>
          <p:nvPr/>
        </p:nvSpPr>
        <p:spPr>
          <a:xfrm>
            <a:off x="8164286" y="6488668"/>
            <a:ext cx="36667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Markoulli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et 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Current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Onc</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2023</a:t>
            </a:r>
          </a:p>
        </p:txBody>
      </p:sp>
      <p:sp>
        <p:nvSpPr>
          <p:cNvPr id="5" name="TextBox 4">
            <a:extLst>
              <a:ext uri="{FF2B5EF4-FFF2-40B4-BE49-F238E27FC236}">
                <a16:creationId xmlns:a16="http://schemas.microsoft.com/office/drawing/2014/main" id="{64C38294-E149-3D12-5144-BA92E978F6C8}"/>
              </a:ext>
            </a:extLst>
          </p:cNvPr>
          <p:cNvSpPr txBox="1"/>
          <p:nvPr/>
        </p:nvSpPr>
        <p:spPr>
          <a:xfrm>
            <a:off x="130708" y="3414937"/>
            <a:ext cx="2634183" cy="267765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I</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mmune effector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C</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A</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ssociated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euro-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oxicity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yndrome</a:t>
            </a:r>
          </a:p>
        </p:txBody>
      </p:sp>
      <p:sp>
        <p:nvSpPr>
          <p:cNvPr id="2" name="TextBox 1">
            <a:extLst>
              <a:ext uri="{FF2B5EF4-FFF2-40B4-BE49-F238E27FC236}">
                <a16:creationId xmlns:a16="http://schemas.microsoft.com/office/drawing/2014/main" id="{FDDC4279-CD4A-B938-DAF4-6A9FD7BB0911}"/>
              </a:ext>
            </a:extLst>
          </p:cNvPr>
          <p:cNvSpPr txBox="1"/>
          <p:nvPr/>
        </p:nvSpPr>
        <p:spPr>
          <a:xfrm>
            <a:off x="184037" y="1346881"/>
            <a:ext cx="1668085" cy="138499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C</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ytokine</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elease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yndrome</a:t>
            </a:r>
          </a:p>
        </p:txBody>
      </p:sp>
      <p:sp>
        <p:nvSpPr>
          <p:cNvPr id="6" name="TextBox 5">
            <a:extLst>
              <a:ext uri="{FF2B5EF4-FFF2-40B4-BE49-F238E27FC236}">
                <a16:creationId xmlns:a16="http://schemas.microsoft.com/office/drawing/2014/main" id="{1292D286-6473-2DAF-AC4C-E7BBA8F1FA2B}"/>
              </a:ext>
            </a:extLst>
          </p:cNvPr>
          <p:cNvSpPr txBox="1"/>
          <p:nvPr/>
        </p:nvSpPr>
        <p:spPr>
          <a:xfrm>
            <a:off x="2118046" y="261831"/>
            <a:ext cx="7955907" cy="646331"/>
          </a:xfrm>
          <a:prstGeom prst="rect">
            <a:avLst/>
          </a:prstGeom>
          <a:noFill/>
        </p:spPr>
        <p:txBody>
          <a:bodyPr wrap="square">
            <a:spAutoFit/>
          </a:bodyPr>
          <a:lstStyle/>
          <a:p>
            <a:r>
              <a:rPr lang="en-US" sz="3600" dirty="0"/>
              <a:t>T-cell Redirecting Therapies Toxicities</a:t>
            </a:r>
          </a:p>
        </p:txBody>
      </p:sp>
    </p:spTree>
    <p:extLst>
      <p:ext uri="{BB962C8B-B14F-4D97-AF65-F5344CB8AC3E}">
        <p14:creationId xmlns:p14="http://schemas.microsoft.com/office/powerpoint/2010/main" val="13921693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443607-E232-6CD2-F7E5-92122D2B27BB}"/>
              </a:ext>
            </a:extLst>
          </p:cNvPr>
          <p:cNvPicPr>
            <a:picLocks noChangeAspect="1"/>
          </p:cNvPicPr>
          <p:nvPr/>
        </p:nvPicPr>
        <p:blipFill>
          <a:blip r:embed="rId2"/>
          <a:stretch>
            <a:fillRect/>
          </a:stretch>
        </p:blipFill>
        <p:spPr>
          <a:xfrm>
            <a:off x="2017500" y="1887799"/>
            <a:ext cx="8157000" cy="3307828"/>
          </a:xfrm>
          <a:prstGeom prst="rect">
            <a:avLst/>
          </a:prstGeom>
        </p:spPr>
      </p:pic>
      <p:sp>
        <p:nvSpPr>
          <p:cNvPr id="3" name="Title 2">
            <a:extLst>
              <a:ext uri="{FF2B5EF4-FFF2-40B4-BE49-F238E27FC236}">
                <a16:creationId xmlns:a16="http://schemas.microsoft.com/office/drawing/2014/main" id="{13D29CB0-23B3-1E7B-64BD-4A2D1E67434F}"/>
              </a:ext>
            </a:extLst>
          </p:cNvPr>
          <p:cNvSpPr>
            <a:spLocks noGrp="1"/>
          </p:cNvSpPr>
          <p:nvPr>
            <p:ph type="title"/>
          </p:nvPr>
        </p:nvSpPr>
        <p:spPr/>
        <p:txBody>
          <a:bodyPr/>
          <a:lstStyle/>
          <a:p>
            <a:r>
              <a:rPr lang="en-US" dirty="0"/>
              <a:t>CRS</a:t>
            </a:r>
          </a:p>
        </p:txBody>
      </p:sp>
    </p:spTree>
    <p:extLst>
      <p:ext uri="{BB962C8B-B14F-4D97-AF65-F5344CB8AC3E}">
        <p14:creationId xmlns:p14="http://schemas.microsoft.com/office/powerpoint/2010/main" val="1684579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2109-1BA2-5A40-DB05-BEA21353BB08}"/>
              </a:ext>
            </a:extLst>
          </p:cNvPr>
          <p:cNvSpPr>
            <a:spLocks noGrp="1"/>
          </p:cNvSpPr>
          <p:nvPr>
            <p:ph type="title"/>
          </p:nvPr>
        </p:nvSpPr>
        <p:spPr/>
        <p:txBody>
          <a:bodyPr/>
          <a:lstStyle/>
          <a:p>
            <a:r>
              <a:rPr lang="en-US" dirty="0"/>
              <a:t>CRS treatment</a:t>
            </a:r>
          </a:p>
        </p:txBody>
      </p:sp>
      <p:sp>
        <p:nvSpPr>
          <p:cNvPr id="3" name="Content Placeholder 2">
            <a:extLst>
              <a:ext uri="{FF2B5EF4-FFF2-40B4-BE49-F238E27FC236}">
                <a16:creationId xmlns:a16="http://schemas.microsoft.com/office/drawing/2014/main" id="{A0F3BD71-ED97-845E-175B-100CAA7EE63E}"/>
              </a:ext>
            </a:extLst>
          </p:cNvPr>
          <p:cNvSpPr>
            <a:spLocks noGrp="1"/>
          </p:cNvSpPr>
          <p:nvPr>
            <p:ph idx="1"/>
          </p:nvPr>
        </p:nvSpPr>
        <p:spPr>
          <a:xfrm>
            <a:off x="837156" y="1800573"/>
            <a:ext cx="10515600" cy="4351338"/>
          </a:xfrm>
        </p:spPr>
        <p:txBody>
          <a:bodyPr>
            <a:normAutofit lnSpcReduction="10000"/>
          </a:bodyPr>
          <a:lstStyle/>
          <a:p>
            <a:r>
              <a:rPr lang="en-US" dirty="0">
                <a:hlinkClick r:id="rId2"/>
              </a:rPr>
              <a:t>https://www.bccancer.bc.ca/chemotherapy-protocols-site/Documents/Supportive%20Care/SCICANS_Protocol.pdfhttps://www.bccancer.bc.ca/chemotherapy-protocols-site/Documents/Supportive%20Care/SCICANS_Protocol.pdf</a:t>
            </a:r>
            <a:endParaRPr lang="en-US" dirty="0"/>
          </a:p>
          <a:p>
            <a:endParaRPr lang="en-US" dirty="0"/>
          </a:p>
          <a:p>
            <a:r>
              <a:rPr lang="en-US" dirty="0"/>
              <a:t>Acetaminophen</a:t>
            </a:r>
          </a:p>
          <a:p>
            <a:r>
              <a:rPr lang="en-US" dirty="0"/>
              <a:t>Tocilizumab (IL6 blockade)</a:t>
            </a:r>
          </a:p>
          <a:p>
            <a:r>
              <a:rPr lang="en-US" dirty="0"/>
              <a:t>Steroids</a:t>
            </a:r>
          </a:p>
          <a:p>
            <a:pPr marL="800100" lvl="1" indent="-342900">
              <a:buFont typeface="+mj-lt"/>
              <a:buAutoNum type="arabicPeriod"/>
            </a:pPr>
            <a:r>
              <a:rPr lang="en-CA" sz="1800" dirty="0">
                <a:effectLst/>
                <a:latin typeface="ArialMT"/>
              </a:rPr>
              <a:t>dexamethasone 10 to 20 mg IV every 6 hours </a:t>
            </a:r>
          </a:p>
          <a:p>
            <a:pPr marL="800100" lvl="1" indent="-342900">
              <a:buFont typeface="+mj-lt"/>
              <a:buAutoNum type="arabicPeriod"/>
            </a:pPr>
            <a:r>
              <a:rPr lang="en-CA" sz="1800" dirty="0">
                <a:effectLst/>
                <a:latin typeface="ArialMT"/>
              </a:rPr>
              <a:t>methylprednisolone 1 gram IV </a:t>
            </a:r>
            <a:r>
              <a:rPr lang="en-CA" sz="1800" dirty="0" err="1">
                <a:effectLst/>
                <a:latin typeface="ArialMT"/>
              </a:rPr>
              <a:t>qdaily</a:t>
            </a:r>
            <a:br>
              <a:rPr lang="en-CA" sz="1800" dirty="0">
                <a:effectLst/>
                <a:latin typeface="ArialMT"/>
              </a:rPr>
            </a:br>
            <a:endParaRPr lang="en-CA" dirty="0">
              <a:effectLst/>
            </a:endParaRPr>
          </a:p>
          <a:p>
            <a:pPr lvl="1"/>
            <a:endParaRPr lang="en-US" dirty="0"/>
          </a:p>
        </p:txBody>
      </p:sp>
    </p:spTree>
    <p:extLst>
      <p:ext uri="{BB962C8B-B14F-4D97-AF65-F5344CB8AC3E}">
        <p14:creationId xmlns:p14="http://schemas.microsoft.com/office/powerpoint/2010/main" val="1795647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5381C5-A9A8-79FC-5AB7-5701BF61B2F7}"/>
              </a:ext>
            </a:extLst>
          </p:cNvPr>
          <p:cNvPicPr>
            <a:picLocks noChangeAspect="1"/>
          </p:cNvPicPr>
          <p:nvPr/>
        </p:nvPicPr>
        <p:blipFill>
          <a:blip r:embed="rId2"/>
          <a:stretch>
            <a:fillRect/>
          </a:stretch>
        </p:blipFill>
        <p:spPr>
          <a:xfrm>
            <a:off x="-25201" y="2441661"/>
            <a:ext cx="6070600" cy="2298700"/>
          </a:xfrm>
          <a:prstGeom prst="rect">
            <a:avLst/>
          </a:prstGeom>
        </p:spPr>
      </p:pic>
      <p:pic>
        <p:nvPicPr>
          <p:cNvPr id="3" name="Picture 2">
            <a:extLst>
              <a:ext uri="{FF2B5EF4-FFF2-40B4-BE49-F238E27FC236}">
                <a16:creationId xmlns:a16="http://schemas.microsoft.com/office/drawing/2014/main" id="{3099D7F9-2E97-C675-B8CF-850904E1396D}"/>
              </a:ext>
            </a:extLst>
          </p:cNvPr>
          <p:cNvPicPr>
            <a:picLocks noChangeAspect="1"/>
          </p:cNvPicPr>
          <p:nvPr/>
        </p:nvPicPr>
        <p:blipFill>
          <a:blip r:embed="rId3"/>
          <a:stretch>
            <a:fillRect/>
          </a:stretch>
        </p:blipFill>
        <p:spPr>
          <a:xfrm>
            <a:off x="6045399" y="1157004"/>
            <a:ext cx="6146601" cy="4868014"/>
          </a:xfrm>
          <a:prstGeom prst="rect">
            <a:avLst/>
          </a:prstGeom>
        </p:spPr>
      </p:pic>
      <p:sp>
        <p:nvSpPr>
          <p:cNvPr id="4" name="TextBox 3">
            <a:extLst>
              <a:ext uri="{FF2B5EF4-FFF2-40B4-BE49-F238E27FC236}">
                <a16:creationId xmlns:a16="http://schemas.microsoft.com/office/drawing/2014/main" id="{E223D884-7D02-ABA4-307D-1ADBC2A2F363}"/>
              </a:ext>
            </a:extLst>
          </p:cNvPr>
          <p:cNvSpPr txBox="1"/>
          <p:nvPr/>
        </p:nvSpPr>
        <p:spPr>
          <a:xfrm>
            <a:off x="964504" y="977030"/>
            <a:ext cx="1199367" cy="584775"/>
          </a:xfrm>
          <a:prstGeom prst="rect">
            <a:avLst/>
          </a:prstGeom>
          <a:noFill/>
        </p:spPr>
        <p:txBody>
          <a:bodyPr wrap="none" rtlCol="0">
            <a:spAutoFit/>
          </a:bodyPr>
          <a:lstStyle/>
          <a:p>
            <a:r>
              <a:rPr lang="en-US" sz="3200" u="sng" dirty="0"/>
              <a:t>ICANS</a:t>
            </a:r>
          </a:p>
        </p:txBody>
      </p:sp>
    </p:spTree>
    <p:extLst>
      <p:ext uri="{BB962C8B-B14F-4D97-AF65-F5344CB8AC3E}">
        <p14:creationId xmlns:p14="http://schemas.microsoft.com/office/powerpoint/2010/main" val="3025559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5897-8E21-183A-E857-5338234ABFA7}"/>
              </a:ext>
            </a:extLst>
          </p:cNvPr>
          <p:cNvSpPr>
            <a:spLocks noGrp="1"/>
          </p:cNvSpPr>
          <p:nvPr>
            <p:ph type="title"/>
          </p:nvPr>
        </p:nvSpPr>
        <p:spPr/>
        <p:txBody>
          <a:bodyPr/>
          <a:lstStyle/>
          <a:p>
            <a:r>
              <a:rPr lang="en-US" dirty="0"/>
              <a:t>ICANS treatment</a:t>
            </a:r>
          </a:p>
        </p:txBody>
      </p:sp>
      <p:sp>
        <p:nvSpPr>
          <p:cNvPr id="3" name="Content Placeholder 2">
            <a:extLst>
              <a:ext uri="{FF2B5EF4-FFF2-40B4-BE49-F238E27FC236}">
                <a16:creationId xmlns:a16="http://schemas.microsoft.com/office/drawing/2014/main" id="{13A97E74-CF45-64F2-9917-AC3D61CF0995}"/>
              </a:ext>
            </a:extLst>
          </p:cNvPr>
          <p:cNvSpPr>
            <a:spLocks noGrp="1"/>
          </p:cNvSpPr>
          <p:nvPr>
            <p:ph idx="1"/>
          </p:nvPr>
        </p:nvSpPr>
        <p:spPr/>
        <p:txBody>
          <a:bodyPr/>
          <a:lstStyle/>
          <a:p>
            <a:r>
              <a:rPr lang="en-US" dirty="0">
                <a:hlinkClick r:id="rId2"/>
              </a:rPr>
              <a:t>https://www.bccancer.bc.ca/chemotherapy-protocols-site/Documents/Supportive%20Care/SCICANS_Protocol.pdf</a:t>
            </a:r>
            <a:endParaRPr lang="en-US" dirty="0"/>
          </a:p>
          <a:p>
            <a:endParaRPr lang="en-US" dirty="0"/>
          </a:p>
          <a:p>
            <a:r>
              <a:rPr lang="en-US" dirty="0"/>
              <a:t>Steroids</a:t>
            </a:r>
          </a:p>
          <a:p>
            <a:pPr marL="800100" lvl="1" indent="-342900">
              <a:buFont typeface="+mj-lt"/>
              <a:buAutoNum type="arabicPeriod"/>
            </a:pPr>
            <a:r>
              <a:rPr lang="en-CA" sz="1800" dirty="0">
                <a:effectLst/>
                <a:latin typeface="ArialMT"/>
              </a:rPr>
              <a:t>dexamethasone 10 to 20 mg IV every 6 hours </a:t>
            </a:r>
          </a:p>
          <a:p>
            <a:pPr marL="800100" lvl="1" indent="-342900">
              <a:buFont typeface="+mj-lt"/>
              <a:buAutoNum type="arabicPeriod"/>
            </a:pPr>
            <a:r>
              <a:rPr lang="en-CA" sz="1800" dirty="0">
                <a:effectLst/>
                <a:latin typeface="ArialMT"/>
              </a:rPr>
              <a:t>methylprednisolone 1 gram IV </a:t>
            </a:r>
            <a:r>
              <a:rPr lang="en-CA" sz="1800" dirty="0" err="1">
                <a:effectLst/>
                <a:latin typeface="ArialMT"/>
              </a:rPr>
              <a:t>qdaily</a:t>
            </a:r>
            <a:endParaRPr lang="en-CA" sz="1800" dirty="0">
              <a:effectLst/>
              <a:latin typeface="ArialMT"/>
            </a:endParaRPr>
          </a:p>
          <a:p>
            <a:endParaRPr lang="en-CA" sz="2200" dirty="0">
              <a:latin typeface="ArialMT"/>
            </a:endParaRPr>
          </a:p>
          <a:p>
            <a:r>
              <a:rPr lang="en-CA" sz="2200" dirty="0">
                <a:effectLst/>
                <a:latin typeface="ArialMT"/>
              </a:rPr>
              <a:t>Treat concurrent ICANS as per previous</a:t>
            </a:r>
            <a:endParaRPr lang="en-US" dirty="0"/>
          </a:p>
        </p:txBody>
      </p:sp>
    </p:spTree>
    <p:extLst>
      <p:ext uri="{BB962C8B-B14F-4D97-AF65-F5344CB8AC3E}">
        <p14:creationId xmlns:p14="http://schemas.microsoft.com/office/powerpoint/2010/main" val="23393493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5598" y="730672"/>
            <a:ext cx="11484000" cy="386773"/>
          </a:xfrm>
          <a:prstGeom prst="rect">
            <a:avLst/>
          </a:prstGeom>
        </p:spPr>
        <p:txBody>
          <a:bodyPr vert="horz" wrap="square" lIns="0" tIns="12065" rIns="0" bIns="0" rtlCol="0">
            <a:spAutoFit/>
          </a:bodyPr>
          <a:lstStyle/>
          <a:p>
            <a:pPr marL="12700" marR="5080">
              <a:lnSpc>
                <a:spcPct val="100000"/>
              </a:lnSpc>
              <a:spcBef>
                <a:spcPts val="95"/>
              </a:spcBef>
            </a:pPr>
            <a:r>
              <a:rPr dirty="0"/>
              <a:t>CARTITUDE-4: CRS and CAR-T Cell–Related  Neurotoxicity</a:t>
            </a:r>
          </a:p>
        </p:txBody>
      </p:sp>
      <p:sp>
        <p:nvSpPr>
          <p:cNvPr id="3" name="object 3"/>
          <p:cNvSpPr txBox="1"/>
          <p:nvPr/>
        </p:nvSpPr>
        <p:spPr>
          <a:xfrm>
            <a:off x="6293745" y="1543786"/>
            <a:ext cx="5630545" cy="4444807"/>
          </a:xfrm>
          <a:prstGeom prst="rect">
            <a:avLst/>
          </a:prstGeom>
        </p:spPr>
        <p:txBody>
          <a:bodyPr vert="horz" wrap="square" lIns="0" tIns="88900" rIns="0" bIns="0" rtlCol="0">
            <a:spAutoFit/>
          </a:bodyPr>
          <a:lstStyle/>
          <a:p>
            <a:pPr marL="38100" marR="0" lvl="0" indent="0" algn="l" defTabSz="914400" rtl="0" eaLnBrk="1" fontAlgn="auto" latinLnBrk="0" hangingPunct="1">
              <a:lnSpc>
                <a:spcPct val="100000"/>
              </a:lnSpc>
              <a:spcBef>
                <a:spcPts val="700"/>
              </a:spcBef>
              <a:spcAft>
                <a:spcPts val="0"/>
              </a:spcAft>
              <a:buClr>
                <a:srgbClr val="00A0DF"/>
              </a:buClr>
              <a:buSzTx/>
              <a:buFontTx/>
              <a:buNone/>
              <a:tabLst/>
              <a:defRPr/>
            </a:pPr>
            <a:r>
              <a:rPr kumimoji="0" sz="1400" b="1" i="0" u="none" strike="noStrike" kern="1200" cap="none" spc="0" normalizeH="0" baseline="0" noProof="0" dirty="0">
                <a:ln>
                  <a:noFill/>
                </a:ln>
                <a:solidFill>
                  <a:srgbClr val="333333"/>
                </a:solidFill>
                <a:effectLst/>
                <a:uLnTx/>
                <a:uFillTx/>
                <a:latin typeface="Open Sans"/>
                <a:ea typeface="+mn-ea"/>
                <a:cs typeface="Lucida Sans"/>
              </a:rPr>
              <a:t>In the cilta-cel as-treated population:</a:t>
            </a:r>
            <a:endParaRPr kumimoji="0" sz="1400" b="0" i="0" u="none" strike="noStrike" kern="1200" cap="none" spc="0" normalizeH="0" baseline="0" noProof="0" dirty="0">
              <a:ln>
                <a:noFill/>
              </a:ln>
              <a:solidFill>
                <a:srgbClr val="333333"/>
              </a:solidFill>
              <a:effectLst/>
              <a:uLnTx/>
              <a:uFillTx/>
              <a:latin typeface="Open Sans"/>
              <a:ea typeface="+mn-ea"/>
              <a:cs typeface="Lucida Sans"/>
            </a:endParaRPr>
          </a:p>
          <a:p>
            <a:pPr marL="380365" marR="0" lvl="0" indent="-342900" algn="l" defTabSz="914400" rtl="0" eaLnBrk="1" fontAlgn="auto" latinLnBrk="0" hangingPunct="1">
              <a:lnSpc>
                <a:spcPct val="100000"/>
              </a:lnSpc>
              <a:spcBef>
                <a:spcPts val="600"/>
              </a:spcBef>
              <a:spcAft>
                <a:spcPts val="0"/>
              </a:spcAft>
              <a:buClr>
                <a:srgbClr val="00A0DF"/>
              </a:buClr>
              <a:buSzTx/>
              <a:buFont typeface="Arial" panose="020B0604020202020204" pitchFamily="34" charset="0"/>
              <a:buChar char="•"/>
              <a:tabLst>
                <a:tab pos="210820" algn="l"/>
              </a:tabLst>
              <a:defRPr/>
            </a:pPr>
            <a:r>
              <a:rPr kumimoji="0" sz="1400" b="0" i="0" u="none" strike="noStrike" kern="1200" cap="none" spc="0" normalizeH="0" baseline="0" noProof="0" dirty="0">
                <a:ln>
                  <a:noFill/>
                </a:ln>
                <a:solidFill>
                  <a:srgbClr val="333333"/>
                </a:solidFill>
                <a:effectLst/>
                <a:uLnTx/>
                <a:uFillTx/>
                <a:latin typeface="Open Sans"/>
                <a:ea typeface="+mn-ea"/>
                <a:cs typeface="Arial Black"/>
              </a:rPr>
              <a:t>30 patients had non-ICANS neurotoxicities</a:t>
            </a:r>
            <a:r>
              <a:rPr kumimoji="0" sz="1350" b="0" i="0" u="none" strike="noStrike" kern="1200" cap="none" spc="0" normalizeH="0" baseline="24691" noProof="0" dirty="0">
                <a:ln>
                  <a:noFill/>
                </a:ln>
                <a:solidFill>
                  <a:srgbClr val="333333"/>
                </a:solidFill>
                <a:effectLst/>
                <a:uLnTx/>
                <a:uFillTx/>
                <a:latin typeface="Open Sans"/>
                <a:ea typeface="+mn-ea"/>
                <a:cs typeface="Arial Black"/>
              </a:rPr>
              <a:t>c</a:t>
            </a:r>
          </a:p>
          <a:p>
            <a:pPr marL="550545" marR="0" lvl="1" indent="-342900" algn="l" defTabSz="914400" rtl="0" eaLnBrk="1" fontAlgn="auto" latinLnBrk="0" hangingPunct="1">
              <a:lnSpc>
                <a:spcPct val="100000"/>
              </a:lnSpc>
              <a:spcBef>
                <a:spcPts val="600"/>
              </a:spcBef>
              <a:spcAft>
                <a:spcPts val="0"/>
              </a:spcAft>
              <a:buClr>
                <a:srgbClr val="00A0DF"/>
              </a:buClr>
              <a:buSzTx/>
              <a:buFont typeface="Arial" panose="020B0604020202020204" pitchFamily="34" charset="0"/>
              <a:buChar char="•"/>
              <a:tabLst>
                <a:tab pos="379730" algn="l"/>
              </a:tabLst>
              <a:defRPr/>
            </a:pPr>
            <a:r>
              <a:rPr kumimoji="0" sz="1400" b="0" i="0" u="none" strike="noStrike" kern="1200" cap="none" spc="0" normalizeH="0" baseline="0" noProof="0" dirty="0">
                <a:ln>
                  <a:noFill/>
                </a:ln>
                <a:solidFill>
                  <a:srgbClr val="333333"/>
                </a:solidFill>
                <a:effectLst/>
                <a:uLnTx/>
                <a:uFillTx/>
                <a:latin typeface="Open Sans"/>
                <a:ea typeface="+mn-ea"/>
                <a:cs typeface="Arial Black"/>
              </a:rPr>
              <a:t>16 cranial nerve palsies (14 recovered)</a:t>
            </a:r>
          </a:p>
          <a:p>
            <a:pPr marL="550545" marR="0" lvl="1" indent="-342900" algn="l" defTabSz="914400" rtl="0" eaLnBrk="1" fontAlgn="auto" latinLnBrk="0" hangingPunct="1">
              <a:lnSpc>
                <a:spcPct val="100000"/>
              </a:lnSpc>
              <a:spcBef>
                <a:spcPts val="600"/>
              </a:spcBef>
              <a:spcAft>
                <a:spcPts val="0"/>
              </a:spcAft>
              <a:buClr>
                <a:srgbClr val="00A0DF"/>
              </a:buClr>
              <a:buSzTx/>
              <a:buFont typeface="Arial" panose="020B0604020202020204" pitchFamily="34" charset="0"/>
              <a:buChar char="•"/>
              <a:tabLst>
                <a:tab pos="379730" algn="l"/>
              </a:tabLst>
              <a:defRPr/>
            </a:pPr>
            <a:r>
              <a:rPr kumimoji="0" sz="1400" b="0" i="0" u="none" strike="noStrike" kern="1200" cap="none" spc="0" normalizeH="0" baseline="0" noProof="0" dirty="0">
                <a:ln>
                  <a:noFill/>
                </a:ln>
                <a:solidFill>
                  <a:srgbClr val="333333"/>
                </a:solidFill>
                <a:effectLst/>
                <a:uLnTx/>
                <a:uFillTx/>
                <a:latin typeface="Open Sans"/>
                <a:ea typeface="+mn-ea"/>
                <a:cs typeface="Arial Black"/>
              </a:rPr>
              <a:t>5 peripheral neuropathies</a:t>
            </a:r>
          </a:p>
          <a:p>
            <a:pPr marL="550545" marR="0" lvl="1" indent="-342900" algn="l" defTabSz="914400" rtl="0" eaLnBrk="1" fontAlgn="auto" latinLnBrk="0" hangingPunct="1">
              <a:lnSpc>
                <a:spcPct val="100000"/>
              </a:lnSpc>
              <a:spcBef>
                <a:spcPts val="600"/>
              </a:spcBef>
              <a:spcAft>
                <a:spcPts val="0"/>
              </a:spcAft>
              <a:buClr>
                <a:srgbClr val="00A0DF"/>
              </a:buClr>
              <a:buSzTx/>
              <a:buFont typeface="Arial" panose="020B0604020202020204" pitchFamily="34" charset="0"/>
              <a:buChar char="•"/>
              <a:tabLst>
                <a:tab pos="379730" algn="l"/>
              </a:tabLst>
              <a:defRPr/>
            </a:pPr>
            <a:r>
              <a:rPr kumimoji="0" sz="1400" b="0" i="0" u="none" strike="noStrike" kern="1200" cap="none" spc="0" normalizeH="0" baseline="0" noProof="0" dirty="0">
                <a:ln>
                  <a:noFill/>
                </a:ln>
                <a:solidFill>
                  <a:srgbClr val="333333"/>
                </a:solidFill>
                <a:effectLst/>
                <a:uLnTx/>
                <a:uFillTx/>
                <a:latin typeface="Open Sans"/>
                <a:ea typeface="+mn-ea"/>
                <a:cs typeface="Arial Black"/>
              </a:rPr>
              <a:t>1 MNT (grade 1)</a:t>
            </a:r>
          </a:p>
          <a:p>
            <a:pPr marL="721360" marR="381000" lvl="2" indent="-342900" algn="l" defTabSz="914400" rtl="0" eaLnBrk="1" fontAlgn="auto" latinLnBrk="0" hangingPunct="1">
              <a:lnSpc>
                <a:spcPct val="100000"/>
              </a:lnSpc>
              <a:spcBef>
                <a:spcPts val="600"/>
              </a:spcBef>
              <a:spcAft>
                <a:spcPts val="0"/>
              </a:spcAft>
              <a:buClr>
                <a:srgbClr val="00A0DF"/>
              </a:buClr>
              <a:buSzPct val="78571"/>
              <a:buFont typeface="Arial" panose="020B0604020202020204" pitchFamily="34" charset="0"/>
              <a:buChar char="•"/>
              <a:tabLst>
                <a:tab pos="551815" algn="l"/>
              </a:tabLst>
              <a:defRPr/>
            </a:pPr>
            <a:r>
              <a:rPr kumimoji="0" sz="1400" b="0" i="0" u="none" strike="noStrike" kern="1200" cap="none" spc="0" normalizeH="0" baseline="0" noProof="0" dirty="0">
                <a:ln>
                  <a:noFill/>
                </a:ln>
                <a:solidFill>
                  <a:srgbClr val="333333"/>
                </a:solidFill>
                <a:effectLst/>
                <a:uLnTx/>
                <a:uFillTx/>
                <a:latin typeface="Open Sans"/>
                <a:ea typeface="+mn-ea"/>
                <a:cs typeface="Arial Black"/>
              </a:rPr>
              <a:t>Patient was refractory to DPd bridging therapy and had  grade 2 CRS  after cilta-cel infusion (risk factors for MNTs)</a:t>
            </a:r>
          </a:p>
          <a:p>
            <a:pPr marL="37465" marR="30480" lvl="0" indent="0" algn="l" defTabSz="914400" rtl="0" eaLnBrk="1" fontAlgn="auto" latinLnBrk="0" hangingPunct="1">
              <a:lnSpc>
                <a:spcPct val="100000"/>
              </a:lnSpc>
              <a:spcBef>
                <a:spcPts val="600"/>
              </a:spcBef>
              <a:spcAft>
                <a:spcPts val="0"/>
              </a:spcAft>
              <a:buClr>
                <a:srgbClr val="00A0DF"/>
              </a:buClr>
              <a:buSzTx/>
              <a:buFontTx/>
              <a:buNone/>
              <a:tabLst>
                <a:tab pos="210820" algn="l"/>
              </a:tabLst>
              <a:defRPr/>
            </a:pPr>
            <a:r>
              <a:rPr kumimoji="0" sz="1400" b="1" i="0" u="none" strike="noStrike" kern="1200" cap="none" spc="0" normalizeH="0" baseline="0" noProof="0" dirty="0">
                <a:ln>
                  <a:noFill/>
                </a:ln>
                <a:solidFill>
                  <a:srgbClr val="333333"/>
                </a:solidFill>
                <a:effectLst/>
                <a:uLnTx/>
                <a:uFillTx/>
                <a:latin typeface="Open Sans"/>
                <a:ea typeface="+mn-ea"/>
                <a:cs typeface="Lucida Sans"/>
              </a:rPr>
              <a:t>Lower incidence and severity of CRS, ICANS, MNTs, and some  cytopenias</a:t>
            </a:r>
            <a:r>
              <a:rPr kumimoji="0" sz="1350" b="1" i="0" u="none" strike="noStrike" kern="1200" cap="none" spc="0" normalizeH="0" baseline="24691" noProof="0" dirty="0">
                <a:ln>
                  <a:noFill/>
                </a:ln>
                <a:solidFill>
                  <a:srgbClr val="333333"/>
                </a:solidFill>
                <a:effectLst/>
                <a:uLnTx/>
                <a:uFillTx/>
                <a:latin typeface="Open Sans"/>
                <a:ea typeface="+mn-ea"/>
                <a:cs typeface="Lucida Sans"/>
              </a:rPr>
              <a:t>e </a:t>
            </a:r>
            <a:r>
              <a:rPr kumimoji="0" sz="1400" b="1" i="0" u="none" strike="noStrike" kern="1200" cap="none" spc="0" normalizeH="0" baseline="0" noProof="0" dirty="0">
                <a:ln>
                  <a:noFill/>
                </a:ln>
                <a:solidFill>
                  <a:srgbClr val="333333"/>
                </a:solidFill>
                <a:effectLst/>
                <a:uLnTx/>
                <a:uFillTx/>
                <a:latin typeface="Open Sans"/>
                <a:ea typeface="+mn-ea"/>
                <a:cs typeface="Lucida Sans"/>
              </a:rPr>
              <a:t>observed with CARTITUDE-4 vs CARTITUDE-1</a:t>
            </a:r>
            <a:endParaRPr kumimoji="0" sz="1400" b="0" i="0" u="none" strike="noStrike" kern="1200" cap="none" spc="0" normalizeH="0" baseline="0" noProof="0" dirty="0">
              <a:ln>
                <a:noFill/>
              </a:ln>
              <a:solidFill>
                <a:srgbClr val="333333"/>
              </a:solidFill>
              <a:effectLst/>
              <a:uLnTx/>
              <a:uFillTx/>
              <a:latin typeface="Open Sans"/>
              <a:ea typeface="+mn-ea"/>
              <a:cs typeface="Lucida Sans"/>
            </a:endParaRPr>
          </a:p>
          <a:p>
            <a:pPr marL="551180" marR="845819" lvl="1" indent="-342900" algn="l" defTabSz="914400" rtl="0" eaLnBrk="1" fontAlgn="auto" latinLnBrk="0" hangingPunct="1">
              <a:lnSpc>
                <a:spcPct val="100000"/>
              </a:lnSpc>
              <a:spcBef>
                <a:spcPts val="600"/>
              </a:spcBef>
              <a:spcAft>
                <a:spcPts val="0"/>
              </a:spcAft>
              <a:buClr>
                <a:srgbClr val="00A0DF"/>
              </a:buClr>
              <a:buSzTx/>
              <a:buFont typeface="Arial" panose="020B0604020202020204" pitchFamily="34" charset="0"/>
              <a:buChar char="•"/>
              <a:tabLst>
                <a:tab pos="379730" algn="l"/>
              </a:tabLst>
              <a:defRPr/>
            </a:pPr>
            <a:r>
              <a:rPr kumimoji="0" sz="1400" b="0" i="0" u="none" strike="noStrike" kern="1200" cap="none" spc="0" normalizeH="0" baseline="0" noProof="0" dirty="0">
                <a:ln>
                  <a:noFill/>
                </a:ln>
                <a:solidFill>
                  <a:srgbClr val="333333"/>
                </a:solidFill>
                <a:effectLst/>
                <a:uLnTx/>
                <a:uFillTx/>
                <a:latin typeface="Open Sans"/>
                <a:ea typeface="+mn-ea"/>
                <a:cs typeface="Arial Black"/>
              </a:rPr>
              <a:t>Cilta-cel may be better tolerated when used earlier in  treatment</a:t>
            </a:r>
          </a:p>
          <a:p>
            <a:pPr marL="551180" marR="462280" lvl="1" indent="-342900" algn="l" defTabSz="914400" rtl="0" eaLnBrk="1" fontAlgn="auto" latinLnBrk="0" hangingPunct="1">
              <a:lnSpc>
                <a:spcPct val="100000"/>
              </a:lnSpc>
              <a:spcBef>
                <a:spcPts val="600"/>
              </a:spcBef>
              <a:spcAft>
                <a:spcPts val="0"/>
              </a:spcAft>
              <a:buClr>
                <a:srgbClr val="00A0DF"/>
              </a:buClr>
              <a:buSzTx/>
              <a:buFont typeface="Arial" panose="020B0604020202020204" pitchFamily="34" charset="0"/>
              <a:buChar char="•"/>
              <a:tabLst>
                <a:tab pos="379730" algn="l"/>
              </a:tabLst>
              <a:defRPr/>
            </a:pPr>
            <a:r>
              <a:rPr kumimoji="0" sz="1400" b="0" i="0" u="none" strike="noStrike" kern="1200" cap="none" spc="0" normalizeH="0" baseline="0" noProof="0" dirty="0">
                <a:ln>
                  <a:noFill/>
                </a:ln>
                <a:solidFill>
                  <a:srgbClr val="333333"/>
                </a:solidFill>
                <a:effectLst/>
                <a:uLnTx/>
                <a:uFillTx/>
                <a:latin typeface="Open Sans"/>
                <a:ea typeface="+mn-ea"/>
                <a:cs typeface="Arial Black"/>
              </a:rPr>
              <a:t>Effective bridging therapy enables better control of tumor  burden prior to CAR-T infusion</a:t>
            </a:r>
          </a:p>
          <a:p>
            <a:pPr marL="551180" marR="699135" lvl="1" indent="-342900" algn="l" defTabSz="914400" rtl="0" eaLnBrk="1" fontAlgn="auto" latinLnBrk="0" hangingPunct="1">
              <a:lnSpc>
                <a:spcPct val="100000"/>
              </a:lnSpc>
              <a:spcBef>
                <a:spcPts val="600"/>
              </a:spcBef>
              <a:spcAft>
                <a:spcPts val="0"/>
              </a:spcAft>
              <a:buClr>
                <a:srgbClr val="00A0DF"/>
              </a:buClr>
              <a:buSzTx/>
              <a:buFont typeface="Arial" panose="020B0604020202020204" pitchFamily="34" charset="0"/>
              <a:buChar char="•"/>
              <a:tabLst>
                <a:tab pos="379730" algn="l"/>
              </a:tabLst>
              <a:defRPr/>
            </a:pPr>
            <a:r>
              <a:rPr kumimoji="0" sz="1400" b="0" i="0" u="none" strike="noStrike" kern="1200" cap="none" spc="0" normalizeH="0" baseline="0" noProof="0" dirty="0">
                <a:ln>
                  <a:noFill/>
                </a:ln>
                <a:solidFill>
                  <a:srgbClr val="333333"/>
                </a:solidFill>
                <a:effectLst/>
                <a:uLnTx/>
                <a:uFillTx/>
                <a:latin typeface="Open Sans"/>
                <a:ea typeface="+mn-ea"/>
                <a:cs typeface="Arial Black"/>
              </a:rPr>
              <a:t>MNTs were lower likely related to patient management  strategies implemented to mitigate this risk</a:t>
            </a:r>
          </a:p>
        </p:txBody>
      </p:sp>
      <p:sp>
        <p:nvSpPr>
          <p:cNvPr id="4" name="object 4"/>
          <p:cNvSpPr txBox="1"/>
          <p:nvPr/>
        </p:nvSpPr>
        <p:spPr>
          <a:xfrm>
            <a:off x="11051382" y="6511945"/>
            <a:ext cx="187325" cy="35137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0" normalizeH="0" baseline="0" noProof="0" dirty="0">
                <a:ln>
                  <a:noFill/>
                </a:ln>
                <a:solidFill>
                  <a:srgbClr val="333333"/>
                </a:solidFill>
                <a:effectLst/>
                <a:uLnTx/>
                <a:uFillTx/>
                <a:latin typeface="Lucida Sans"/>
                <a:ea typeface="+mn-ea"/>
                <a:cs typeface="Lucida Sans"/>
              </a:rPr>
              <a:t>14</a:t>
            </a:r>
            <a:endParaRPr kumimoji="0" sz="1100" b="0" i="0" u="none" strike="noStrike" kern="1200" cap="none" spc="0" normalizeH="0" baseline="0" noProof="0">
              <a:ln>
                <a:noFill/>
              </a:ln>
              <a:solidFill>
                <a:srgbClr val="333333"/>
              </a:solidFill>
              <a:effectLst/>
              <a:uLnTx/>
              <a:uFillTx/>
              <a:latin typeface="Lucida Sans"/>
              <a:ea typeface="+mn-ea"/>
              <a:cs typeface="Lucida Sans"/>
            </a:endParaRPr>
          </a:p>
        </p:txBody>
      </p:sp>
      <p:sp>
        <p:nvSpPr>
          <p:cNvPr id="5" name="object 5"/>
          <p:cNvSpPr txBox="1"/>
          <p:nvPr/>
        </p:nvSpPr>
        <p:spPr>
          <a:xfrm>
            <a:off x="407495" y="6009634"/>
            <a:ext cx="10368915" cy="699135"/>
          </a:xfrm>
          <a:prstGeom prst="rect">
            <a:avLst/>
          </a:prstGeom>
        </p:spPr>
        <p:txBody>
          <a:bodyPr vert="horz" wrap="square" lIns="0" tIns="12700" rIns="0" bIns="0" rtlCol="0">
            <a:spAutoFit/>
          </a:bodyPr>
          <a:lstStyle/>
          <a:p>
            <a:pPr marL="38100" marR="30480" lvl="0" indent="0" algn="l" defTabSz="914400" rtl="0" eaLnBrk="1" fontAlgn="auto" latinLnBrk="0" hangingPunct="1">
              <a:lnSpc>
                <a:spcPct val="114999"/>
              </a:lnSpc>
              <a:spcBef>
                <a:spcPts val="100"/>
              </a:spcBef>
              <a:spcAft>
                <a:spcPts val="0"/>
              </a:spcAft>
              <a:buClrTx/>
              <a:buSzTx/>
              <a:buFontTx/>
              <a:buNone/>
              <a:tabLst/>
              <a:defRPr/>
            </a:pPr>
            <a:r>
              <a:rPr kumimoji="0" sz="750" b="0" i="0" u="none" strike="noStrike" kern="1200" cap="none" spc="0" normalizeH="0" baseline="27777" noProof="0" dirty="0">
                <a:ln>
                  <a:noFill/>
                </a:ln>
                <a:solidFill>
                  <a:srgbClr val="333333"/>
                </a:solidFill>
                <a:effectLst/>
                <a:uLnTx/>
                <a:uFillTx/>
                <a:latin typeface="Open Sans"/>
                <a:ea typeface="+mn-ea"/>
                <a:cs typeface="Arial Black"/>
              </a:rPr>
              <a:t>a</a:t>
            </a:r>
            <a:r>
              <a:rPr kumimoji="0" sz="800" b="0" i="0" u="none" strike="noStrike" kern="1200" cap="none" spc="0" normalizeH="0" baseline="0" noProof="0" dirty="0">
                <a:ln>
                  <a:noFill/>
                </a:ln>
                <a:solidFill>
                  <a:srgbClr val="333333"/>
                </a:solidFill>
                <a:effectLst/>
                <a:uLnTx/>
                <a:uFillTx/>
                <a:latin typeface="Open Sans"/>
                <a:ea typeface="+mn-ea"/>
                <a:cs typeface="Arial Black"/>
              </a:rPr>
              <a:t>There were no fatal neurotoxicities. </a:t>
            </a:r>
            <a:r>
              <a:rPr kumimoji="0" sz="750" b="0" i="0" u="none" strike="noStrike" kern="1200" cap="none" spc="0" normalizeH="0" baseline="27777" noProof="0" dirty="0">
                <a:ln>
                  <a:noFill/>
                </a:ln>
                <a:solidFill>
                  <a:srgbClr val="333333"/>
                </a:solidFill>
                <a:effectLst/>
                <a:uLnTx/>
                <a:uFillTx/>
                <a:latin typeface="Open Sans"/>
                <a:ea typeface="+mn-ea"/>
                <a:cs typeface="Arial Black"/>
              </a:rPr>
              <a:t>b</a:t>
            </a:r>
            <a:r>
              <a:rPr kumimoji="0" sz="800" b="0" i="0" u="none" strike="noStrike" kern="1200" cap="none" spc="0" normalizeH="0" baseline="0" noProof="0" dirty="0">
                <a:ln>
                  <a:noFill/>
                </a:ln>
                <a:solidFill>
                  <a:srgbClr val="333333"/>
                </a:solidFill>
                <a:effectLst/>
                <a:uLnTx/>
                <a:uFillTx/>
                <a:latin typeface="Open Sans"/>
                <a:ea typeface="+mn-ea"/>
                <a:cs typeface="Arial Black"/>
              </a:rPr>
              <a:t>Grade 3 syncope reported as a symptom of grade 2 ICANS. </a:t>
            </a:r>
            <a:r>
              <a:rPr kumimoji="0" sz="750" b="0" i="0" u="none" strike="noStrike" kern="1200" cap="none" spc="0" normalizeH="0" baseline="27777" noProof="0" dirty="0">
                <a:ln>
                  <a:noFill/>
                </a:ln>
                <a:solidFill>
                  <a:srgbClr val="333333"/>
                </a:solidFill>
                <a:effectLst/>
                <a:uLnTx/>
                <a:uFillTx/>
                <a:latin typeface="Open Sans"/>
                <a:ea typeface="+mn-ea"/>
                <a:cs typeface="Arial Black"/>
              </a:rPr>
              <a:t>c</a:t>
            </a:r>
            <a:r>
              <a:rPr kumimoji="0" sz="800" b="0" i="0" u="none" strike="noStrike" kern="1200" cap="none" spc="0" normalizeH="0" baseline="0" noProof="0" dirty="0">
                <a:ln>
                  <a:noFill/>
                </a:ln>
                <a:solidFill>
                  <a:srgbClr val="333333"/>
                </a:solidFill>
                <a:effectLst/>
                <a:uLnTx/>
                <a:uFillTx/>
                <a:latin typeface="Open Sans"/>
                <a:ea typeface="+mn-ea"/>
                <a:cs typeface="Arial Black"/>
              </a:rPr>
              <a:t>Other neurotoxicities include AEs reported as CAR-T cell neurotoxicity that are not ICANS or associated symptoms.  </a:t>
            </a:r>
            <a:r>
              <a:rPr kumimoji="0" sz="750" b="0" i="0" u="none" strike="noStrike" kern="1200" cap="none" spc="0" normalizeH="0" baseline="27777" noProof="0" dirty="0">
                <a:ln>
                  <a:noFill/>
                </a:ln>
                <a:solidFill>
                  <a:srgbClr val="333333"/>
                </a:solidFill>
                <a:effectLst/>
                <a:uLnTx/>
                <a:uFillTx/>
                <a:latin typeface="Open Sans"/>
                <a:ea typeface="+mn-ea"/>
                <a:cs typeface="Arial Black"/>
              </a:rPr>
              <a:t>d</a:t>
            </a:r>
            <a:r>
              <a:rPr kumimoji="0" sz="800" b="0" i="0" u="none" strike="noStrike" kern="1200" cap="none" spc="0" normalizeH="0" baseline="0" noProof="0" dirty="0">
                <a:ln>
                  <a:noFill/>
                </a:ln>
                <a:solidFill>
                  <a:srgbClr val="333333"/>
                </a:solidFill>
                <a:effectLst/>
                <a:uLnTx/>
                <a:uFillTx/>
                <a:latin typeface="Open Sans"/>
                <a:ea typeface="+mn-ea"/>
                <a:cs typeface="Arial Black"/>
              </a:rPr>
              <a:t>Cranial nerve palsies most commonly affected cranial nerve VII; supportive measures included corticosteroids (14 patients). No clear risk factors for cranial nerve palsies have been identified, and the mechanism is not  understood. </a:t>
            </a:r>
            <a:r>
              <a:rPr kumimoji="0" sz="750" b="0" i="0" u="none" strike="noStrike" kern="1200" cap="none" spc="0" normalizeH="0" baseline="27777" noProof="0" dirty="0">
                <a:ln>
                  <a:noFill/>
                </a:ln>
                <a:solidFill>
                  <a:srgbClr val="333333"/>
                </a:solidFill>
                <a:effectLst/>
                <a:uLnTx/>
                <a:uFillTx/>
                <a:latin typeface="Open Sans"/>
                <a:ea typeface="+mn-ea"/>
                <a:cs typeface="Arial Black"/>
              </a:rPr>
              <a:t>e</a:t>
            </a:r>
            <a:r>
              <a:rPr kumimoji="0" sz="800" b="0" i="0" u="none" strike="noStrike" kern="1200" cap="none" spc="0" normalizeH="0" baseline="0" noProof="0" dirty="0">
                <a:ln>
                  <a:noFill/>
                </a:ln>
                <a:solidFill>
                  <a:srgbClr val="333333"/>
                </a:solidFill>
                <a:effectLst/>
                <a:uLnTx/>
                <a:uFillTx/>
                <a:latin typeface="Open Sans"/>
                <a:ea typeface="+mn-ea"/>
                <a:cs typeface="Arial Black"/>
              </a:rPr>
              <a:t>Data for cytopenias not shown.</a:t>
            </a:r>
          </a:p>
          <a:p>
            <a:pPr marL="38100" marR="421640" lvl="0" indent="0" algn="l" defTabSz="914400" rtl="0" eaLnBrk="1" fontAlgn="auto" latinLnBrk="0" hangingPunct="1">
              <a:lnSpc>
                <a:spcPct val="100000"/>
              </a:lnSpc>
              <a:spcBef>
                <a:spcPts val="70"/>
              </a:spcBef>
              <a:spcAft>
                <a:spcPts val="0"/>
              </a:spcAft>
              <a:buClrTx/>
              <a:buSzTx/>
              <a:buFontTx/>
              <a:buNone/>
              <a:tabLst/>
              <a:defRPr/>
            </a:pPr>
            <a:r>
              <a:rPr kumimoji="0" sz="800" b="0" i="0" u="none" strike="noStrike" kern="1200" cap="none" spc="0" normalizeH="0" baseline="0" noProof="0" dirty="0">
                <a:ln>
                  <a:noFill/>
                </a:ln>
                <a:solidFill>
                  <a:srgbClr val="333333"/>
                </a:solidFill>
                <a:effectLst/>
                <a:uLnTx/>
                <a:uFillTx/>
                <a:latin typeface="Open Sans"/>
                <a:ea typeface="+mn-ea"/>
                <a:cs typeface="Arial Black"/>
              </a:rPr>
              <a:t>AE, adverse event; CAR-T, chimeric antigen receptor T cell; cilta-cel, ciltacabtagene autoleucel; CRS, cytokine release syndrome; DPd, daratumumab, pomalidomide, and dexamethasone; ICANS, immune effector  cell–associated neurotoxicity syndrome; MNT, movement and neurocognitive treatment-emergent adverse event.</a:t>
            </a:r>
          </a:p>
        </p:txBody>
      </p:sp>
      <p:graphicFrame>
        <p:nvGraphicFramePr>
          <p:cNvPr id="6" name="object 6"/>
          <p:cNvGraphicFramePr>
            <a:graphicFrameLocks noGrp="1"/>
          </p:cNvGraphicFramePr>
          <p:nvPr/>
        </p:nvGraphicFramePr>
        <p:xfrm>
          <a:off x="341309" y="1582737"/>
          <a:ext cx="5860414" cy="3383277"/>
        </p:xfrm>
        <a:graphic>
          <a:graphicData uri="http://schemas.openxmlformats.org/drawingml/2006/table">
            <a:tbl>
              <a:tblPr firstRow="1" bandRow="1">
                <a:tableStyleId>{3B4B98B0-60AC-42C2-AFA5-B58CD77FA1E5}</a:tableStyleId>
              </a:tblPr>
              <a:tblGrid>
                <a:gridCol w="1563370">
                  <a:extLst>
                    <a:ext uri="{9D8B030D-6E8A-4147-A177-3AD203B41FA5}">
                      <a16:colId xmlns:a16="http://schemas.microsoft.com/office/drawing/2014/main" val="20000"/>
                    </a:ext>
                  </a:extLst>
                </a:gridCol>
                <a:gridCol w="955040">
                  <a:extLst>
                    <a:ext uri="{9D8B030D-6E8A-4147-A177-3AD203B41FA5}">
                      <a16:colId xmlns:a16="http://schemas.microsoft.com/office/drawing/2014/main" val="20001"/>
                    </a:ext>
                  </a:extLst>
                </a:gridCol>
                <a:gridCol w="655955">
                  <a:extLst>
                    <a:ext uri="{9D8B030D-6E8A-4147-A177-3AD203B41FA5}">
                      <a16:colId xmlns:a16="http://schemas.microsoft.com/office/drawing/2014/main" val="20002"/>
                    </a:ext>
                  </a:extLst>
                </a:gridCol>
                <a:gridCol w="848994">
                  <a:extLst>
                    <a:ext uri="{9D8B030D-6E8A-4147-A177-3AD203B41FA5}">
                      <a16:colId xmlns:a16="http://schemas.microsoft.com/office/drawing/2014/main" val="20003"/>
                    </a:ext>
                  </a:extLst>
                </a:gridCol>
                <a:gridCol w="906780">
                  <a:extLst>
                    <a:ext uri="{9D8B030D-6E8A-4147-A177-3AD203B41FA5}">
                      <a16:colId xmlns:a16="http://schemas.microsoft.com/office/drawing/2014/main" val="20004"/>
                    </a:ext>
                  </a:extLst>
                </a:gridCol>
                <a:gridCol w="930275">
                  <a:extLst>
                    <a:ext uri="{9D8B030D-6E8A-4147-A177-3AD203B41FA5}">
                      <a16:colId xmlns:a16="http://schemas.microsoft.com/office/drawing/2014/main" val="20005"/>
                    </a:ext>
                  </a:extLst>
                </a:gridCol>
              </a:tblGrid>
              <a:tr h="274320">
                <a:tc rowSpan="2">
                  <a:txBody>
                    <a:bodyPr/>
                    <a:lstStyle/>
                    <a:p>
                      <a:pPr>
                        <a:lnSpc>
                          <a:spcPct val="100000"/>
                        </a:lnSpc>
                      </a:pPr>
                      <a:endParaRPr sz="1600" spc="0" dirty="0">
                        <a:solidFill>
                          <a:schemeClr val="tx1">
                            <a:lumMod val="50000"/>
                          </a:schemeClr>
                        </a:solidFill>
                      </a:endParaRPr>
                    </a:p>
                    <a:p>
                      <a:pPr>
                        <a:lnSpc>
                          <a:spcPct val="100000"/>
                        </a:lnSpc>
                        <a:spcBef>
                          <a:spcPts val="5"/>
                        </a:spcBef>
                      </a:pPr>
                      <a:endParaRPr sz="1450" spc="0" dirty="0">
                        <a:solidFill>
                          <a:schemeClr val="tx1">
                            <a:lumMod val="50000"/>
                          </a:schemeClr>
                        </a:solidFill>
                      </a:endParaRPr>
                    </a:p>
                    <a:p>
                      <a:pPr marL="91440">
                        <a:lnSpc>
                          <a:spcPct val="100000"/>
                        </a:lnSpc>
                      </a:pPr>
                      <a:r>
                        <a:rPr sz="1200" b="1" spc="0" dirty="0">
                          <a:solidFill>
                            <a:schemeClr val="tx1">
                              <a:lumMod val="50000"/>
                            </a:schemeClr>
                          </a:solidFill>
                        </a:rPr>
                        <a:t>AEs, n, %</a:t>
                      </a:r>
                      <a:endParaRPr sz="1200" spc="0" dirty="0">
                        <a:solidFill>
                          <a:schemeClr val="tx1">
                            <a:lumMod val="50000"/>
                          </a:schemeClr>
                        </a:solidFill>
                        <a:latin typeface="+mn-lt"/>
                        <a:cs typeface="Lucida Sans"/>
                      </a:endParaRPr>
                    </a:p>
                  </a:txBody>
                  <a:tcPr marL="0" marR="0" marT="0" marB="0">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CCECF9"/>
                    </a:solidFill>
                  </a:tcPr>
                </a:tc>
                <a:tc gridSpan="5">
                  <a:txBody>
                    <a:bodyPr/>
                    <a:lstStyle/>
                    <a:p>
                      <a:pPr marL="1114425">
                        <a:lnSpc>
                          <a:spcPct val="100000"/>
                        </a:lnSpc>
                        <a:spcBef>
                          <a:spcPts val="275"/>
                        </a:spcBef>
                      </a:pPr>
                      <a:r>
                        <a:rPr sz="1200" b="1" spc="0" dirty="0">
                          <a:solidFill>
                            <a:schemeClr val="tx1">
                              <a:lumMod val="50000"/>
                            </a:schemeClr>
                          </a:solidFill>
                        </a:rPr>
                        <a:t>As-treated patients (n=176)</a:t>
                      </a:r>
                      <a:endParaRPr sz="1200" spc="0" dirty="0">
                        <a:solidFill>
                          <a:schemeClr val="tx1">
                            <a:lumMod val="50000"/>
                          </a:schemeClr>
                        </a:solidFill>
                        <a:latin typeface="+mn-lt"/>
                        <a:cs typeface="Lucida Sans"/>
                      </a:endParaRPr>
                    </a:p>
                  </a:txBody>
                  <a:tcPr marL="0" marR="0" marT="34925" marB="0">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CCECF9"/>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822959">
                <a:tc vMerge="1">
                  <a:txBody>
                    <a:bodyPr/>
                    <a:lstStyle/>
                    <a:p>
                      <a:endParaRPr/>
                    </a:p>
                  </a:txBody>
                  <a:tcPr marL="0" marR="0" marT="0" marB="0">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003479"/>
                    </a:solidFill>
                  </a:tcPr>
                </a:tc>
                <a:tc>
                  <a:txBody>
                    <a:bodyPr/>
                    <a:lstStyle/>
                    <a:p>
                      <a:pPr>
                        <a:lnSpc>
                          <a:spcPct val="100000"/>
                        </a:lnSpc>
                        <a:spcBef>
                          <a:spcPts val="20"/>
                        </a:spcBef>
                      </a:pPr>
                      <a:endParaRPr sz="2100" spc="0" dirty="0">
                        <a:solidFill>
                          <a:schemeClr val="tx1">
                            <a:lumMod val="50000"/>
                          </a:schemeClr>
                        </a:solidFill>
                      </a:endParaRPr>
                    </a:p>
                    <a:p>
                      <a:pPr algn="ctr">
                        <a:lnSpc>
                          <a:spcPct val="100000"/>
                        </a:lnSpc>
                      </a:pPr>
                      <a:r>
                        <a:rPr sz="1200" b="1" spc="0" dirty="0">
                          <a:solidFill>
                            <a:schemeClr val="tx1">
                              <a:lumMod val="50000"/>
                            </a:schemeClr>
                          </a:solidFill>
                        </a:rPr>
                        <a:t>Any grade</a:t>
                      </a:r>
                      <a:endParaRPr sz="1200" spc="0" dirty="0">
                        <a:solidFill>
                          <a:schemeClr val="tx1">
                            <a:lumMod val="50000"/>
                          </a:schemeClr>
                        </a:solidFill>
                        <a:latin typeface="+mn-lt"/>
                        <a:cs typeface="Lucida Sans"/>
                      </a:endParaRPr>
                    </a:p>
                  </a:txBody>
                  <a:tcPr marL="0" marR="0" marT="254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CCECF9"/>
                    </a:solidFill>
                  </a:tcPr>
                </a:tc>
                <a:tc>
                  <a:txBody>
                    <a:bodyPr/>
                    <a:lstStyle/>
                    <a:p>
                      <a:pPr>
                        <a:lnSpc>
                          <a:spcPct val="100000"/>
                        </a:lnSpc>
                        <a:spcBef>
                          <a:spcPts val="45"/>
                        </a:spcBef>
                      </a:pPr>
                      <a:endParaRPr sz="1450" spc="0" dirty="0">
                        <a:solidFill>
                          <a:schemeClr val="tx1">
                            <a:lumMod val="50000"/>
                          </a:schemeClr>
                        </a:solidFill>
                      </a:endParaRPr>
                    </a:p>
                    <a:p>
                      <a:pPr marL="208915" marR="93345" indent="-109855">
                        <a:lnSpc>
                          <a:spcPct val="100000"/>
                        </a:lnSpc>
                      </a:pPr>
                      <a:r>
                        <a:rPr sz="1200" b="1" spc="0" dirty="0">
                          <a:solidFill>
                            <a:schemeClr val="tx1">
                              <a:lumMod val="50000"/>
                            </a:schemeClr>
                          </a:solidFill>
                        </a:rPr>
                        <a:t>Grade  3/4</a:t>
                      </a:r>
                      <a:endParaRPr sz="1200" spc="0" dirty="0">
                        <a:solidFill>
                          <a:schemeClr val="tx1">
                            <a:lumMod val="50000"/>
                          </a:schemeClr>
                        </a:solidFill>
                        <a:latin typeface="+mn-lt"/>
                        <a:cs typeface="Lucida Sans"/>
                      </a:endParaRPr>
                    </a:p>
                  </a:txBody>
                  <a:tcPr marL="0" marR="0" marT="5715"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CCECF9"/>
                    </a:solidFill>
                  </a:tcPr>
                </a:tc>
                <a:tc>
                  <a:txBody>
                    <a:bodyPr/>
                    <a:lstStyle/>
                    <a:p>
                      <a:pPr marL="139065" marR="133985" algn="ctr">
                        <a:lnSpc>
                          <a:spcPct val="100000"/>
                        </a:lnSpc>
                        <a:spcBef>
                          <a:spcPts val="275"/>
                        </a:spcBef>
                      </a:pPr>
                      <a:r>
                        <a:rPr sz="1200" b="1" spc="0" dirty="0">
                          <a:solidFill>
                            <a:schemeClr val="tx1">
                              <a:lumMod val="50000"/>
                            </a:schemeClr>
                          </a:solidFill>
                        </a:rPr>
                        <a:t>Median  time to  onset,  days</a:t>
                      </a:r>
                      <a:endParaRPr sz="1200" spc="0" dirty="0">
                        <a:solidFill>
                          <a:schemeClr val="tx1">
                            <a:lumMod val="50000"/>
                          </a:schemeClr>
                        </a:solidFill>
                        <a:latin typeface="+mn-lt"/>
                        <a:cs typeface="Lucida Sans"/>
                      </a:endParaRPr>
                    </a:p>
                  </a:txBody>
                  <a:tcPr marL="0" marR="0" marT="34925"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CCECF9"/>
                    </a:solidFill>
                  </a:tcPr>
                </a:tc>
                <a:tc>
                  <a:txBody>
                    <a:bodyPr/>
                    <a:lstStyle/>
                    <a:p>
                      <a:pPr marL="99060" marR="92075" algn="ctr">
                        <a:lnSpc>
                          <a:spcPct val="100000"/>
                        </a:lnSpc>
                        <a:spcBef>
                          <a:spcPts val="994"/>
                        </a:spcBef>
                      </a:pPr>
                      <a:r>
                        <a:rPr sz="1200" b="1" spc="0" dirty="0">
                          <a:solidFill>
                            <a:schemeClr val="tx1">
                              <a:lumMod val="50000"/>
                            </a:schemeClr>
                          </a:solidFill>
                        </a:rPr>
                        <a:t>Median  duration,  days</a:t>
                      </a:r>
                      <a:endParaRPr sz="1200" spc="0" dirty="0">
                        <a:solidFill>
                          <a:schemeClr val="tx1">
                            <a:lumMod val="50000"/>
                          </a:schemeClr>
                        </a:solidFill>
                        <a:latin typeface="+mn-lt"/>
                        <a:cs typeface="Lucida Sans"/>
                      </a:endParaRPr>
                    </a:p>
                  </a:txBody>
                  <a:tcPr marL="0" marR="0" marT="12636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CCECF9"/>
                    </a:solidFill>
                  </a:tcPr>
                </a:tc>
                <a:tc>
                  <a:txBody>
                    <a:bodyPr/>
                    <a:lstStyle/>
                    <a:p>
                      <a:pPr>
                        <a:lnSpc>
                          <a:spcPct val="100000"/>
                        </a:lnSpc>
                        <a:spcBef>
                          <a:spcPts val="45"/>
                        </a:spcBef>
                      </a:pPr>
                      <a:endParaRPr sz="1450" spc="0" dirty="0">
                        <a:solidFill>
                          <a:schemeClr val="tx1">
                            <a:lumMod val="50000"/>
                          </a:schemeClr>
                        </a:solidFill>
                      </a:endParaRPr>
                    </a:p>
                    <a:p>
                      <a:pPr marL="414655" marR="95885" indent="-312420">
                        <a:lnSpc>
                          <a:spcPct val="100000"/>
                        </a:lnSpc>
                      </a:pPr>
                      <a:r>
                        <a:rPr sz="1200" b="1" spc="0" dirty="0">
                          <a:solidFill>
                            <a:schemeClr val="tx1">
                              <a:lumMod val="50000"/>
                            </a:schemeClr>
                          </a:solidFill>
                        </a:rPr>
                        <a:t>Resolved,  n</a:t>
                      </a:r>
                      <a:endParaRPr sz="1200" spc="0" dirty="0">
                        <a:solidFill>
                          <a:schemeClr val="tx1">
                            <a:lumMod val="50000"/>
                          </a:schemeClr>
                        </a:solidFill>
                        <a:latin typeface="+mn-lt"/>
                        <a:cs typeface="Lucida Sans"/>
                      </a:endParaRPr>
                    </a:p>
                  </a:txBody>
                  <a:tcPr marL="0" marR="0" marT="5715" marB="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CCECF9"/>
                    </a:solidFill>
                  </a:tcPr>
                </a:tc>
                <a:extLst>
                  <a:ext uri="{0D108BD9-81ED-4DB2-BD59-A6C34878D82A}">
                    <a16:rowId xmlns:a16="http://schemas.microsoft.com/office/drawing/2014/main" val="10001"/>
                  </a:ext>
                </a:extLst>
              </a:tr>
              <a:tr h="274320">
                <a:tc>
                  <a:txBody>
                    <a:bodyPr/>
                    <a:lstStyle/>
                    <a:p>
                      <a:pPr marL="91440">
                        <a:lnSpc>
                          <a:spcPct val="100000"/>
                        </a:lnSpc>
                        <a:spcBef>
                          <a:spcPts val="285"/>
                        </a:spcBef>
                      </a:pPr>
                      <a:r>
                        <a:rPr sz="1200" spc="0" dirty="0">
                          <a:solidFill>
                            <a:srgbClr val="333333"/>
                          </a:solidFill>
                        </a:rPr>
                        <a:t>CRS</a:t>
                      </a:r>
                      <a:endParaRPr sz="1200" spc="0">
                        <a:latin typeface="+mn-lt"/>
                        <a:cs typeface="Arial Black"/>
                      </a:endParaRPr>
                    </a:p>
                  </a:txBody>
                  <a:tcPr marL="0" marR="0" marT="36195" marB="0">
                    <a:lnT w="12700" cap="flat" cmpd="sng" algn="ctr">
                      <a:solidFill>
                        <a:schemeClr val="bg1"/>
                      </a:solidFill>
                      <a:prstDash val="solid"/>
                      <a:round/>
                      <a:headEnd type="none" w="med" len="med"/>
                      <a:tailEnd type="none" w="med" len="med"/>
                    </a:lnT>
                  </a:tcPr>
                </a:tc>
                <a:tc>
                  <a:txBody>
                    <a:bodyPr/>
                    <a:lstStyle/>
                    <a:p>
                      <a:pPr algn="ctr">
                        <a:lnSpc>
                          <a:spcPct val="100000"/>
                        </a:lnSpc>
                        <a:spcBef>
                          <a:spcPts val="285"/>
                        </a:spcBef>
                      </a:pPr>
                      <a:r>
                        <a:rPr sz="1200" spc="0" dirty="0">
                          <a:solidFill>
                            <a:srgbClr val="333333"/>
                          </a:solidFill>
                        </a:rPr>
                        <a:t>134 (76.1)</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2 (1.1)</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8</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3</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134</a:t>
                      </a:r>
                      <a:endParaRPr sz="1200" spc="0">
                        <a:latin typeface="+mn-lt"/>
                        <a:cs typeface="Arial Black"/>
                      </a:endParaRPr>
                    </a:p>
                  </a:txBody>
                  <a:tcPr marL="0" marR="0" marT="36195" marB="0"/>
                </a:tc>
                <a:extLst>
                  <a:ext uri="{0D108BD9-81ED-4DB2-BD59-A6C34878D82A}">
                    <a16:rowId xmlns:a16="http://schemas.microsoft.com/office/drawing/2014/main" val="10002"/>
                  </a:ext>
                </a:extLst>
              </a:tr>
              <a:tr h="274320">
                <a:tc>
                  <a:txBody>
                    <a:bodyPr/>
                    <a:lstStyle/>
                    <a:p>
                      <a:pPr marL="91440">
                        <a:lnSpc>
                          <a:spcPct val="100000"/>
                        </a:lnSpc>
                        <a:spcBef>
                          <a:spcPts val="285"/>
                        </a:spcBef>
                      </a:pPr>
                      <a:r>
                        <a:rPr sz="1200" spc="0" dirty="0">
                          <a:solidFill>
                            <a:srgbClr val="333333"/>
                          </a:solidFill>
                        </a:rPr>
                        <a:t>Neurotoxicity</a:t>
                      </a:r>
                      <a:r>
                        <a:rPr sz="1200" spc="0" baseline="24305" dirty="0">
                          <a:solidFill>
                            <a:srgbClr val="333333"/>
                          </a:solidFill>
                        </a:rPr>
                        <a:t>a</a:t>
                      </a:r>
                      <a:endParaRPr sz="1200" spc="0" baseline="24305">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36 (20.5)</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5 (2.8)</a:t>
                      </a:r>
                      <a:endParaRPr sz="1200" spc="0">
                        <a:latin typeface="+mn-lt"/>
                        <a:cs typeface="Arial Black"/>
                      </a:endParaRPr>
                    </a:p>
                  </a:txBody>
                  <a:tcPr marL="0" marR="0" marT="36195" marB="0"/>
                </a:tc>
                <a:tc>
                  <a:txBody>
                    <a:bodyPr/>
                    <a:lstStyle/>
                    <a:p>
                      <a:pPr>
                        <a:lnSpc>
                          <a:spcPct val="100000"/>
                        </a:lnSpc>
                      </a:pPr>
                      <a:endParaRPr sz="1100" spc="0">
                        <a:latin typeface="+mn-lt"/>
                        <a:cs typeface="Times New Roman"/>
                      </a:endParaRPr>
                    </a:p>
                  </a:txBody>
                  <a:tcPr marL="0" marR="0" marT="0" marB="0"/>
                </a:tc>
                <a:tc>
                  <a:txBody>
                    <a:bodyPr/>
                    <a:lstStyle/>
                    <a:p>
                      <a:pPr>
                        <a:lnSpc>
                          <a:spcPct val="100000"/>
                        </a:lnSpc>
                      </a:pPr>
                      <a:endParaRPr sz="1100" spc="0">
                        <a:latin typeface="+mn-lt"/>
                        <a:cs typeface="Times New Roman"/>
                      </a:endParaRPr>
                    </a:p>
                  </a:txBody>
                  <a:tcPr marL="0" marR="0" marT="0" marB="0"/>
                </a:tc>
                <a:tc>
                  <a:txBody>
                    <a:bodyPr/>
                    <a:lstStyle/>
                    <a:p>
                      <a:pPr>
                        <a:lnSpc>
                          <a:spcPct val="100000"/>
                        </a:lnSpc>
                      </a:pPr>
                      <a:endParaRPr sz="1100" spc="0">
                        <a:latin typeface="+mn-lt"/>
                        <a:cs typeface="Times New Roman"/>
                      </a:endParaRPr>
                    </a:p>
                  </a:txBody>
                  <a:tcPr marL="0" marR="0" marT="0" marB="0"/>
                </a:tc>
                <a:extLst>
                  <a:ext uri="{0D108BD9-81ED-4DB2-BD59-A6C34878D82A}">
                    <a16:rowId xmlns:a16="http://schemas.microsoft.com/office/drawing/2014/main" val="10003"/>
                  </a:ext>
                </a:extLst>
              </a:tr>
              <a:tr h="274319">
                <a:tc>
                  <a:txBody>
                    <a:bodyPr/>
                    <a:lstStyle/>
                    <a:p>
                      <a:pPr marL="380365">
                        <a:lnSpc>
                          <a:spcPct val="100000"/>
                        </a:lnSpc>
                        <a:spcBef>
                          <a:spcPts val="285"/>
                        </a:spcBef>
                      </a:pPr>
                      <a:r>
                        <a:rPr sz="1200" spc="0" dirty="0">
                          <a:solidFill>
                            <a:srgbClr val="333333"/>
                          </a:solidFill>
                        </a:rPr>
                        <a:t>ICANS</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8 (4.5)</a:t>
                      </a:r>
                      <a:endParaRPr sz="1200" spc="0">
                        <a:latin typeface="+mn-lt"/>
                        <a:cs typeface="Arial Black"/>
                      </a:endParaRPr>
                    </a:p>
                  </a:txBody>
                  <a:tcPr marL="0" marR="0" marT="36195" marB="0"/>
                </a:tc>
                <a:tc>
                  <a:txBody>
                    <a:bodyPr/>
                    <a:lstStyle/>
                    <a:p>
                      <a:pPr algn="ctr">
                        <a:lnSpc>
                          <a:spcPts val="1370"/>
                        </a:lnSpc>
                      </a:pPr>
                      <a:r>
                        <a:rPr sz="1800" spc="0" baseline="-16203" dirty="0">
                          <a:solidFill>
                            <a:srgbClr val="333333"/>
                          </a:solidFill>
                        </a:rPr>
                        <a:t>0</a:t>
                      </a:r>
                      <a:r>
                        <a:rPr sz="800" spc="0" dirty="0">
                          <a:solidFill>
                            <a:srgbClr val="333333"/>
                          </a:solidFill>
                        </a:rPr>
                        <a:t>b</a:t>
                      </a:r>
                      <a:endParaRPr sz="800" spc="0">
                        <a:latin typeface="+mn-lt"/>
                        <a:cs typeface="Arial Black"/>
                      </a:endParaRPr>
                    </a:p>
                  </a:txBody>
                  <a:tcPr marL="0" marR="0" marT="0" marB="0"/>
                </a:tc>
                <a:tc>
                  <a:txBody>
                    <a:bodyPr/>
                    <a:lstStyle/>
                    <a:p>
                      <a:pPr algn="ctr">
                        <a:lnSpc>
                          <a:spcPct val="100000"/>
                        </a:lnSpc>
                        <a:spcBef>
                          <a:spcPts val="285"/>
                        </a:spcBef>
                      </a:pPr>
                      <a:r>
                        <a:rPr sz="1200" spc="0" dirty="0">
                          <a:solidFill>
                            <a:srgbClr val="333333"/>
                          </a:solidFill>
                        </a:rPr>
                        <a:t>10</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2</a:t>
                      </a:r>
                      <a:endParaRPr sz="1200" spc="0">
                        <a:latin typeface="+mn-lt"/>
                        <a:cs typeface="Arial Black"/>
                      </a:endParaRPr>
                    </a:p>
                  </a:txBody>
                  <a:tcPr marL="0" marR="0" marT="36195" marB="0"/>
                </a:tc>
                <a:tc>
                  <a:txBody>
                    <a:bodyPr/>
                    <a:lstStyle/>
                    <a:p>
                      <a:pPr marL="635" algn="ctr">
                        <a:lnSpc>
                          <a:spcPct val="100000"/>
                        </a:lnSpc>
                        <a:spcBef>
                          <a:spcPts val="285"/>
                        </a:spcBef>
                      </a:pPr>
                      <a:r>
                        <a:rPr sz="1200" spc="0" dirty="0">
                          <a:solidFill>
                            <a:srgbClr val="333333"/>
                          </a:solidFill>
                        </a:rPr>
                        <a:t>8</a:t>
                      </a:r>
                      <a:endParaRPr sz="1200" spc="0">
                        <a:latin typeface="+mn-lt"/>
                        <a:cs typeface="Arial Black"/>
                      </a:endParaRPr>
                    </a:p>
                  </a:txBody>
                  <a:tcPr marL="0" marR="0" marT="36195" marB="0"/>
                </a:tc>
                <a:extLst>
                  <a:ext uri="{0D108BD9-81ED-4DB2-BD59-A6C34878D82A}">
                    <a16:rowId xmlns:a16="http://schemas.microsoft.com/office/drawing/2014/main" val="10004"/>
                  </a:ext>
                </a:extLst>
              </a:tr>
              <a:tr h="274320">
                <a:tc>
                  <a:txBody>
                    <a:bodyPr/>
                    <a:lstStyle/>
                    <a:p>
                      <a:pPr marL="381000">
                        <a:lnSpc>
                          <a:spcPct val="100000"/>
                        </a:lnSpc>
                        <a:spcBef>
                          <a:spcPts val="285"/>
                        </a:spcBef>
                      </a:pPr>
                      <a:r>
                        <a:rPr sz="1200" spc="0" dirty="0">
                          <a:solidFill>
                            <a:srgbClr val="333333"/>
                          </a:solidFill>
                        </a:rPr>
                        <a:t>Other</a:t>
                      </a:r>
                      <a:r>
                        <a:rPr sz="1200" spc="0" baseline="24305" dirty="0">
                          <a:solidFill>
                            <a:srgbClr val="333333"/>
                          </a:solidFill>
                        </a:rPr>
                        <a:t>c</a:t>
                      </a:r>
                      <a:endParaRPr sz="1200" spc="0" baseline="24305">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30 (17.0)</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4 (2.3)</a:t>
                      </a:r>
                      <a:endParaRPr sz="1200" spc="0">
                        <a:latin typeface="+mn-lt"/>
                        <a:cs typeface="Arial Black"/>
                      </a:endParaRPr>
                    </a:p>
                  </a:txBody>
                  <a:tcPr marL="0" marR="0" marT="36195" marB="0"/>
                </a:tc>
                <a:tc>
                  <a:txBody>
                    <a:bodyPr/>
                    <a:lstStyle/>
                    <a:p>
                      <a:pPr>
                        <a:lnSpc>
                          <a:spcPct val="100000"/>
                        </a:lnSpc>
                      </a:pPr>
                      <a:endParaRPr sz="1100" spc="0">
                        <a:latin typeface="+mn-lt"/>
                        <a:cs typeface="Times New Roman"/>
                      </a:endParaRPr>
                    </a:p>
                  </a:txBody>
                  <a:tcPr marL="0" marR="0" marT="0" marB="0"/>
                </a:tc>
                <a:tc>
                  <a:txBody>
                    <a:bodyPr/>
                    <a:lstStyle/>
                    <a:p>
                      <a:pPr>
                        <a:lnSpc>
                          <a:spcPct val="100000"/>
                        </a:lnSpc>
                      </a:pPr>
                      <a:endParaRPr sz="1100" spc="0">
                        <a:latin typeface="+mn-lt"/>
                        <a:cs typeface="Times New Roman"/>
                      </a:endParaRPr>
                    </a:p>
                  </a:txBody>
                  <a:tcPr marL="0" marR="0" marT="0" marB="0"/>
                </a:tc>
                <a:tc>
                  <a:txBody>
                    <a:bodyPr/>
                    <a:lstStyle/>
                    <a:p>
                      <a:pPr>
                        <a:lnSpc>
                          <a:spcPct val="100000"/>
                        </a:lnSpc>
                      </a:pPr>
                      <a:endParaRPr sz="1100" spc="0">
                        <a:latin typeface="+mn-lt"/>
                        <a:cs typeface="Times New Roman"/>
                      </a:endParaRPr>
                    </a:p>
                  </a:txBody>
                  <a:tcPr marL="0" marR="0" marT="0" marB="0"/>
                </a:tc>
                <a:extLst>
                  <a:ext uri="{0D108BD9-81ED-4DB2-BD59-A6C34878D82A}">
                    <a16:rowId xmlns:a16="http://schemas.microsoft.com/office/drawing/2014/main" val="10005"/>
                  </a:ext>
                </a:extLst>
              </a:tr>
              <a:tr h="457200">
                <a:tc>
                  <a:txBody>
                    <a:bodyPr/>
                    <a:lstStyle/>
                    <a:p>
                      <a:pPr marL="553085" marR="130810">
                        <a:lnSpc>
                          <a:spcPct val="100000"/>
                        </a:lnSpc>
                        <a:spcBef>
                          <a:spcPts val="285"/>
                        </a:spcBef>
                      </a:pPr>
                      <a:r>
                        <a:rPr sz="1200" spc="0" dirty="0">
                          <a:solidFill>
                            <a:srgbClr val="333333"/>
                          </a:solidFill>
                        </a:rPr>
                        <a:t>Cranial  nerve palsy</a:t>
                      </a:r>
                      <a:r>
                        <a:rPr sz="1200" spc="0" baseline="24305" dirty="0">
                          <a:solidFill>
                            <a:srgbClr val="333333"/>
                          </a:solidFill>
                        </a:rPr>
                        <a:t>d</a:t>
                      </a:r>
                      <a:endParaRPr sz="1200" spc="0" baseline="24305">
                        <a:latin typeface="+mn-lt"/>
                        <a:cs typeface="Arial Black"/>
                      </a:endParaRPr>
                    </a:p>
                  </a:txBody>
                  <a:tcPr marL="0" marR="0" marT="36195" marB="0"/>
                </a:tc>
                <a:tc>
                  <a:txBody>
                    <a:bodyPr/>
                    <a:lstStyle/>
                    <a:p>
                      <a:pPr algn="ctr">
                        <a:lnSpc>
                          <a:spcPct val="100000"/>
                        </a:lnSpc>
                        <a:spcBef>
                          <a:spcPts val="1005"/>
                        </a:spcBef>
                      </a:pPr>
                      <a:r>
                        <a:rPr sz="1200" spc="0" dirty="0">
                          <a:solidFill>
                            <a:srgbClr val="333333"/>
                          </a:solidFill>
                        </a:rPr>
                        <a:t>16 (9.1)</a:t>
                      </a:r>
                      <a:endParaRPr sz="1200" spc="0">
                        <a:latin typeface="+mn-lt"/>
                        <a:cs typeface="Arial Black"/>
                      </a:endParaRPr>
                    </a:p>
                  </a:txBody>
                  <a:tcPr marL="0" marR="0" marT="127635" marB="0"/>
                </a:tc>
                <a:tc>
                  <a:txBody>
                    <a:bodyPr/>
                    <a:lstStyle/>
                    <a:p>
                      <a:pPr algn="ctr">
                        <a:lnSpc>
                          <a:spcPct val="100000"/>
                        </a:lnSpc>
                        <a:spcBef>
                          <a:spcPts val="1005"/>
                        </a:spcBef>
                      </a:pPr>
                      <a:r>
                        <a:rPr sz="1200" spc="0" dirty="0">
                          <a:solidFill>
                            <a:srgbClr val="333333"/>
                          </a:solidFill>
                        </a:rPr>
                        <a:t>2 (1.1)</a:t>
                      </a:r>
                      <a:endParaRPr sz="1200" spc="0">
                        <a:latin typeface="+mn-lt"/>
                        <a:cs typeface="Arial Black"/>
                      </a:endParaRPr>
                    </a:p>
                  </a:txBody>
                  <a:tcPr marL="0" marR="0" marT="127635" marB="0"/>
                </a:tc>
                <a:tc>
                  <a:txBody>
                    <a:bodyPr/>
                    <a:lstStyle/>
                    <a:p>
                      <a:pPr algn="ctr">
                        <a:lnSpc>
                          <a:spcPct val="100000"/>
                        </a:lnSpc>
                        <a:spcBef>
                          <a:spcPts val="1005"/>
                        </a:spcBef>
                      </a:pPr>
                      <a:r>
                        <a:rPr sz="1200" spc="0" dirty="0">
                          <a:solidFill>
                            <a:srgbClr val="333333"/>
                          </a:solidFill>
                        </a:rPr>
                        <a:t>21</a:t>
                      </a:r>
                      <a:endParaRPr sz="1200" spc="0" dirty="0">
                        <a:latin typeface="+mn-lt"/>
                        <a:cs typeface="Arial Black"/>
                      </a:endParaRPr>
                    </a:p>
                  </a:txBody>
                  <a:tcPr marL="0" marR="0" marT="127635" marB="0"/>
                </a:tc>
                <a:tc>
                  <a:txBody>
                    <a:bodyPr/>
                    <a:lstStyle/>
                    <a:p>
                      <a:pPr marL="365760">
                        <a:lnSpc>
                          <a:spcPct val="100000"/>
                        </a:lnSpc>
                        <a:spcBef>
                          <a:spcPts val="1005"/>
                        </a:spcBef>
                      </a:pPr>
                      <a:r>
                        <a:rPr sz="1200" spc="0" dirty="0">
                          <a:solidFill>
                            <a:srgbClr val="333333"/>
                          </a:solidFill>
                        </a:rPr>
                        <a:t>77</a:t>
                      </a:r>
                      <a:endParaRPr sz="1200" spc="0">
                        <a:latin typeface="+mn-lt"/>
                        <a:cs typeface="Arial Black"/>
                      </a:endParaRPr>
                    </a:p>
                  </a:txBody>
                  <a:tcPr marL="0" marR="0" marT="127635" marB="0"/>
                </a:tc>
                <a:tc>
                  <a:txBody>
                    <a:bodyPr/>
                    <a:lstStyle/>
                    <a:p>
                      <a:pPr algn="ctr">
                        <a:lnSpc>
                          <a:spcPct val="100000"/>
                        </a:lnSpc>
                        <a:spcBef>
                          <a:spcPts val="1005"/>
                        </a:spcBef>
                      </a:pPr>
                      <a:r>
                        <a:rPr sz="1200" spc="0" dirty="0">
                          <a:solidFill>
                            <a:srgbClr val="333333"/>
                          </a:solidFill>
                        </a:rPr>
                        <a:t>14</a:t>
                      </a:r>
                      <a:endParaRPr sz="1200" spc="0">
                        <a:latin typeface="+mn-lt"/>
                        <a:cs typeface="Arial Black"/>
                      </a:endParaRPr>
                    </a:p>
                  </a:txBody>
                  <a:tcPr marL="0" marR="0" marT="127635" marB="0"/>
                </a:tc>
                <a:extLst>
                  <a:ext uri="{0D108BD9-81ED-4DB2-BD59-A6C34878D82A}">
                    <a16:rowId xmlns:a16="http://schemas.microsoft.com/office/drawing/2014/main" val="10006"/>
                  </a:ext>
                </a:extLst>
              </a:tr>
              <a:tr h="457200">
                <a:tc>
                  <a:txBody>
                    <a:bodyPr/>
                    <a:lstStyle/>
                    <a:p>
                      <a:pPr marL="553085" marR="175895">
                        <a:lnSpc>
                          <a:spcPct val="100000"/>
                        </a:lnSpc>
                        <a:spcBef>
                          <a:spcPts val="285"/>
                        </a:spcBef>
                      </a:pPr>
                      <a:r>
                        <a:rPr sz="1200" spc="0" dirty="0">
                          <a:solidFill>
                            <a:srgbClr val="333333"/>
                          </a:solidFill>
                        </a:rPr>
                        <a:t>Peripheral  neuropathy</a:t>
                      </a:r>
                      <a:endParaRPr sz="1200" spc="0" dirty="0">
                        <a:latin typeface="+mn-lt"/>
                        <a:cs typeface="Arial Black"/>
                      </a:endParaRPr>
                    </a:p>
                  </a:txBody>
                  <a:tcPr marL="0" marR="0" marT="36195" marB="0"/>
                </a:tc>
                <a:tc>
                  <a:txBody>
                    <a:bodyPr/>
                    <a:lstStyle/>
                    <a:p>
                      <a:pPr algn="ctr">
                        <a:lnSpc>
                          <a:spcPct val="100000"/>
                        </a:lnSpc>
                        <a:spcBef>
                          <a:spcPts val="1005"/>
                        </a:spcBef>
                      </a:pPr>
                      <a:r>
                        <a:rPr sz="1200" spc="0" dirty="0">
                          <a:solidFill>
                            <a:srgbClr val="333333"/>
                          </a:solidFill>
                        </a:rPr>
                        <a:t>5 (2.8)</a:t>
                      </a:r>
                      <a:endParaRPr sz="1200" spc="0">
                        <a:latin typeface="+mn-lt"/>
                        <a:cs typeface="Arial Black"/>
                      </a:endParaRPr>
                    </a:p>
                  </a:txBody>
                  <a:tcPr marL="0" marR="0" marT="127635" marB="0"/>
                </a:tc>
                <a:tc>
                  <a:txBody>
                    <a:bodyPr/>
                    <a:lstStyle/>
                    <a:p>
                      <a:pPr algn="ctr">
                        <a:lnSpc>
                          <a:spcPct val="100000"/>
                        </a:lnSpc>
                        <a:spcBef>
                          <a:spcPts val="1005"/>
                        </a:spcBef>
                      </a:pPr>
                      <a:r>
                        <a:rPr sz="1200" spc="0" dirty="0">
                          <a:solidFill>
                            <a:srgbClr val="333333"/>
                          </a:solidFill>
                        </a:rPr>
                        <a:t>1 (0.6)</a:t>
                      </a:r>
                      <a:endParaRPr sz="1200" spc="0">
                        <a:latin typeface="+mn-lt"/>
                        <a:cs typeface="Arial Black"/>
                      </a:endParaRPr>
                    </a:p>
                  </a:txBody>
                  <a:tcPr marL="0" marR="0" marT="127635" marB="0"/>
                </a:tc>
                <a:tc>
                  <a:txBody>
                    <a:bodyPr/>
                    <a:lstStyle/>
                    <a:p>
                      <a:pPr algn="ctr">
                        <a:lnSpc>
                          <a:spcPct val="100000"/>
                        </a:lnSpc>
                        <a:spcBef>
                          <a:spcPts val="1005"/>
                        </a:spcBef>
                      </a:pPr>
                      <a:r>
                        <a:rPr sz="1200" spc="0" dirty="0">
                          <a:solidFill>
                            <a:srgbClr val="333333"/>
                          </a:solidFill>
                        </a:rPr>
                        <a:t>63</a:t>
                      </a:r>
                      <a:endParaRPr sz="1200" spc="0">
                        <a:latin typeface="+mn-lt"/>
                        <a:cs typeface="Arial Black"/>
                      </a:endParaRPr>
                    </a:p>
                  </a:txBody>
                  <a:tcPr marL="0" marR="0" marT="127635" marB="0"/>
                </a:tc>
                <a:tc>
                  <a:txBody>
                    <a:bodyPr/>
                    <a:lstStyle/>
                    <a:p>
                      <a:pPr marL="322580">
                        <a:lnSpc>
                          <a:spcPct val="100000"/>
                        </a:lnSpc>
                        <a:spcBef>
                          <a:spcPts val="1005"/>
                        </a:spcBef>
                      </a:pPr>
                      <a:r>
                        <a:rPr sz="1200" spc="0" dirty="0">
                          <a:solidFill>
                            <a:srgbClr val="333333"/>
                          </a:solidFill>
                        </a:rPr>
                        <a:t>201</a:t>
                      </a:r>
                      <a:endParaRPr sz="1200" spc="0">
                        <a:latin typeface="+mn-lt"/>
                        <a:cs typeface="Arial Black"/>
                      </a:endParaRPr>
                    </a:p>
                  </a:txBody>
                  <a:tcPr marL="0" marR="0" marT="127635" marB="0"/>
                </a:tc>
                <a:tc>
                  <a:txBody>
                    <a:bodyPr/>
                    <a:lstStyle/>
                    <a:p>
                      <a:pPr marL="635" algn="ctr">
                        <a:lnSpc>
                          <a:spcPct val="100000"/>
                        </a:lnSpc>
                        <a:spcBef>
                          <a:spcPts val="1005"/>
                        </a:spcBef>
                      </a:pPr>
                      <a:r>
                        <a:rPr sz="1200" spc="0" dirty="0">
                          <a:solidFill>
                            <a:srgbClr val="333333"/>
                          </a:solidFill>
                        </a:rPr>
                        <a:t>3</a:t>
                      </a:r>
                      <a:endParaRPr sz="1200" spc="0">
                        <a:latin typeface="+mn-lt"/>
                        <a:cs typeface="Arial Black"/>
                      </a:endParaRPr>
                    </a:p>
                  </a:txBody>
                  <a:tcPr marL="0" marR="0" marT="127635" marB="0"/>
                </a:tc>
                <a:extLst>
                  <a:ext uri="{0D108BD9-81ED-4DB2-BD59-A6C34878D82A}">
                    <a16:rowId xmlns:a16="http://schemas.microsoft.com/office/drawing/2014/main" val="10007"/>
                  </a:ext>
                </a:extLst>
              </a:tr>
              <a:tr h="274319">
                <a:tc>
                  <a:txBody>
                    <a:bodyPr/>
                    <a:lstStyle/>
                    <a:p>
                      <a:pPr marR="114300" algn="ctr">
                        <a:lnSpc>
                          <a:spcPct val="100000"/>
                        </a:lnSpc>
                        <a:spcBef>
                          <a:spcPts val="285"/>
                        </a:spcBef>
                      </a:pPr>
                      <a:r>
                        <a:rPr sz="1200" spc="0" dirty="0">
                          <a:solidFill>
                            <a:srgbClr val="333333"/>
                          </a:solidFill>
                        </a:rPr>
                        <a:t>MNT</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1 (0.6)</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0</a:t>
                      </a:r>
                      <a:endParaRPr sz="1200" spc="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85</a:t>
                      </a:r>
                      <a:endParaRPr sz="1200" spc="0" dirty="0">
                        <a:latin typeface="+mn-lt"/>
                        <a:cs typeface="Arial Black"/>
                      </a:endParaRPr>
                    </a:p>
                  </a:txBody>
                  <a:tcPr marL="0" marR="0" marT="36195" marB="0"/>
                </a:tc>
                <a:tc>
                  <a:txBody>
                    <a:bodyPr/>
                    <a:lstStyle/>
                    <a:p>
                      <a:pPr algn="ctr">
                        <a:lnSpc>
                          <a:spcPct val="100000"/>
                        </a:lnSpc>
                        <a:spcBef>
                          <a:spcPts val="285"/>
                        </a:spcBef>
                      </a:pPr>
                      <a:r>
                        <a:rPr sz="1200" spc="0" dirty="0">
                          <a:solidFill>
                            <a:srgbClr val="333333"/>
                          </a:solidFill>
                        </a:rPr>
                        <a:t>-</a:t>
                      </a:r>
                      <a:endParaRPr sz="1200" spc="0">
                        <a:latin typeface="+mn-lt"/>
                        <a:cs typeface="Arial Black"/>
                      </a:endParaRPr>
                    </a:p>
                  </a:txBody>
                  <a:tcPr marL="0" marR="0" marT="36195" marB="0"/>
                </a:tc>
                <a:tc>
                  <a:txBody>
                    <a:bodyPr/>
                    <a:lstStyle/>
                    <a:p>
                      <a:pPr marL="635" algn="ctr">
                        <a:lnSpc>
                          <a:spcPct val="100000"/>
                        </a:lnSpc>
                        <a:spcBef>
                          <a:spcPts val="285"/>
                        </a:spcBef>
                      </a:pPr>
                      <a:r>
                        <a:rPr sz="1200" spc="0" dirty="0">
                          <a:solidFill>
                            <a:srgbClr val="333333"/>
                          </a:solidFill>
                        </a:rPr>
                        <a:t>0</a:t>
                      </a:r>
                      <a:endParaRPr sz="1200" spc="0" dirty="0">
                        <a:latin typeface="+mn-lt"/>
                        <a:cs typeface="Arial Black"/>
                      </a:endParaRPr>
                    </a:p>
                  </a:txBody>
                  <a:tcPr marL="0" marR="0" marT="36195" marB="0"/>
                </a:tc>
                <a:extLst>
                  <a:ext uri="{0D108BD9-81ED-4DB2-BD59-A6C34878D82A}">
                    <a16:rowId xmlns:a16="http://schemas.microsoft.com/office/drawing/2014/main" val="10008"/>
                  </a:ext>
                </a:extLst>
              </a:tr>
            </a:tbl>
          </a:graphicData>
        </a:graphic>
      </p:graphicFrame>
      <p:sp>
        <p:nvSpPr>
          <p:cNvPr id="7" name="Rectangle 6">
            <a:extLst>
              <a:ext uri="{FF2B5EF4-FFF2-40B4-BE49-F238E27FC236}">
                <a16:creationId xmlns:a16="http://schemas.microsoft.com/office/drawing/2014/main" id="{069D2726-F9D3-A755-8A1C-2FD91E9370A6}"/>
              </a:ext>
            </a:extLst>
          </p:cNvPr>
          <p:cNvSpPr/>
          <p:nvPr/>
        </p:nvSpPr>
        <p:spPr>
          <a:xfrm>
            <a:off x="341309" y="3236967"/>
            <a:ext cx="3318965" cy="29405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9A25A7E-9060-7FF8-A334-22E622248769}"/>
              </a:ext>
            </a:extLst>
          </p:cNvPr>
          <p:cNvSpPr/>
          <p:nvPr/>
        </p:nvSpPr>
        <p:spPr>
          <a:xfrm>
            <a:off x="341309" y="2624649"/>
            <a:ext cx="3318965" cy="29405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73858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9AFC5E1-23A3-2C12-7622-EED8EC3B8F5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2181" y="1203679"/>
            <a:ext cx="11630159" cy="420857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28D446F-F475-EF14-9AEF-714CA6ED6009}"/>
              </a:ext>
            </a:extLst>
          </p:cNvPr>
          <p:cNvSpPr txBox="1"/>
          <p:nvPr/>
        </p:nvSpPr>
        <p:spPr>
          <a:xfrm>
            <a:off x="8217243" y="6190735"/>
            <a:ext cx="3359959" cy="369332"/>
          </a:xfrm>
          <a:prstGeom prst="rect">
            <a:avLst/>
          </a:prstGeom>
          <a:noFill/>
        </p:spPr>
        <p:txBody>
          <a:bodyPr wrap="none" rtlCol="0">
            <a:spAutoFit/>
          </a:bodyPr>
          <a:lstStyle/>
          <a:p>
            <a:r>
              <a:rPr lang="en-US" dirty="0"/>
              <a:t>Liu, Krishnan </a:t>
            </a:r>
            <a:r>
              <a:rPr lang="en-US" i="1" dirty="0" err="1"/>
              <a:t>Haematologica</a:t>
            </a:r>
            <a:r>
              <a:rPr lang="en-US" dirty="0"/>
              <a:t> 2023</a:t>
            </a:r>
          </a:p>
        </p:txBody>
      </p:sp>
      <p:sp>
        <p:nvSpPr>
          <p:cNvPr id="2" name="Rectangle 1">
            <a:extLst>
              <a:ext uri="{FF2B5EF4-FFF2-40B4-BE49-F238E27FC236}">
                <a16:creationId xmlns:a16="http://schemas.microsoft.com/office/drawing/2014/main" id="{21344091-8F68-4531-452C-90265CCFFD77}"/>
              </a:ext>
            </a:extLst>
          </p:cNvPr>
          <p:cNvSpPr/>
          <p:nvPr/>
        </p:nvSpPr>
        <p:spPr>
          <a:xfrm>
            <a:off x="6190965" y="1298716"/>
            <a:ext cx="3153452" cy="32231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711352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19EE-827E-D78C-A566-8F150709273A}"/>
              </a:ext>
            </a:extLst>
          </p:cNvPr>
          <p:cNvSpPr>
            <a:spLocks noGrp="1"/>
          </p:cNvSpPr>
          <p:nvPr>
            <p:ph type="title"/>
          </p:nvPr>
        </p:nvSpPr>
        <p:spPr/>
        <p:txBody>
          <a:bodyPr/>
          <a:lstStyle/>
          <a:p>
            <a:r>
              <a:rPr lang="en-US" dirty="0"/>
              <a:t>Immune Dysfunction With T-Cell Redirecting Therapy - </a:t>
            </a:r>
            <a:r>
              <a:rPr lang="en-US" b="1" u="sng" dirty="0"/>
              <a:t>Increased Infection Risk</a:t>
            </a:r>
            <a:endParaRPr lang="en-US" u="sng" dirty="0"/>
          </a:p>
        </p:txBody>
      </p:sp>
      <p:sp>
        <p:nvSpPr>
          <p:cNvPr id="3" name="Content Placeholder 2">
            <a:extLst>
              <a:ext uri="{FF2B5EF4-FFF2-40B4-BE49-F238E27FC236}">
                <a16:creationId xmlns:a16="http://schemas.microsoft.com/office/drawing/2014/main" id="{87240DB5-B784-E749-9B05-4CD51D503FA2}"/>
              </a:ext>
            </a:extLst>
          </p:cNvPr>
          <p:cNvSpPr>
            <a:spLocks noGrp="1"/>
          </p:cNvSpPr>
          <p:nvPr>
            <p:ph idx="1"/>
          </p:nvPr>
        </p:nvSpPr>
        <p:spPr/>
        <p:txBody>
          <a:bodyPr/>
          <a:lstStyle/>
          <a:p>
            <a:r>
              <a:rPr lang="en-US" dirty="0"/>
              <a:t>Marked B-cell/plasma cell suppression</a:t>
            </a:r>
          </a:p>
          <a:p>
            <a:r>
              <a:rPr lang="en-US" dirty="0"/>
              <a:t>Prolonged suppression </a:t>
            </a:r>
          </a:p>
          <a:p>
            <a:r>
              <a:rPr lang="en-US" dirty="0"/>
              <a:t>With bispecifics can also get chronic tonic signaling of endogenous T-cells leading to T-cell exhaustion</a:t>
            </a:r>
          </a:p>
          <a:p>
            <a:endParaRPr lang="en-US" dirty="0"/>
          </a:p>
          <a:p>
            <a:r>
              <a:rPr lang="en-US" dirty="0"/>
              <a:t>So…</a:t>
            </a:r>
          </a:p>
          <a:p>
            <a:pPr lvl="1"/>
            <a:r>
              <a:rPr lang="en-US" dirty="0"/>
              <a:t>No B-cells (lack of humoral immunity)</a:t>
            </a:r>
          </a:p>
          <a:p>
            <a:pPr lvl="1"/>
            <a:r>
              <a:rPr lang="en-US" dirty="0"/>
              <a:t>No T-cells (lack of cellular immunity)</a:t>
            </a:r>
          </a:p>
        </p:txBody>
      </p:sp>
    </p:spTree>
    <p:extLst>
      <p:ext uri="{BB962C8B-B14F-4D97-AF65-F5344CB8AC3E}">
        <p14:creationId xmlns:p14="http://schemas.microsoft.com/office/powerpoint/2010/main" val="762491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39F07-33A2-BE6F-C011-8457398811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2515B7-4016-BC07-7800-F9C4344A1A02}"/>
              </a:ext>
            </a:extLst>
          </p:cNvPr>
          <p:cNvSpPr>
            <a:spLocks noGrp="1"/>
          </p:cNvSpPr>
          <p:nvPr>
            <p:ph type="title"/>
          </p:nvPr>
        </p:nvSpPr>
        <p:spPr/>
        <p:txBody>
          <a:bodyPr/>
          <a:lstStyle/>
          <a:p>
            <a:r>
              <a:rPr lang="en-US" dirty="0"/>
              <a:t>Immune Dysfunction With T-Cell Redirecting Therapy – </a:t>
            </a:r>
            <a:r>
              <a:rPr lang="en-US" b="1" u="sng" dirty="0"/>
              <a:t>Increased Infection Risk</a:t>
            </a:r>
          </a:p>
        </p:txBody>
      </p:sp>
      <p:sp>
        <p:nvSpPr>
          <p:cNvPr id="3" name="Content Placeholder 2">
            <a:extLst>
              <a:ext uri="{FF2B5EF4-FFF2-40B4-BE49-F238E27FC236}">
                <a16:creationId xmlns:a16="http://schemas.microsoft.com/office/drawing/2014/main" id="{0EBBE199-16AE-1937-48F4-730685BCA6EB}"/>
              </a:ext>
            </a:extLst>
          </p:cNvPr>
          <p:cNvSpPr>
            <a:spLocks noGrp="1"/>
          </p:cNvSpPr>
          <p:nvPr>
            <p:ph sz="half" idx="1"/>
          </p:nvPr>
        </p:nvSpPr>
        <p:spPr/>
        <p:txBody>
          <a:bodyPr>
            <a:normAutofit fontScale="92500" lnSpcReduction="10000"/>
          </a:bodyPr>
          <a:lstStyle/>
          <a:p>
            <a:r>
              <a:rPr lang="en-US" dirty="0"/>
              <a:t>Types of infections seen</a:t>
            </a:r>
          </a:p>
          <a:p>
            <a:pPr lvl="1"/>
            <a:r>
              <a:rPr lang="en-US" dirty="0"/>
              <a:t>Sinus infections</a:t>
            </a:r>
          </a:p>
          <a:p>
            <a:pPr lvl="2"/>
            <a:r>
              <a:rPr lang="en-US" dirty="0"/>
              <a:t>Chronic infections</a:t>
            </a:r>
          </a:p>
          <a:p>
            <a:pPr lvl="1"/>
            <a:r>
              <a:rPr lang="en-US" dirty="0"/>
              <a:t>Lower respiratory infections </a:t>
            </a:r>
          </a:p>
          <a:p>
            <a:pPr lvl="2"/>
            <a:r>
              <a:rPr lang="en-US" dirty="0"/>
              <a:t>Atypical organisms</a:t>
            </a:r>
          </a:p>
          <a:p>
            <a:pPr lvl="2"/>
            <a:r>
              <a:rPr lang="en-US" dirty="0"/>
              <a:t>Viruses</a:t>
            </a:r>
          </a:p>
          <a:p>
            <a:pPr lvl="2"/>
            <a:r>
              <a:rPr lang="en-US" dirty="0"/>
              <a:t>Chronic infections</a:t>
            </a:r>
          </a:p>
          <a:p>
            <a:pPr lvl="1"/>
            <a:r>
              <a:rPr lang="en-US" dirty="0"/>
              <a:t>Systemic viral infections</a:t>
            </a:r>
          </a:p>
          <a:p>
            <a:pPr lvl="2"/>
            <a:r>
              <a:rPr lang="en-US" dirty="0"/>
              <a:t>CMV</a:t>
            </a:r>
          </a:p>
          <a:p>
            <a:pPr lvl="2"/>
            <a:endParaRPr lang="en-US" dirty="0"/>
          </a:p>
        </p:txBody>
      </p:sp>
      <p:sp>
        <p:nvSpPr>
          <p:cNvPr id="4" name="Content Placeholder 3">
            <a:extLst>
              <a:ext uri="{FF2B5EF4-FFF2-40B4-BE49-F238E27FC236}">
                <a16:creationId xmlns:a16="http://schemas.microsoft.com/office/drawing/2014/main" id="{F04CC7A5-5D67-278A-91CD-72BC1352B665}"/>
              </a:ext>
            </a:extLst>
          </p:cNvPr>
          <p:cNvSpPr>
            <a:spLocks noGrp="1"/>
          </p:cNvSpPr>
          <p:nvPr>
            <p:ph sz="half" idx="2"/>
          </p:nvPr>
        </p:nvSpPr>
        <p:spPr/>
        <p:txBody>
          <a:bodyPr>
            <a:normAutofit fontScale="92500" lnSpcReduction="10000"/>
          </a:bodyPr>
          <a:lstStyle/>
          <a:p>
            <a:r>
              <a:rPr lang="en-US" dirty="0"/>
              <a:t>Need for prophylaxis:</a:t>
            </a:r>
          </a:p>
          <a:p>
            <a:pPr lvl="1"/>
            <a:r>
              <a:rPr lang="en-US" dirty="0"/>
              <a:t>Valacyclovir</a:t>
            </a:r>
          </a:p>
          <a:p>
            <a:pPr lvl="1"/>
            <a:r>
              <a:rPr lang="en-US" dirty="0"/>
              <a:t>Doxycycline or moxifloxacin</a:t>
            </a:r>
          </a:p>
          <a:p>
            <a:pPr lvl="1"/>
            <a:r>
              <a:rPr lang="en-US" dirty="0" err="1"/>
              <a:t>Septra</a:t>
            </a:r>
            <a:endParaRPr lang="en-US" dirty="0"/>
          </a:p>
          <a:p>
            <a:r>
              <a:rPr lang="en-US" dirty="0"/>
              <a:t>Low threshold for treatment with broad spectrum Abx</a:t>
            </a:r>
          </a:p>
          <a:p>
            <a:pPr lvl="1"/>
            <a:r>
              <a:rPr lang="en-US" dirty="0"/>
              <a:t>Atypical coverage</a:t>
            </a:r>
          </a:p>
          <a:p>
            <a:pPr lvl="1"/>
            <a:r>
              <a:rPr lang="en-US" dirty="0"/>
              <a:t>Aim for complete eradication in context of limited immune system</a:t>
            </a:r>
          </a:p>
          <a:p>
            <a:pPr lvl="1"/>
            <a:r>
              <a:rPr lang="en-US" dirty="0"/>
              <a:t>Re-assess frequently to ensure success </a:t>
            </a:r>
          </a:p>
          <a:p>
            <a:pPr lvl="1"/>
            <a:r>
              <a:rPr lang="en-US" dirty="0"/>
              <a:t>Escalate therapy quickly if failing treatment</a:t>
            </a:r>
          </a:p>
          <a:p>
            <a:endParaRPr lang="en-US" dirty="0"/>
          </a:p>
        </p:txBody>
      </p:sp>
    </p:spTree>
    <p:extLst>
      <p:ext uri="{BB962C8B-B14F-4D97-AF65-F5344CB8AC3E}">
        <p14:creationId xmlns:p14="http://schemas.microsoft.com/office/powerpoint/2010/main" val="106328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86F85363-EAEB-95DC-0963-255D5D027589}"/>
              </a:ext>
            </a:extLst>
          </p:cNvPr>
          <p:cNvSpPr>
            <a:spLocks noChangeArrowheads="1"/>
          </p:cNvSpPr>
          <p:nvPr>
            <p:custDataLst>
              <p:tags r:id="rId1"/>
            </p:custDataLst>
          </p:nvPr>
        </p:nvSpPr>
        <p:spPr bwMode="auto">
          <a:xfrm>
            <a:off x="1512888" y="6478588"/>
            <a:ext cx="9163051" cy="385762"/>
          </a:xfrm>
          <a:prstGeom prst="rect">
            <a:avLst/>
          </a:prstGeom>
          <a:solidFill>
            <a:srgbClr val="262626"/>
          </a:solidFill>
          <a:ln>
            <a:noFill/>
          </a:ln>
          <a:effectLst/>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eaLnBrk="0" hangingPunct="0">
              <a:defRPr>
                <a:solidFill>
                  <a:schemeClr val="tx1"/>
                </a:solidFill>
                <a:latin typeface="Arial" panose="020B0604020202020204" pitchFamily="34" charset="0"/>
                <a:ea typeface="ＭＳ Ｐゴシック" panose="020B0600070205080204" pitchFamily="34" charset="-128"/>
              </a:defRPr>
            </a:lvl2pPr>
            <a:lvl3pPr eaLnBrk="0" hangingPunct="0">
              <a:defRPr>
                <a:solidFill>
                  <a:schemeClr val="tx1"/>
                </a:solidFill>
                <a:latin typeface="Arial" panose="020B0604020202020204" pitchFamily="34" charset="0"/>
                <a:ea typeface="ＭＳ Ｐゴシック" panose="020B0600070205080204" pitchFamily="34" charset="-128"/>
              </a:defRPr>
            </a:lvl3pPr>
            <a:lvl4pPr eaLnBrk="0" hangingPunct="0">
              <a:defRPr>
                <a:solidFill>
                  <a:schemeClr val="tx1"/>
                </a:solidFill>
                <a:latin typeface="Arial" panose="020B0604020202020204" pitchFamily="34" charset="0"/>
                <a:ea typeface="ＭＳ Ｐゴシック" panose="020B0600070205080204" pitchFamily="34" charset="-128"/>
              </a:defRPr>
            </a:lvl4pPr>
            <a:lvl5pPr eaLnBrk="0" hangingPunct="0">
              <a:defRPr>
                <a:solidFill>
                  <a:schemeClr val="tx1"/>
                </a:solidFill>
                <a:latin typeface="Arial" panose="020B0604020202020204" pitchFamily="34" charset="0"/>
                <a:ea typeface="ＭＳ Ｐゴシック" panose="020B0600070205080204" pitchFamily="34" charset="-128"/>
              </a:defRPr>
            </a:lvl5pPr>
            <a:lvl6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6pPr>
            <a:lvl7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7pPr>
            <a:lvl8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8pPr>
            <a:lvl9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a:endParaRPr>
          </a:p>
        </p:txBody>
      </p:sp>
      <p:sp>
        <p:nvSpPr>
          <p:cNvPr id="14339" name="Date Placeholder 3">
            <a:extLst>
              <a:ext uri="{FF2B5EF4-FFF2-40B4-BE49-F238E27FC236}">
                <a16:creationId xmlns:a16="http://schemas.microsoft.com/office/drawing/2014/main" id="{CA856D15-04B5-2F45-E47D-78CE012B072C}"/>
              </a:ext>
            </a:extLst>
          </p:cNvPr>
          <p:cNvSpPr>
            <a:spLocks noGrp="1" noChangeArrowheads="1"/>
          </p:cNvSpPr>
          <p:nvPr>
            <p:custDataLst>
              <p:tags r:id="rId2"/>
            </p:custDataLst>
          </p:nvPr>
        </p:nvSpPr>
        <p:spPr bwMode="auto">
          <a:xfrm>
            <a:off x="1524000" y="6472238"/>
            <a:ext cx="254000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6032" tIns="63500" rIns="127000" bIns="63500" anchor="ct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r>
              <a:rPr kumimoji="0" lang="en-US" altLang="en-US" sz="800" b="0" i="0" u="none" strike="noStrike" kern="1200" cap="none" spc="0" normalizeH="0" baseline="0" noProof="0">
                <a:ln>
                  <a:noFill/>
                </a:ln>
                <a:solidFill>
                  <a:srgbClr val="999999"/>
                </a:solidFill>
                <a:effectLst/>
                <a:uLnTx/>
                <a:uFillTx/>
                <a:latin typeface="Helvetica" pitchFamily="2" charset="0"/>
                <a:ea typeface="ＭＳ Ｐゴシック" panose="020B0600070205080204" pitchFamily="34" charset="-128"/>
                <a:cs typeface="Arial"/>
              </a:rPr>
              <a:t>Date of Download:  11/3/2023</a:t>
            </a:r>
          </a:p>
        </p:txBody>
      </p:sp>
      <p:sp>
        <p:nvSpPr>
          <p:cNvPr id="16388" name="Footer Placeholder 4">
            <a:extLst>
              <a:ext uri="{FF2B5EF4-FFF2-40B4-BE49-F238E27FC236}">
                <a16:creationId xmlns:a16="http://schemas.microsoft.com/office/drawing/2014/main" id="{AC363799-C419-F686-A7C9-565D5ABBD250}"/>
              </a:ext>
            </a:extLst>
          </p:cNvPr>
          <p:cNvSpPr>
            <a:spLocks noGrp="1"/>
          </p:cNvSpPr>
          <p:nvPr>
            <p:custDataLst>
              <p:tags r:id="rId3"/>
            </p:custDataLst>
          </p:nvPr>
        </p:nvSpPr>
        <p:spPr>
          <a:xfrm>
            <a:off x="4629150" y="6470651"/>
            <a:ext cx="6038850" cy="385763"/>
          </a:xfrm>
          <a:prstGeom prst="rect">
            <a:avLst/>
          </a:prstGeom>
          <a:noFill/>
          <a:ln w="9525" cap="flat" cmpd="sng" algn="ctr">
            <a:noFill/>
            <a:prstDash val="solid"/>
            <a:miter lim="800000"/>
            <a:headEnd type="none" w="med" len="med"/>
            <a:tailEnd type="none" w="med" len="med"/>
          </a:ln>
        </p:spPr>
        <p:txBody>
          <a:bodyPr rIns="256032" anchor="ct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r>
              <a:rPr kumimoji="0" lang="en-US" altLang="en-US" sz="800" b="0" i="0" u="none" strike="noStrike" kern="1200" cap="none" spc="0" normalizeH="0" baseline="0" noProof="0">
                <a:ln>
                  <a:noFill/>
                </a:ln>
                <a:solidFill>
                  <a:srgbClr val="7F7F7F"/>
                </a:solidFill>
                <a:effectLst/>
                <a:uLnTx/>
                <a:uFillTx/>
                <a:latin typeface="Arial" panose="020B0604020202020204" pitchFamily="34" charset="0"/>
                <a:ea typeface="ＭＳ Ｐゴシック" panose="020B0600070205080204" pitchFamily="34" charset="-128"/>
                <a:cs typeface="Arial"/>
              </a:rPr>
              <a:t>Copyright © 2023 American Association for Cancer Research. All rights reserved.</a:t>
            </a:r>
          </a:p>
        </p:txBody>
      </p:sp>
      <p:sp>
        <p:nvSpPr>
          <p:cNvPr id="14341" name="Text Placeholder 2">
            <a:extLst>
              <a:ext uri="{FF2B5EF4-FFF2-40B4-BE49-F238E27FC236}">
                <a16:creationId xmlns:a16="http://schemas.microsoft.com/office/drawing/2014/main" id="{93588000-DA00-1EE7-2115-7F8088D41578}"/>
              </a:ext>
            </a:extLst>
          </p:cNvPr>
          <p:cNvSpPr>
            <a:spLocks noChangeArrowheads="1"/>
          </p:cNvSpPr>
          <p:nvPr>
            <p:custDataLst>
              <p:tags r:id="rId4"/>
            </p:custDataLst>
          </p:nvPr>
        </p:nvSpPr>
        <p:spPr bwMode="auto">
          <a:xfrm>
            <a:off x="3789363" y="119063"/>
            <a:ext cx="6678612"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37160" rIns="137160" bIns="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r>
              <a:rPr kumimoji="0" lang="en-US" altLang="en-US" sz="1300" b="0"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rPr>
              <a:t>From: </a:t>
            </a:r>
            <a:r>
              <a:rPr kumimoji="0" lang="en-US" altLang="en-US" sz="1300" b="1"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rPr>
              <a:t>IVIg Use Associated with Ten-Fold Reduction of Serious Infections in Multiple Myeloma Patients Treated with Anti-BCMA Bispecific Antibodies </a:t>
            </a:r>
          </a:p>
        </p:txBody>
      </p:sp>
      <p:sp>
        <p:nvSpPr>
          <p:cNvPr id="16390" name="Text Placeholder 2">
            <a:extLst>
              <a:ext uri="{FF2B5EF4-FFF2-40B4-BE49-F238E27FC236}">
                <a16:creationId xmlns:a16="http://schemas.microsoft.com/office/drawing/2014/main" id="{DD4CF689-2CAD-A166-45BA-A27686AF42E3}"/>
              </a:ext>
            </a:extLst>
          </p:cNvPr>
          <p:cNvSpPr txBox="1">
            <a:spLocks noChangeArrowheads="1"/>
          </p:cNvSpPr>
          <p:nvPr>
            <p:custDataLst>
              <p:tags r:id="rId5"/>
            </p:custDataLst>
          </p:nvPr>
        </p:nvSpPr>
        <p:spPr bwMode="auto">
          <a:xfrm>
            <a:off x="1524000" y="1084263"/>
            <a:ext cx="9144000" cy="215900"/>
          </a:xfrm>
          <a:prstGeom prst="rect">
            <a:avLst/>
          </a:prstGeom>
          <a:noFill/>
          <a:ln w="9525" cap="flat" cmpd="sng" algn="ctr">
            <a:noFill/>
            <a:prstDash val="solid"/>
            <a:round/>
            <a:headEnd type="none" w="med" len="med"/>
            <a:tailEnd type="none" w="med" len="med"/>
          </a:ln>
        </p:spPr>
        <p:txBody>
          <a:bodyPr lIns="254000" tIns="0" rIns="127000" bIns="63500"/>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kumimoji="0" lang="en-US" altLang="en-US" sz="105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Helvetica" pitchFamily="2" charset="0"/>
                <a:ea typeface="ＭＳ Ｐゴシック" pitchFamily="34" charset="-128"/>
                <a:cs typeface="Arial"/>
                <a:sym typeface="Wingdings"/>
              </a:rPr>
              <a:t>Blood Cancer Discov. 2023;4(6):440-451. doi:10.1158/2643-3230.BCD-23-0049</a:t>
            </a:r>
          </a:p>
        </p:txBody>
      </p:sp>
      <p:sp>
        <p:nvSpPr>
          <p:cNvPr id="14343" name="Text Placeholder 2">
            <a:extLst>
              <a:ext uri="{FF2B5EF4-FFF2-40B4-BE49-F238E27FC236}">
                <a16:creationId xmlns:a16="http://schemas.microsoft.com/office/drawing/2014/main" id="{39F17AD4-72F0-EDD6-FF79-3B800803D237}"/>
              </a:ext>
            </a:extLst>
          </p:cNvPr>
          <p:cNvSpPr>
            <a:spLocks noChangeArrowheads="1"/>
          </p:cNvSpPr>
          <p:nvPr>
            <p:custDataLst>
              <p:tags r:id="rId6"/>
            </p:custDataLst>
          </p:nvPr>
        </p:nvSpPr>
        <p:spPr bwMode="auto">
          <a:xfrm>
            <a:off x="1524000" y="5780088"/>
            <a:ext cx="9144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Pct val="100000"/>
              <a:buFont typeface="Arial" panose="020B0604020202020204" pitchFamily="34" charset="0"/>
              <a:buNone/>
              <a:tabLst/>
              <a:defRPr/>
            </a:pPr>
            <a:endParaRPr kumimoji="0" lang="en-US" altLang="en-US" sz="1100" b="0"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endParaRPr>
          </a:p>
        </p:txBody>
      </p:sp>
      <p:sp>
        <p:nvSpPr>
          <p:cNvPr id="14344" name="TextBox 11">
            <a:extLst>
              <a:ext uri="{FF2B5EF4-FFF2-40B4-BE49-F238E27FC236}">
                <a16:creationId xmlns:a16="http://schemas.microsoft.com/office/drawing/2014/main" id="{BDBF29A5-E54F-F483-283B-553175A9A330}"/>
              </a:ext>
            </a:extLst>
          </p:cNvPr>
          <p:cNvSpPr>
            <a:spLocks noChangeArrowheads="1"/>
          </p:cNvSpPr>
          <p:nvPr>
            <p:custDataLst>
              <p:tags r:id="rId7"/>
            </p:custDataLst>
          </p:nvPr>
        </p:nvSpPr>
        <p:spPr bwMode="auto">
          <a:xfrm>
            <a:off x="1524000" y="5510213"/>
            <a:ext cx="914400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endParaRPr kumimoji="0" lang="en-US" altLang="en-US" sz="1100" b="1"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endParaRPr>
          </a:p>
        </p:txBody>
      </p:sp>
      <p:pic>
        <p:nvPicPr>
          <p:cNvPr id="14345" name="Picture 5" descr="AACR: American Association for Cancer Research">
            <a:extLst>
              <a:ext uri="{FF2B5EF4-FFF2-40B4-BE49-F238E27FC236}">
                <a16:creationId xmlns:a16="http://schemas.microsoft.com/office/drawing/2014/main" id="{452A9702-C03D-57F8-41E9-DF4DCF6157EC}"/>
              </a:ext>
            </a:extLst>
          </p:cNvPr>
          <p:cNvPicPr>
            <a:picLocks noChangeAspect="1" noChangeArrowheads="1"/>
          </p:cNvPicPr>
          <p:nvPr>
            <p:custDataLst>
              <p:tags r:id="rId8"/>
            </p:custDataLst>
          </p:nvPr>
        </p:nvPicPr>
        <p:blipFill>
          <a:blip r:embed="rId12" cstate="print">
            <a:extLst>
              <a:ext uri="{28A0092B-C50C-407E-A947-70E740481C1C}">
                <a14:useLocalDpi xmlns:a14="http://schemas.microsoft.com/office/drawing/2010/main"/>
              </a:ext>
            </a:extLst>
          </a:blip>
          <a:srcRect/>
          <a:stretch>
            <a:fillRect/>
          </a:stretch>
        </p:blipFill>
        <p:spPr bwMode="auto">
          <a:xfrm>
            <a:off x="1724025" y="230189"/>
            <a:ext cx="1906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346" name="New picture">
            <a:extLst>
              <a:ext uri="{FF2B5EF4-FFF2-40B4-BE49-F238E27FC236}">
                <a16:creationId xmlns:a16="http://schemas.microsoft.com/office/drawing/2014/main" id="{B71C3E3D-212B-71A2-0879-65014CA6341D}"/>
              </a:ext>
            </a:extLst>
          </p:cNvPr>
          <p:cNvPicPr>
            <a:picLocks noChangeAspect="1" noChangeArrowheads="1"/>
          </p:cNvPicPr>
          <p:nvPr>
            <p:custDataLst>
              <p:tags r:id="rId9"/>
            </p:custDataLst>
          </p:nvPr>
        </p:nvPicPr>
        <p:blipFill>
          <a:blip r:embed="rId13" cstate="print">
            <a:extLst>
              <a:ext uri="{28A0092B-C50C-407E-A947-70E740481C1C}">
                <a14:useLocalDpi xmlns:a14="http://schemas.microsoft.com/office/drawing/2010/main"/>
              </a:ext>
            </a:extLst>
          </a:blip>
          <a:srcRect/>
          <a:stretch>
            <a:fillRect/>
          </a:stretch>
        </p:blipFill>
        <p:spPr bwMode="auto">
          <a:xfrm>
            <a:off x="2794001" y="1474622"/>
            <a:ext cx="7091089" cy="463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EFB184E2-E30B-9A5A-D3B9-332AAEF75B02}"/>
              </a:ext>
            </a:extLst>
          </p:cNvPr>
          <p:cNvSpPr>
            <a:spLocks noChangeArrowheads="1"/>
          </p:cNvSpPr>
          <p:nvPr>
            <p:custDataLst>
              <p:tags r:id="rId1"/>
            </p:custDataLst>
          </p:nvPr>
        </p:nvSpPr>
        <p:spPr bwMode="auto">
          <a:xfrm>
            <a:off x="1512888" y="6478588"/>
            <a:ext cx="9163051" cy="385762"/>
          </a:xfrm>
          <a:prstGeom prst="rect">
            <a:avLst/>
          </a:prstGeom>
          <a:solidFill>
            <a:srgbClr val="262626"/>
          </a:solidFill>
          <a:ln>
            <a:noFill/>
          </a:ln>
          <a:effectLst/>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eaLnBrk="0" hangingPunct="0">
              <a:defRPr>
                <a:solidFill>
                  <a:schemeClr val="tx1"/>
                </a:solidFill>
                <a:latin typeface="Arial" panose="020B0604020202020204" pitchFamily="34" charset="0"/>
                <a:ea typeface="ＭＳ Ｐゴシック" panose="020B0600070205080204" pitchFamily="34" charset="-128"/>
              </a:defRPr>
            </a:lvl2pPr>
            <a:lvl3pPr eaLnBrk="0" hangingPunct="0">
              <a:defRPr>
                <a:solidFill>
                  <a:schemeClr val="tx1"/>
                </a:solidFill>
                <a:latin typeface="Arial" panose="020B0604020202020204" pitchFamily="34" charset="0"/>
                <a:ea typeface="ＭＳ Ｐゴシック" panose="020B0600070205080204" pitchFamily="34" charset="-128"/>
              </a:defRPr>
            </a:lvl3pPr>
            <a:lvl4pPr eaLnBrk="0" hangingPunct="0">
              <a:defRPr>
                <a:solidFill>
                  <a:schemeClr val="tx1"/>
                </a:solidFill>
                <a:latin typeface="Arial" panose="020B0604020202020204" pitchFamily="34" charset="0"/>
                <a:ea typeface="ＭＳ Ｐゴシック" panose="020B0600070205080204" pitchFamily="34" charset="-128"/>
              </a:defRPr>
            </a:lvl4pPr>
            <a:lvl5pPr eaLnBrk="0" hangingPunct="0">
              <a:defRPr>
                <a:solidFill>
                  <a:schemeClr val="tx1"/>
                </a:solidFill>
                <a:latin typeface="Arial" panose="020B0604020202020204" pitchFamily="34" charset="0"/>
                <a:ea typeface="ＭＳ Ｐゴシック" panose="020B0600070205080204" pitchFamily="34" charset="-128"/>
              </a:defRPr>
            </a:lvl5pPr>
            <a:lvl6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6pPr>
            <a:lvl7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7pPr>
            <a:lvl8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8pPr>
            <a:lvl9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a:endParaRPr>
          </a:p>
        </p:txBody>
      </p:sp>
      <p:sp>
        <p:nvSpPr>
          <p:cNvPr id="14339" name="Date Placeholder 3">
            <a:extLst>
              <a:ext uri="{FF2B5EF4-FFF2-40B4-BE49-F238E27FC236}">
                <a16:creationId xmlns:a16="http://schemas.microsoft.com/office/drawing/2014/main" id="{38AF236C-2F67-A26C-8C2E-0D7C0E255546}"/>
              </a:ext>
            </a:extLst>
          </p:cNvPr>
          <p:cNvSpPr>
            <a:spLocks noGrp="1" noChangeArrowheads="1"/>
          </p:cNvSpPr>
          <p:nvPr>
            <p:custDataLst>
              <p:tags r:id="rId2"/>
            </p:custDataLst>
          </p:nvPr>
        </p:nvSpPr>
        <p:spPr bwMode="auto">
          <a:xfrm>
            <a:off x="1524000" y="6472238"/>
            <a:ext cx="254000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6032" tIns="63500" rIns="127000" bIns="63500" anchor="ct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r>
              <a:rPr kumimoji="0" lang="en-US" altLang="en-US" sz="800" b="0" i="0" u="none" strike="noStrike" kern="1200" cap="none" spc="0" normalizeH="0" baseline="0" noProof="0">
                <a:ln>
                  <a:noFill/>
                </a:ln>
                <a:solidFill>
                  <a:srgbClr val="999999"/>
                </a:solidFill>
                <a:effectLst/>
                <a:uLnTx/>
                <a:uFillTx/>
                <a:latin typeface="Helvetica" pitchFamily="2" charset="0"/>
                <a:ea typeface="ＭＳ Ｐゴシック" panose="020B0600070205080204" pitchFamily="34" charset="-128"/>
                <a:cs typeface="Arial"/>
              </a:rPr>
              <a:t>Date of Download:  11/3/2023</a:t>
            </a:r>
          </a:p>
        </p:txBody>
      </p:sp>
      <p:sp>
        <p:nvSpPr>
          <p:cNvPr id="16388" name="Footer Placeholder 4">
            <a:extLst>
              <a:ext uri="{FF2B5EF4-FFF2-40B4-BE49-F238E27FC236}">
                <a16:creationId xmlns:a16="http://schemas.microsoft.com/office/drawing/2014/main" id="{0D311D69-4B69-FFD6-3B63-8FF34A81FE8E}"/>
              </a:ext>
            </a:extLst>
          </p:cNvPr>
          <p:cNvSpPr>
            <a:spLocks noGrp="1"/>
          </p:cNvSpPr>
          <p:nvPr>
            <p:custDataLst>
              <p:tags r:id="rId3"/>
            </p:custDataLst>
          </p:nvPr>
        </p:nvSpPr>
        <p:spPr>
          <a:xfrm>
            <a:off x="4629150" y="6470651"/>
            <a:ext cx="6038850" cy="385763"/>
          </a:xfrm>
          <a:prstGeom prst="rect">
            <a:avLst/>
          </a:prstGeom>
          <a:noFill/>
          <a:ln w="9525" cap="flat" cmpd="sng" algn="ctr">
            <a:noFill/>
            <a:prstDash val="solid"/>
            <a:miter lim="800000"/>
            <a:headEnd type="none" w="med" len="med"/>
            <a:tailEnd type="none" w="med" len="med"/>
          </a:ln>
        </p:spPr>
        <p:txBody>
          <a:bodyPr rIns="256032" anchor="ct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r>
              <a:rPr kumimoji="0" lang="en-US" altLang="en-US" sz="800" b="0" i="0" u="none" strike="noStrike" kern="1200" cap="none" spc="0" normalizeH="0" baseline="0" noProof="0">
                <a:ln>
                  <a:noFill/>
                </a:ln>
                <a:solidFill>
                  <a:srgbClr val="7F7F7F"/>
                </a:solidFill>
                <a:effectLst/>
                <a:uLnTx/>
                <a:uFillTx/>
                <a:latin typeface="Arial" panose="020B0604020202020204" pitchFamily="34" charset="0"/>
                <a:ea typeface="ＭＳ Ｐゴシック" panose="020B0600070205080204" pitchFamily="34" charset="-128"/>
                <a:cs typeface="Arial"/>
              </a:rPr>
              <a:t>Copyright © 2023 American Association for Cancer Research. All rights reserved.</a:t>
            </a:r>
          </a:p>
        </p:txBody>
      </p:sp>
      <p:sp>
        <p:nvSpPr>
          <p:cNvPr id="14341" name="Text Placeholder 2">
            <a:extLst>
              <a:ext uri="{FF2B5EF4-FFF2-40B4-BE49-F238E27FC236}">
                <a16:creationId xmlns:a16="http://schemas.microsoft.com/office/drawing/2014/main" id="{FC7AFB58-2BB0-CC5B-E078-6F90EC08BFAB}"/>
              </a:ext>
            </a:extLst>
          </p:cNvPr>
          <p:cNvSpPr>
            <a:spLocks noChangeArrowheads="1"/>
          </p:cNvSpPr>
          <p:nvPr>
            <p:custDataLst>
              <p:tags r:id="rId4"/>
            </p:custDataLst>
          </p:nvPr>
        </p:nvSpPr>
        <p:spPr bwMode="auto">
          <a:xfrm>
            <a:off x="3789363" y="119063"/>
            <a:ext cx="6678612"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37160" rIns="137160" bIns="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r>
              <a:rPr kumimoji="0" lang="en-US" altLang="en-US" sz="1300" b="0"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rPr>
              <a:t>From: </a:t>
            </a:r>
            <a:r>
              <a:rPr kumimoji="0" lang="en-US" altLang="en-US" sz="1300" b="1"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rPr>
              <a:t>IVIg Use Associated with Ten-Fold Reduction of Serious Infections in Multiple Myeloma Patients Treated with Anti-BCMA Bispecific Antibodies </a:t>
            </a:r>
          </a:p>
        </p:txBody>
      </p:sp>
      <p:sp>
        <p:nvSpPr>
          <p:cNvPr id="16390" name="Text Placeholder 2">
            <a:extLst>
              <a:ext uri="{FF2B5EF4-FFF2-40B4-BE49-F238E27FC236}">
                <a16:creationId xmlns:a16="http://schemas.microsoft.com/office/drawing/2014/main" id="{5562516F-029C-9FD7-F034-1C92B4BE9A60}"/>
              </a:ext>
            </a:extLst>
          </p:cNvPr>
          <p:cNvSpPr txBox="1">
            <a:spLocks noChangeArrowheads="1"/>
          </p:cNvSpPr>
          <p:nvPr>
            <p:custDataLst>
              <p:tags r:id="rId5"/>
            </p:custDataLst>
          </p:nvPr>
        </p:nvSpPr>
        <p:spPr bwMode="auto">
          <a:xfrm>
            <a:off x="1531938" y="650778"/>
            <a:ext cx="9144000" cy="215900"/>
          </a:xfrm>
          <a:prstGeom prst="rect">
            <a:avLst/>
          </a:prstGeom>
          <a:noFill/>
          <a:ln w="9525" cap="flat" cmpd="sng" algn="ctr">
            <a:noFill/>
            <a:prstDash val="solid"/>
            <a:round/>
            <a:headEnd type="none" w="med" len="med"/>
            <a:tailEnd type="none" w="med" len="med"/>
          </a:ln>
        </p:spPr>
        <p:txBody>
          <a:bodyPr lIns="254000" tIns="0" rIns="127000" bIns="63500"/>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kumimoji="0" lang="en-US" altLang="en-US" sz="1050" b="0" i="0" u="none" strike="noStrike" kern="1200" cap="none" spc="0" normalizeH="0" baseline="0" noProof="0" dirty="0">
                <a:ln w="9525" cap="flat" cmpd="sng" algn="ctr">
                  <a:noFill/>
                  <a:prstDash val="solid"/>
                  <a:round/>
                  <a:headEnd type="none" w="med" len="med"/>
                  <a:tailEnd type="none" w="med" len="med"/>
                </a:ln>
                <a:solidFill>
                  <a:srgbClr val="000000"/>
                </a:solidFill>
                <a:effectLst/>
                <a:uLnTx/>
                <a:uFillTx/>
                <a:latin typeface="Helvetica" pitchFamily="2" charset="0"/>
                <a:ea typeface="ＭＳ Ｐゴシック" pitchFamily="34" charset="-128"/>
                <a:cs typeface="Arial"/>
                <a:sym typeface="Wingdings"/>
              </a:rPr>
              <a:t>Blood Cancer </a:t>
            </a:r>
            <a:r>
              <a:rPr kumimoji="0" lang="en-US" altLang="en-US" sz="1050" b="0" i="0" u="none" strike="noStrike" kern="1200" cap="none" spc="0" normalizeH="0" baseline="0" noProof="0" dirty="0" err="1">
                <a:ln w="9525" cap="flat" cmpd="sng" algn="ctr">
                  <a:noFill/>
                  <a:prstDash val="solid"/>
                  <a:round/>
                  <a:headEnd type="none" w="med" len="med"/>
                  <a:tailEnd type="none" w="med" len="med"/>
                </a:ln>
                <a:solidFill>
                  <a:srgbClr val="000000"/>
                </a:solidFill>
                <a:effectLst/>
                <a:uLnTx/>
                <a:uFillTx/>
                <a:latin typeface="Helvetica" pitchFamily="2" charset="0"/>
                <a:ea typeface="ＭＳ Ｐゴシック" pitchFamily="34" charset="-128"/>
                <a:cs typeface="Arial"/>
                <a:sym typeface="Wingdings"/>
              </a:rPr>
              <a:t>Discov</a:t>
            </a:r>
            <a:r>
              <a:rPr kumimoji="0" lang="en-US" altLang="en-US" sz="1050" b="0" i="0" u="none" strike="noStrike" kern="1200" cap="none" spc="0" normalizeH="0" baseline="0" noProof="0" dirty="0">
                <a:ln w="9525" cap="flat" cmpd="sng" algn="ctr">
                  <a:noFill/>
                  <a:prstDash val="solid"/>
                  <a:round/>
                  <a:headEnd type="none" w="med" len="med"/>
                  <a:tailEnd type="none" w="med" len="med"/>
                </a:ln>
                <a:solidFill>
                  <a:srgbClr val="000000"/>
                </a:solidFill>
                <a:effectLst/>
                <a:uLnTx/>
                <a:uFillTx/>
                <a:latin typeface="Helvetica" pitchFamily="2" charset="0"/>
                <a:ea typeface="ＭＳ Ｐゴシック" pitchFamily="34" charset="-128"/>
                <a:cs typeface="Arial"/>
                <a:sym typeface="Wingdings"/>
              </a:rPr>
              <a:t>. 2023;4(6):440-451. doi:10.1158/2643-3230.BCD-23-0049</a:t>
            </a:r>
          </a:p>
        </p:txBody>
      </p:sp>
      <p:sp>
        <p:nvSpPr>
          <p:cNvPr id="14343" name="Text Placeholder 2">
            <a:extLst>
              <a:ext uri="{FF2B5EF4-FFF2-40B4-BE49-F238E27FC236}">
                <a16:creationId xmlns:a16="http://schemas.microsoft.com/office/drawing/2014/main" id="{DAB1EFAF-4ABE-DEF8-ED6C-5B12708BE142}"/>
              </a:ext>
            </a:extLst>
          </p:cNvPr>
          <p:cNvSpPr>
            <a:spLocks noChangeArrowheads="1"/>
          </p:cNvSpPr>
          <p:nvPr>
            <p:custDataLst>
              <p:tags r:id="rId6"/>
            </p:custDataLst>
          </p:nvPr>
        </p:nvSpPr>
        <p:spPr bwMode="auto">
          <a:xfrm>
            <a:off x="1524000" y="5780088"/>
            <a:ext cx="9144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Pct val="100000"/>
              <a:buFont typeface="Arial" panose="020B0604020202020204" pitchFamily="34" charset="0"/>
              <a:buNone/>
              <a:tabLst/>
              <a:defRPr/>
            </a:pPr>
            <a:endParaRPr kumimoji="0" lang="en-US" altLang="en-US" sz="1100" b="0"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endParaRPr>
          </a:p>
        </p:txBody>
      </p:sp>
      <p:sp>
        <p:nvSpPr>
          <p:cNvPr id="14344" name="TextBox 11">
            <a:extLst>
              <a:ext uri="{FF2B5EF4-FFF2-40B4-BE49-F238E27FC236}">
                <a16:creationId xmlns:a16="http://schemas.microsoft.com/office/drawing/2014/main" id="{5B40E8DC-BD64-F170-7132-9AD8A3A63F2C}"/>
              </a:ext>
            </a:extLst>
          </p:cNvPr>
          <p:cNvSpPr>
            <a:spLocks noChangeArrowheads="1"/>
          </p:cNvSpPr>
          <p:nvPr>
            <p:custDataLst>
              <p:tags r:id="rId7"/>
            </p:custDataLst>
          </p:nvPr>
        </p:nvSpPr>
        <p:spPr bwMode="auto">
          <a:xfrm>
            <a:off x="1524000" y="5510213"/>
            <a:ext cx="914400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endParaRPr kumimoji="0" lang="en-US" altLang="en-US" sz="1100" b="1"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endParaRPr>
          </a:p>
        </p:txBody>
      </p:sp>
      <p:pic>
        <p:nvPicPr>
          <p:cNvPr id="14345" name="Picture 5" descr="AACR: American Association for Cancer Research">
            <a:extLst>
              <a:ext uri="{FF2B5EF4-FFF2-40B4-BE49-F238E27FC236}">
                <a16:creationId xmlns:a16="http://schemas.microsoft.com/office/drawing/2014/main" id="{AB542282-F79D-BD11-6BF3-223280B69DB7}"/>
              </a:ext>
            </a:extLst>
          </p:cNvPr>
          <p:cNvPicPr>
            <a:picLocks noChangeAspect="1" noChangeArrowheads="1"/>
          </p:cNvPicPr>
          <p:nvPr>
            <p:custDataLst>
              <p:tags r:id="rId8"/>
            </p:custDataLst>
          </p:nvPr>
        </p:nvPicPr>
        <p:blipFill>
          <a:blip r:embed="rId12" cstate="print">
            <a:extLst>
              <a:ext uri="{28A0092B-C50C-407E-A947-70E740481C1C}">
                <a14:useLocalDpi xmlns:a14="http://schemas.microsoft.com/office/drawing/2010/main"/>
              </a:ext>
            </a:extLst>
          </a:blip>
          <a:srcRect/>
          <a:stretch>
            <a:fillRect/>
          </a:stretch>
        </p:blipFill>
        <p:spPr bwMode="auto">
          <a:xfrm>
            <a:off x="1724025" y="230189"/>
            <a:ext cx="1906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346" name="New picture">
            <a:extLst>
              <a:ext uri="{FF2B5EF4-FFF2-40B4-BE49-F238E27FC236}">
                <a16:creationId xmlns:a16="http://schemas.microsoft.com/office/drawing/2014/main" id="{1404E1D4-0DE6-7ECA-46B1-3C50EAEA612C}"/>
              </a:ext>
            </a:extLst>
          </p:cNvPr>
          <p:cNvPicPr>
            <a:picLocks noChangeAspect="1" noChangeArrowheads="1"/>
          </p:cNvPicPr>
          <p:nvPr>
            <p:custDataLst>
              <p:tags r:id="rId9"/>
            </p:custDataLst>
          </p:nvPr>
        </p:nvPicPr>
        <p:blipFill rotWithShape="1">
          <a:blip r:embed="rId13" cstate="print">
            <a:extLst>
              <a:ext uri="{28A0092B-C50C-407E-A947-70E740481C1C}">
                <a14:useLocalDpi xmlns:a14="http://schemas.microsoft.com/office/drawing/2010/main"/>
              </a:ext>
            </a:extLst>
          </a:blip>
          <a:srcRect/>
          <a:stretch/>
        </p:blipFill>
        <p:spPr bwMode="auto">
          <a:xfrm>
            <a:off x="2868860" y="1398393"/>
            <a:ext cx="6043949" cy="3688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2" name="TextBox 1">
            <a:extLst>
              <a:ext uri="{FF2B5EF4-FFF2-40B4-BE49-F238E27FC236}">
                <a16:creationId xmlns:a16="http://schemas.microsoft.com/office/drawing/2014/main" id="{16A3328C-A445-52E9-C7A0-07976D430CE4}"/>
              </a:ext>
            </a:extLst>
          </p:cNvPr>
          <p:cNvSpPr txBox="1"/>
          <p:nvPr/>
        </p:nvSpPr>
        <p:spPr>
          <a:xfrm>
            <a:off x="425884" y="2865280"/>
            <a:ext cx="2229633" cy="830997"/>
          </a:xfrm>
          <a:prstGeom prst="rect">
            <a:avLst/>
          </a:prstGeom>
          <a:noFill/>
        </p:spPr>
        <p:txBody>
          <a:bodyPr wrap="square" rtlCol="0">
            <a:spAutoFit/>
          </a:bodyPr>
          <a:lstStyle/>
          <a:p>
            <a:r>
              <a:rPr lang="en-US" sz="2400" dirty="0"/>
              <a:t>Importance of IG replacement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75967A-5451-C34D-915E-699C2DF1E436}"/>
              </a:ext>
            </a:extLst>
          </p:cNvPr>
          <p:cNvSpPr>
            <a:spLocks noGrp="1"/>
          </p:cNvSpPr>
          <p:nvPr>
            <p:ph type="title"/>
          </p:nvPr>
        </p:nvSpPr>
        <p:spPr/>
        <p:txBody>
          <a:bodyPr/>
          <a:lstStyle/>
          <a:p>
            <a:r>
              <a:rPr lang="en-US" dirty="0"/>
              <a:t>Supportive care considerations</a:t>
            </a:r>
          </a:p>
        </p:txBody>
      </p:sp>
      <p:sp>
        <p:nvSpPr>
          <p:cNvPr id="6" name="Content Placeholder 5">
            <a:extLst>
              <a:ext uri="{FF2B5EF4-FFF2-40B4-BE49-F238E27FC236}">
                <a16:creationId xmlns:a16="http://schemas.microsoft.com/office/drawing/2014/main" id="{A7D7F569-48FA-1587-4114-9FF85C63725C}"/>
              </a:ext>
            </a:extLst>
          </p:cNvPr>
          <p:cNvSpPr>
            <a:spLocks noGrp="1"/>
          </p:cNvSpPr>
          <p:nvPr>
            <p:ph sz="half" idx="1"/>
          </p:nvPr>
        </p:nvSpPr>
        <p:spPr/>
        <p:txBody>
          <a:bodyPr>
            <a:normAutofit fontScale="92500" lnSpcReduction="20000"/>
          </a:bodyPr>
          <a:lstStyle/>
          <a:p>
            <a:r>
              <a:rPr lang="en-US" dirty="0"/>
              <a:t>Acute:</a:t>
            </a:r>
          </a:p>
          <a:p>
            <a:pPr lvl="1"/>
            <a:r>
              <a:rPr lang="en-US" dirty="0"/>
              <a:t>CRS management!</a:t>
            </a:r>
          </a:p>
          <a:p>
            <a:pPr lvl="1"/>
            <a:r>
              <a:rPr lang="en-US" dirty="0"/>
              <a:t>Gain experience</a:t>
            </a:r>
          </a:p>
          <a:p>
            <a:pPr lvl="1"/>
            <a:r>
              <a:rPr lang="en-US" dirty="0"/>
              <a:t>Define location of delivery and adapt program accordingly (i.e. inpatient vs outpatient)</a:t>
            </a:r>
          </a:p>
          <a:p>
            <a:pPr lvl="1"/>
            <a:r>
              <a:rPr lang="en-US" dirty="0"/>
              <a:t>Consider evolving data around prophylaxis</a:t>
            </a:r>
          </a:p>
          <a:p>
            <a:pPr lvl="1"/>
            <a:endParaRPr lang="en-US" dirty="0"/>
          </a:p>
        </p:txBody>
      </p:sp>
      <p:sp>
        <p:nvSpPr>
          <p:cNvPr id="7" name="Content Placeholder 6">
            <a:extLst>
              <a:ext uri="{FF2B5EF4-FFF2-40B4-BE49-F238E27FC236}">
                <a16:creationId xmlns:a16="http://schemas.microsoft.com/office/drawing/2014/main" id="{50A2750E-D826-FD35-809C-A4669BA56317}"/>
              </a:ext>
            </a:extLst>
          </p:cNvPr>
          <p:cNvSpPr>
            <a:spLocks noGrp="1"/>
          </p:cNvSpPr>
          <p:nvPr>
            <p:ph sz="half" idx="2"/>
          </p:nvPr>
        </p:nvSpPr>
        <p:spPr/>
        <p:txBody>
          <a:bodyPr>
            <a:normAutofit fontScale="92500" lnSpcReduction="20000"/>
          </a:bodyPr>
          <a:lstStyle/>
          <a:p>
            <a:r>
              <a:rPr lang="en-US" dirty="0"/>
              <a:t>Chronic:</a:t>
            </a:r>
          </a:p>
          <a:p>
            <a:pPr lvl="1"/>
            <a:r>
              <a:rPr lang="en-US" dirty="0"/>
              <a:t>Infectious risk is primary issue</a:t>
            </a:r>
          </a:p>
          <a:p>
            <a:pPr lvl="1"/>
            <a:r>
              <a:rPr lang="en-US" dirty="0"/>
              <a:t>Role of prophylactic antibiotics</a:t>
            </a:r>
          </a:p>
          <a:p>
            <a:pPr lvl="2"/>
            <a:r>
              <a:rPr lang="en-US" dirty="0" err="1"/>
              <a:t>Septra</a:t>
            </a:r>
            <a:endParaRPr lang="en-US" dirty="0"/>
          </a:p>
          <a:p>
            <a:pPr lvl="2"/>
            <a:r>
              <a:rPr lang="en-US" dirty="0"/>
              <a:t>Valacyclovir</a:t>
            </a:r>
          </a:p>
          <a:p>
            <a:pPr lvl="2"/>
            <a:r>
              <a:rPr lang="en-US" dirty="0"/>
              <a:t>Doxycycline or equivalent (x 3 months)</a:t>
            </a:r>
          </a:p>
          <a:p>
            <a:pPr lvl="1"/>
            <a:r>
              <a:rPr lang="en-US" dirty="0"/>
              <a:t>IVIG/SCIG</a:t>
            </a:r>
          </a:p>
          <a:p>
            <a:pPr lvl="1"/>
            <a:r>
              <a:rPr lang="en-US" dirty="0"/>
              <a:t>Monitoring of viral reactivation</a:t>
            </a:r>
          </a:p>
          <a:p>
            <a:pPr lvl="2"/>
            <a:r>
              <a:rPr lang="en-US" dirty="0"/>
              <a:t>Hepatitis where appropriate</a:t>
            </a:r>
          </a:p>
          <a:p>
            <a:pPr lvl="2"/>
            <a:r>
              <a:rPr lang="en-US" dirty="0"/>
              <a:t>CMV!!</a:t>
            </a:r>
          </a:p>
          <a:p>
            <a:pPr lvl="1"/>
            <a:r>
              <a:rPr lang="en-US" dirty="0"/>
              <a:t>Consider atypical organism:</a:t>
            </a:r>
          </a:p>
          <a:p>
            <a:pPr lvl="2"/>
            <a:r>
              <a:rPr lang="en-US" dirty="0"/>
              <a:t>Odd bacteria</a:t>
            </a:r>
          </a:p>
          <a:p>
            <a:pPr lvl="2"/>
            <a:r>
              <a:rPr lang="en-US" dirty="0"/>
              <a:t>Fungal</a:t>
            </a:r>
          </a:p>
          <a:p>
            <a:pPr lvl="2"/>
            <a:r>
              <a:rPr lang="en-US" dirty="0"/>
              <a:t>CMV</a:t>
            </a:r>
          </a:p>
          <a:p>
            <a:pPr lvl="2"/>
            <a:r>
              <a:rPr lang="en-US" dirty="0"/>
              <a:t>EBV</a:t>
            </a:r>
          </a:p>
        </p:txBody>
      </p:sp>
    </p:spTree>
    <p:extLst>
      <p:ext uri="{BB962C8B-B14F-4D97-AF65-F5344CB8AC3E}">
        <p14:creationId xmlns:p14="http://schemas.microsoft.com/office/powerpoint/2010/main" val="6458709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C08007-E9BA-3FF6-CC5B-7D5782E883C0}"/>
              </a:ext>
            </a:extLst>
          </p:cNvPr>
          <p:cNvSpPr>
            <a:spLocks noGrp="1"/>
          </p:cNvSpPr>
          <p:nvPr>
            <p:ph type="title"/>
          </p:nvPr>
        </p:nvSpPr>
        <p:spPr/>
        <p:txBody>
          <a:bodyPr/>
          <a:lstStyle/>
          <a:p>
            <a:r>
              <a:rPr lang="en-US" dirty="0"/>
              <a:t>Summary</a:t>
            </a:r>
          </a:p>
        </p:txBody>
      </p:sp>
      <p:sp>
        <p:nvSpPr>
          <p:cNvPr id="7" name="Content Placeholder 6">
            <a:extLst>
              <a:ext uri="{FF2B5EF4-FFF2-40B4-BE49-F238E27FC236}">
                <a16:creationId xmlns:a16="http://schemas.microsoft.com/office/drawing/2014/main" id="{CD157638-44AD-77C0-28C5-9A689AC76EBC}"/>
              </a:ext>
            </a:extLst>
          </p:cNvPr>
          <p:cNvSpPr>
            <a:spLocks noGrp="1"/>
          </p:cNvSpPr>
          <p:nvPr>
            <p:ph idx="1"/>
          </p:nvPr>
        </p:nvSpPr>
        <p:spPr/>
        <p:txBody>
          <a:bodyPr/>
          <a:lstStyle/>
          <a:p>
            <a:r>
              <a:rPr lang="en-US" dirty="0"/>
              <a:t>Think of these disorders</a:t>
            </a:r>
          </a:p>
          <a:p>
            <a:r>
              <a:rPr lang="en-US" dirty="0"/>
              <a:t>Refer early</a:t>
            </a:r>
          </a:p>
          <a:p>
            <a:r>
              <a:rPr lang="en-US" dirty="0"/>
              <a:t>Know they are treatable and long-term outcomes are excellent</a:t>
            </a:r>
          </a:p>
          <a:p>
            <a:r>
              <a:rPr lang="en-US" dirty="0"/>
              <a:t>Novel immune-based therapies are here</a:t>
            </a:r>
          </a:p>
          <a:p>
            <a:r>
              <a:rPr lang="en-US" dirty="0"/>
              <a:t>Supportive care is key to success</a:t>
            </a:r>
          </a:p>
          <a:p>
            <a:endParaRPr lang="en-US" dirty="0"/>
          </a:p>
          <a:p>
            <a:r>
              <a:rPr lang="en-US" dirty="0">
                <a:hlinkClick r:id="rId2"/>
              </a:rPr>
              <a:t>christopher.venner@bccancer.bc.ca</a:t>
            </a:r>
            <a:endParaRPr lang="en-US"/>
          </a:p>
          <a:p>
            <a:endParaRPr lang="en-US" dirty="0"/>
          </a:p>
        </p:txBody>
      </p:sp>
    </p:spTree>
    <p:extLst>
      <p:ext uri="{BB962C8B-B14F-4D97-AF65-F5344CB8AC3E}">
        <p14:creationId xmlns:p14="http://schemas.microsoft.com/office/powerpoint/2010/main" val="36814296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542"/>
</p:tagLst>
</file>

<file path=ppt/tags/tag2.xml><?xml version="1.0" encoding="utf-8"?>
<p:tagLst xmlns:a="http://schemas.openxmlformats.org/drawingml/2006/main" xmlns:r="http://schemas.openxmlformats.org/officeDocument/2006/relationships" xmlns:p="http://schemas.openxmlformats.org/presentationml/2006/main">
  <p:tag name="AS_UNIQUEID" val="543"/>
</p:tagLst>
</file>

<file path=ppt/tags/tag3.xml><?xml version="1.0" encoding="utf-8"?>
<p:tagLst xmlns:a="http://schemas.openxmlformats.org/drawingml/2006/main" xmlns:r="http://schemas.openxmlformats.org/officeDocument/2006/relationships" xmlns:p="http://schemas.openxmlformats.org/presentationml/2006/main">
  <p:tag name="AS_UNIQUEID" val="544"/>
</p:tagLst>
</file>

<file path=ppt/tags/tag4.xml><?xml version="1.0" encoding="utf-8"?>
<p:tagLst xmlns:a="http://schemas.openxmlformats.org/drawingml/2006/main" xmlns:r="http://schemas.openxmlformats.org/officeDocument/2006/relationships" xmlns:p="http://schemas.openxmlformats.org/presentationml/2006/main">
  <p:tag name="AS_UNIQUEID" val="545"/>
</p:tagLst>
</file>

<file path=ppt/tags/tag5.xml><?xml version="1.0" encoding="utf-8"?>
<p:tagLst xmlns:a="http://schemas.openxmlformats.org/drawingml/2006/main" xmlns:r="http://schemas.openxmlformats.org/officeDocument/2006/relationships" xmlns:p="http://schemas.openxmlformats.org/presentationml/2006/main">
  <p:tag name="AS_UNIQUEID" val="546"/>
</p:tagLst>
</file>

<file path=ppt/tags/tag6.xml><?xml version="1.0" encoding="utf-8"?>
<p:tagLst xmlns:a="http://schemas.openxmlformats.org/drawingml/2006/main" xmlns:r="http://schemas.openxmlformats.org/officeDocument/2006/relationships" xmlns:p="http://schemas.openxmlformats.org/presentationml/2006/main">
  <p:tag name="AS_UNIQUEID" val="547"/>
</p:tagLst>
</file>

<file path=ppt/tags/tag7.xml><?xml version="1.0" encoding="utf-8"?>
<p:tagLst xmlns:a="http://schemas.openxmlformats.org/drawingml/2006/main" xmlns:r="http://schemas.openxmlformats.org/officeDocument/2006/relationships" xmlns:p="http://schemas.openxmlformats.org/presentationml/2006/main">
  <p:tag name="AS_UNIQUEID" val="548"/>
</p:tagLst>
</file>

<file path=ppt/tags/tag8.xml><?xml version="1.0" encoding="utf-8"?>
<p:tagLst xmlns:a="http://schemas.openxmlformats.org/drawingml/2006/main" xmlns:r="http://schemas.openxmlformats.org/officeDocument/2006/relationships" xmlns:p="http://schemas.openxmlformats.org/presentationml/2006/main">
  <p:tag name="AS_UNIQUEID" val="549"/>
</p:tagLst>
</file>

<file path=ppt/tags/tag9.xml><?xml version="1.0" encoding="utf-8"?>
<p:tagLst xmlns:a="http://schemas.openxmlformats.org/drawingml/2006/main" xmlns:r="http://schemas.openxmlformats.org/officeDocument/2006/relationships" xmlns:p="http://schemas.openxmlformats.org/presentationml/2006/main">
  <p:tag name="AS_UNIQUEID" val="550"/>
</p:tagLst>
</file>

<file path=ppt/tags/tag10.xml><?xml version="1.0" encoding="utf-8"?>
<p:tagLst xmlns:a="http://schemas.openxmlformats.org/drawingml/2006/main" xmlns:r="http://schemas.openxmlformats.org/officeDocument/2006/relationships" xmlns:p="http://schemas.openxmlformats.org/presentationml/2006/main">
  <p:tag name="AS_UNIQUEID" val="561"/>
</p:tagLst>
</file>

<file path=ppt/tags/tag11.xml><?xml version="1.0" encoding="utf-8"?>
<p:tagLst xmlns:a="http://schemas.openxmlformats.org/drawingml/2006/main" xmlns:r="http://schemas.openxmlformats.org/officeDocument/2006/relationships" xmlns:p="http://schemas.openxmlformats.org/presentationml/2006/main">
  <p:tag name="AS_UNIQUEID" val="562"/>
</p:tagLst>
</file>

<file path=ppt/tags/tag12.xml><?xml version="1.0" encoding="utf-8"?>
<p:tagLst xmlns:a="http://schemas.openxmlformats.org/drawingml/2006/main" xmlns:r="http://schemas.openxmlformats.org/officeDocument/2006/relationships" xmlns:p="http://schemas.openxmlformats.org/presentationml/2006/main">
  <p:tag name="AS_UNIQUEID" val="563"/>
</p:tagLst>
</file>

<file path=ppt/tags/tag13.xml><?xml version="1.0" encoding="utf-8"?>
<p:tagLst xmlns:a="http://schemas.openxmlformats.org/drawingml/2006/main" xmlns:r="http://schemas.openxmlformats.org/officeDocument/2006/relationships" xmlns:p="http://schemas.openxmlformats.org/presentationml/2006/main">
  <p:tag name="AS_UNIQUEID" val="542"/>
</p:tagLst>
</file>

<file path=ppt/tags/tag14.xml><?xml version="1.0" encoding="utf-8"?>
<p:tagLst xmlns:a="http://schemas.openxmlformats.org/drawingml/2006/main" xmlns:r="http://schemas.openxmlformats.org/officeDocument/2006/relationships" xmlns:p="http://schemas.openxmlformats.org/presentationml/2006/main">
  <p:tag name="AS_UNIQUEID" val="543"/>
</p:tagLst>
</file>

<file path=ppt/tags/tag15.xml><?xml version="1.0" encoding="utf-8"?>
<p:tagLst xmlns:a="http://schemas.openxmlformats.org/drawingml/2006/main" xmlns:r="http://schemas.openxmlformats.org/officeDocument/2006/relationships" xmlns:p="http://schemas.openxmlformats.org/presentationml/2006/main">
  <p:tag name="AS_UNIQUEID" val="544"/>
</p:tagLst>
</file>

<file path=ppt/tags/tag16.xml><?xml version="1.0" encoding="utf-8"?>
<p:tagLst xmlns:a="http://schemas.openxmlformats.org/drawingml/2006/main" xmlns:r="http://schemas.openxmlformats.org/officeDocument/2006/relationships" xmlns:p="http://schemas.openxmlformats.org/presentationml/2006/main">
  <p:tag name="AS_UNIQUEID" val="545"/>
</p:tagLst>
</file>

<file path=ppt/tags/tag17.xml><?xml version="1.0" encoding="utf-8"?>
<p:tagLst xmlns:a="http://schemas.openxmlformats.org/drawingml/2006/main" xmlns:r="http://schemas.openxmlformats.org/officeDocument/2006/relationships" xmlns:p="http://schemas.openxmlformats.org/presentationml/2006/main">
  <p:tag name="AS_UNIQUEID" val="546"/>
</p:tagLst>
</file>

<file path=ppt/tags/tag18.xml><?xml version="1.0" encoding="utf-8"?>
<p:tagLst xmlns:a="http://schemas.openxmlformats.org/drawingml/2006/main" xmlns:r="http://schemas.openxmlformats.org/officeDocument/2006/relationships" xmlns:p="http://schemas.openxmlformats.org/presentationml/2006/main">
  <p:tag name="AS_UNIQUEID" val="547"/>
</p:tagLst>
</file>

<file path=ppt/tags/tag19.xml><?xml version="1.0" encoding="utf-8"?>
<p:tagLst xmlns:a="http://schemas.openxmlformats.org/drawingml/2006/main" xmlns:r="http://schemas.openxmlformats.org/officeDocument/2006/relationships" xmlns:p="http://schemas.openxmlformats.org/presentationml/2006/main">
  <p:tag name="AS_UNIQUEID" val="548"/>
</p:tagLst>
</file>

<file path=ppt/tags/tag20.xml><?xml version="1.0" encoding="utf-8"?>
<p:tagLst xmlns:a="http://schemas.openxmlformats.org/drawingml/2006/main" xmlns:r="http://schemas.openxmlformats.org/officeDocument/2006/relationships" xmlns:p="http://schemas.openxmlformats.org/presentationml/2006/main">
  <p:tag name="AS_UNIQUEID" val="549"/>
</p:tagLst>
</file>

<file path=ppt/tags/tag21.xml><?xml version="1.0" encoding="utf-8"?>
<p:tagLst xmlns:a="http://schemas.openxmlformats.org/drawingml/2006/main" xmlns:r="http://schemas.openxmlformats.org/officeDocument/2006/relationships" xmlns:p="http://schemas.openxmlformats.org/presentationml/2006/main">
  <p:tag name="AS_UNIQUEID" val="550"/>
</p:tagLst>
</file>

<file path=ppt/tags/tag22.xml><?xml version="1.0" encoding="utf-8"?>
<p:tagLst xmlns:a="http://schemas.openxmlformats.org/drawingml/2006/main" xmlns:r="http://schemas.openxmlformats.org/officeDocument/2006/relationships" xmlns:p="http://schemas.openxmlformats.org/presentationml/2006/main">
  <p:tag name="AS_UNIQUEID" val="561"/>
</p:tagLst>
</file>

<file path=ppt/tags/tag23.xml><?xml version="1.0" encoding="utf-8"?>
<p:tagLst xmlns:a="http://schemas.openxmlformats.org/drawingml/2006/main" xmlns:r="http://schemas.openxmlformats.org/officeDocument/2006/relationships" xmlns:p="http://schemas.openxmlformats.org/presentationml/2006/main">
  <p:tag name="AS_UNIQUEID" val="562"/>
</p:tagLst>
</file>

<file path=ppt/tags/tag24.xml><?xml version="1.0" encoding="utf-8"?>
<p:tagLst xmlns:a="http://schemas.openxmlformats.org/drawingml/2006/main" xmlns:r="http://schemas.openxmlformats.org/officeDocument/2006/relationships" xmlns:p="http://schemas.openxmlformats.org/presentationml/2006/main">
  <p:tag name="AS_UNIQUEID" val="56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1040</TotalTime>
  <Words>2411</Words>
  <Application>Microsoft Macintosh PowerPoint</Application>
  <PresentationFormat>Widescreen</PresentationFormat>
  <Paragraphs>384</Paragraphs>
  <Slides>49</Slides>
  <Notes>3</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49</vt:i4>
      </vt:variant>
    </vt:vector>
  </HeadingPairs>
  <TitlesOfParts>
    <vt:vector size="66" baseType="lpstr">
      <vt:lpstr>-apple-system</vt:lpstr>
      <vt:lpstr>Aptos</vt:lpstr>
      <vt:lpstr>Aptos Display</vt:lpstr>
      <vt:lpstr>Arial</vt:lpstr>
      <vt:lpstr>ArialMT</vt:lpstr>
      <vt:lpstr>Calibri</vt:lpstr>
      <vt:lpstr>Calibri Light</vt:lpstr>
      <vt:lpstr>Helvetica</vt:lpstr>
      <vt:lpstr>Helvetica Neue LT Std 55 Roman</vt:lpstr>
      <vt:lpstr>HelveticaNeueLT Std</vt:lpstr>
      <vt:lpstr>Lucida Sans</vt:lpstr>
      <vt:lpstr>Open Sans</vt:lpstr>
      <vt:lpstr>Office Theme</vt:lpstr>
      <vt:lpstr>1_Office Theme</vt:lpstr>
      <vt:lpstr>3_Office Theme</vt:lpstr>
      <vt:lpstr>2_Office Theme</vt:lpstr>
      <vt:lpstr>4_Office Theme</vt:lpstr>
      <vt:lpstr>Approach To Plasma Cell Dyscrasias</vt:lpstr>
      <vt:lpstr>DISCLOSURES</vt:lpstr>
      <vt:lpstr>What is a plasma cell?</vt:lpstr>
      <vt:lpstr>PowerPoint Presentation</vt:lpstr>
      <vt:lpstr>Response Assessment and Monitoring</vt:lpstr>
      <vt:lpstr>What is Myeloma?</vt:lpstr>
      <vt:lpstr>The Plasma Cell Dyscrasia Continuum</vt:lpstr>
      <vt:lpstr>Is there a problem here?</vt:lpstr>
      <vt:lpstr>Is there a problem here?</vt:lpstr>
      <vt:lpstr>Is there a problem here?</vt:lpstr>
      <vt:lpstr>PowerPoint Presentation</vt:lpstr>
      <vt:lpstr>Smouldering MM</vt:lpstr>
      <vt:lpstr>Diagnostic Criteria (IMWG - 2014)</vt:lpstr>
      <vt:lpstr>PowerPoint Presentation</vt:lpstr>
      <vt:lpstr>PowerPoint Presentation</vt:lpstr>
      <vt:lpstr>How to work these cases up</vt:lpstr>
      <vt:lpstr>Myeloma, Light Chains and the Kidney</vt:lpstr>
      <vt:lpstr>When to think of it?</vt:lpstr>
      <vt:lpstr>PowerPoint Presentation</vt:lpstr>
      <vt:lpstr>PowerPoint Presentation</vt:lpstr>
      <vt:lpstr>PowerPoint Presentation</vt:lpstr>
      <vt:lpstr>International Kidney and Myeloma Working Group (IKMG)</vt:lpstr>
      <vt:lpstr>PowerPoint Presentation</vt:lpstr>
      <vt:lpstr>MM induced fractures and plasmacytomas</vt:lpstr>
      <vt:lpstr>MM induced fractures and plasmacytomas</vt:lpstr>
      <vt:lpstr>Advances in therapy</vt:lpstr>
      <vt:lpstr>PowerPoint Presentation</vt:lpstr>
      <vt:lpstr>New frontline SOC - TIMM</vt:lpstr>
      <vt:lpstr>Minimal Residual Disease (MRD) Negativity in the Phase 3 Cartitude-4 Trial</vt:lpstr>
      <vt:lpstr>PowerPoint Presentation</vt:lpstr>
      <vt:lpstr>Management in the acute setting</vt:lpstr>
      <vt:lpstr>Cellular immunotherapy</vt:lpstr>
      <vt:lpstr>Bispecific T-cell Engagers</vt:lpstr>
      <vt:lpstr>CAR T-cells</vt:lpstr>
      <vt:lpstr>Chimeric Antigen Receptor T-cells</vt:lpstr>
      <vt:lpstr>T-cell Redirecting Therapies: Toxicities</vt:lpstr>
      <vt:lpstr>PowerPoint Presentation</vt:lpstr>
      <vt:lpstr>CRS</vt:lpstr>
      <vt:lpstr>CRS treatment</vt:lpstr>
      <vt:lpstr>PowerPoint Presentation</vt:lpstr>
      <vt:lpstr>ICANS treatment</vt:lpstr>
      <vt:lpstr>CARTITUDE-4: CRS and CAR-T Cell–Related  Neurotoxicity</vt:lpstr>
      <vt:lpstr>PowerPoint Presentation</vt:lpstr>
      <vt:lpstr>Immune Dysfunction With T-Cell Redirecting Therapy - Increased Infection Risk</vt:lpstr>
      <vt:lpstr>Immune Dysfunction With T-Cell Redirecting Therapy – Increased Infection Risk</vt:lpstr>
      <vt:lpstr>PowerPoint Presentation</vt:lpstr>
      <vt:lpstr>PowerPoint Presentation</vt:lpstr>
      <vt:lpstr>Supportive care considerations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 Venner</dc:creator>
  <cp:lastModifiedBy>Chris Venner</cp:lastModifiedBy>
  <cp:revision>18</cp:revision>
  <dcterms:created xsi:type="dcterms:W3CDTF">2025-10-23T23:28:45Z</dcterms:created>
  <dcterms:modified xsi:type="dcterms:W3CDTF">2025-10-27T05:25:11Z</dcterms:modified>
</cp:coreProperties>
</file>