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Robot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6D55220-776A-4DBE-ADE1-B9D6F8ED8177}">
  <a:tblStyle styleId="{36D55220-776A-4DBE-ADE1-B9D6F8ED817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236d868a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236d868a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2af2a090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82af2a090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2ab72f78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82ab72f78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2af2a090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82af2a090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82af2a0906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82af2a0906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2af2a090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82af2a090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82af2a090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82af2a090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82af2a090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82af2a090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7dbbe5c2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7dbbe5c2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7dbbe5c2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77dbbe5c2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77dbbe5c2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77dbbe5c2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77dbbe5c2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77dbbe5c2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7dbbe5c2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77dbbe5c2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77dbbe5c2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77dbbe5c2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82af2a0906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82af2a0906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77dbbe5c2a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77dbbe5c2a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77dbbe5c2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77dbbe5c2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77dbbe5c2a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77dbbe5c2a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82af2a0906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82af2a0906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82af2a0906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82af2a090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77dbbe5c2a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77dbbe5c2a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7236d868a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7236d868a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Rush</a:t>
            </a:r>
            <a:endParaRPr i="1"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19743" l="20699" r="38768" t="0"/>
          <a:stretch/>
        </p:blipFill>
        <p:spPr>
          <a:xfrm>
            <a:off x="3418800" y="1911950"/>
            <a:ext cx="2306400" cy="194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4"/>
          <p:cNvCxnSpPr>
            <a:stCxn id="62" idx="2"/>
            <a:endCxn id="63" idx="0"/>
          </p:cNvCxnSpPr>
          <p:nvPr/>
        </p:nvCxnSpPr>
        <p:spPr>
          <a:xfrm flipH="1" rot="-5400000">
            <a:off x="4265003" y="-382425"/>
            <a:ext cx="405600" cy="2285100"/>
          </a:xfrm>
          <a:prstGeom prst="bentConnector3">
            <a:avLst>
              <a:gd fmla="val 4999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4" name="Google Shape;64;p14"/>
          <p:cNvCxnSpPr>
            <a:stCxn id="65" idx="0"/>
            <a:endCxn id="62" idx="2"/>
          </p:cNvCxnSpPr>
          <p:nvPr/>
        </p:nvCxnSpPr>
        <p:spPr>
          <a:xfrm rot="-5400000">
            <a:off x="1975500" y="-386824"/>
            <a:ext cx="405600" cy="22938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2" name="Google Shape;62;p14"/>
          <p:cNvSpPr txBox="1"/>
          <p:nvPr/>
        </p:nvSpPr>
        <p:spPr>
          <a:xfrm>
            <a:off x="1976603" y="191025"/>
            <a:ext cx="2697300" cy="366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Anemia 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diagnostic schema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262350" y="962876"/>
            <a:ext cx="1538100" cy="919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Acute anemia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Bleeding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Hemolysis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Critical illness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Dilution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6" name="Google Shape;66;p14"/>
          <p:cNvCxnSpPr>
            <a:stCxn id="67" idx="0"/>
            <a:endCxn id="68" idx="2"/>
          </p:cNvCxnSpPr>
          <p:nvPr/>
        </p:nvCxnSpPr>
        <p:spPr>
          <a:xfrm rot="-5400000">
            <a:off x="4571400" y="1199250"/>
            <a:ext cx="1039800" cy="1038600"/>
          </a:xfrm>
          <a:prstGeom prst="bentConnector3">
            <a:avLst>
              <a:gd fmla="val 24255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9" name="Google Shape;69;p14"/>
          <p:cNvCxnSpPr>
            <a:stCxn id="70" idx="0"/>
            <a:endCxn id="68" idx="2"/>
          </p:cNvCxnSpPr>
          <p:nvPr/>
        </p:nvCxnSpPr>
        <p:spPr>
          <a:xfrm rot="-5400000">
            <a:off x="3149000" y="-223050"/>
            <a:ext cx="1039800" cy="3883200"/>
          </a:xfrm>
          <a:prstGeom prst="bentConnector3">
            <a:avLst>
              <a:gd fmla="val 24255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1" name="Google Shape;71;p14"/>
          <p:cNvCxnSpPr>
            <a:stCxn id="72" idx="0"/>
            <a:endCxn id="68" idx="2"/>
          </p:cNvCxnSpPr>
          <p:nvPr/>
        </p:nvCxnSpPr>
        <p:spPr>
          <a:xfrm flipH="1" rot="5400000">
            <a:off x="5993654" y="815400"/>
            <a:ext cx="1039800" cy="1806300"/>
          </a:xfrm>
          <a:prstGeom prst="bentConnector3">
            <a:avLst>
              <a:gd fmla="val 24075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8" name="Google Shape;68;p14"/>
          <p:cNvSpPr txBox="1"/>
          <p:nvPr/>
        </p:nvSpPr>
        <p:spPr>
          <a:xfrm>
            <a:off x="4841425" y="832450"/>
            <a:ext cx="15381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3" name="Google Shape;73;p14"/>
          <p:cNvCxnSpPr>
            <a:endCxn id="74" idx="0"/>
          </p:cNvCxnSpPr>
          <p:nvPr/>
        </p:nvCxnSpPr>
        <p:spPr>
          <a:xfrm>
            <a:off x="4571400" y="2942600"/>
            <a:ext cx="663900" cy="1464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3" name="Google Shape;63;p14"/>
          <p:cNvSpPr txBox="1"/>
          <p:nvPr/>
        </p:nvSpPr>
        <p:spPr>
          <a:xfrm>
            <a:off x="4593475" y="962863"/>
            <a:ext cx="2034000" cy="366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Chronic anemia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5" name="Google Shape;75;p14"/>
          <p:cNvCxnSpPr>
            <a:stCxn id="76" idx="0"/>
            <a:endCxn id="67" idx="2"/>
          </p:cNvCxnSpPr>
          <p:nvPr/>
        </p:nvCxnSpPr>
        <p:spPr>
          <a:xfrm rot="-5400000">
            <a:off x="4102125" y="2619200"/>
            <a:ext cx="290700" cy="648900"/>
          </a:xfrm>
          <a:prstGeom prst="bentConnector3">
            <a:avLst>
              <a:gd fmla="val 50009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7" name="Google Shape;67;p14"/>
          <p:cNvSpPr txBox="1"/>
          <p:nvPr/>
        </p:nvSpPr>
        <p:spPr>
          <a:xfrm>
            <a:off x="3907050" y="2238450"/>
            <a:ext cx="1329900" cy="5598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Normocytic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80 &lt; MCV &lt; 100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3314325" y="3089000"/>
            <a:ext cx="1217400" cy="723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↑ Reticulocyte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Bleeding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Hemolysis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Splenic seq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7" name="Google Shape;77;p14"/>
          <p:cNvCxnSpPr>
            <a:stCxn id="78" idx="0"/>
            <a:endCxn id="74" idx="2"/>
          </p:cNvCxnSpPr>
          <p:nvPr/>
        </p:nvCxnSpPr>
        <p:spPr>
          <a:xfrm rot="-5400000">
            <a:off x="4700900" y="3704350"/>
            <a:ext cx="783300" cy="285300"/>
          </a:xfrm>
          <a:prstGeom prst="bentConnector3">
            <a:avLst>
              <a:gd fmla="val 17321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9" name="Google Shape;79;p14"/>
          <p:cNvCxnSpPr>
            <a:stCxn id="80" idx="0"/>
          </p:cNvCxnSpPr>
          <p:nvPr/>
        </p:nvCxnSpPr>
        <p:spPr>
          <a:xfrm rot="-5400000">
            <a:off x="3809000" y="3098350"/>
            <a:ext cx="135900" cy="21447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1" name="Google Shape;81;p14"/>
          <p:cNvCxnSpPr>
            <a:stCxn id="82" idx="0"/>
          </p:cNvCxnSpPr>
          <p:nvPr/>
        </p:nvCxnSpPr>
        <p:spPr>
          <a:xfrm flipH="1" rot="5400000">
            <a:off x="6080300" y="3257500"/>
            <a:ext cx="141600" cy="18330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0" name="Google Shape;80;p14"/>
          <p:cNvSpPr txBox="1"/>
          <p:nvPr/>
        </p:nvSpPr>
        <p:spPr>
          <a:xfrm>
            <a:off x="1760000" y="4238650"/>
            <a:ext cx="2089200" cy="572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Bone marrow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infiltration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Malignancy (heme, solid organ), Infectious (mycobacterial, fungal)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6050600" y="4244800"/>
            <a:ext cx="2034000" cy="559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Bone marrow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suppression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Anemia of chronic disease/inflammation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055900" y="4238650"/>
            <a:ext cx="1788000" cy="572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baseline="30000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Bone marrow 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failure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MDS, myelofibrosis, aplastic anemia, pure red cell aplasia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3" name="Google Shape;83;p14"/>
          <p:cNvCxnSpPr>
            <a:stCxn id="70" idx="2"/>
            <a:endCxn id="84" idx="0"/>
          </p:cNvCxnSpPr>
          <p:nvPr/>
        </p:nvCxnSpPr>
        <p:spPr>
          <a:xfrm flipH="1" rot="-5400000">
            <a:off x="1714550" y="2823300"/>
            <a:ext cx="273000" cy="247500"/>
          </a:xfrm>
          <a:prstGeom prst="bentConnector3">
            <a:avLst>
              <a:gd fmla="val 52926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4" name="Google Shape;84;p14"/>
          <p:cNvSpPr txBox="1"/>
          <p:nvPr/>
        </p:nvSpPr>
        <p:spPr>
          <a:xfrm>
            <a:off x="1410290" y="3083500"/>
            <a:ext cx="1128900" cy="723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Uncommon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Lead poisoning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Sideroblastic anemia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5" name="Google Shape;85;p14"/>
          <p:cNvCxnSpPr>
            <a:stCxn id="86" idx="0"/>
          </p:cNvCxnSpPr>
          <p:nvPr/>
        </p:nvCxnSpPr>
        <p:spPr>
          <a:xfrm rot="-5400000">
            <a:off x="1164000" y="2518000"/>
            <a:ext cx="128700" cy="10023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6" name="Google Shape;86;p14"/>
          <p:cNvSpPr txBox="1"/>
          <p:nvPr/>
        </p:nvSpPr>
        <p:spPr>
          <a:xfrm>
            <a:off x="162750" y="3083500"/>
            <a:ext cx="1128900" cy="870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Iron deficiency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Anemia chronic disease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Fe deficiency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1062350" y="2238450"/>
            <a:ext cx="1329900" cy="5721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Microcytic</a:t>
            </a:r>
            <a:b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MCV &lt; 80</a:t>
            </a:r>
            <a:endParaRPr b="1" sz="12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4626600" y="3089000"/>
            <a:ext cx="1217400" cy="366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↓ Reticulocyte</a:t>
            </a:r>
            <a:endParaRPr sz="10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7" name="Google Shape;87;p14"/>
          <p:cNvCxnSpPr>
            <a:stCxn id="72" idx="2"/>
            <a:endCxn id="88" idx="0"/>
          </p:cNvCxnSpPr>
          <p:nvPr/>
        </p:nvCxnSpPr>
        <p:spPr>
          <a:xfrm flipH="1" rot="-5400000">
            <a:off x="7644104" y="2570850"/>
            <a:ext cx="284700" cy="739500"/>
          </a:xfrm>
          <a:prstGeom prst="bentConnector3">
            <a:avLst>
              <a:gd fmla="val 5002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8" name="Google Shape;88;p14"/>
          <p:cNvSpPr txBox="1"/>
          <p:nvPr/>
        </p:nvSpPr>
        <p:spPr>
          <a:xfrm>
            <a:off x="7421950" y="3083075"/>
            <a:ext cx="1468800" cy="1008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Non-megalo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baseline="30000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bone marrow failure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Reticulocytosis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Alcohol use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Liver disease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HypoTSH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9" name="Google Shape;89;p14"/>
          <p:cNvCxnSpPr>
            <a:stCxn id="90" idx="0"/>
          </p:cNvCxnSpPr>
          <p:nvPr/>
        </p:nvCxnSpPr>
        <p:spPr>
          <a:xfrm rot="-5400000">
            <a:off x="6983500" y="2644625"/>
            <a:ext cx="142200" cy="7347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0" name="Google Shape;90;p14"/>
          <p:cNvSpPr txBox="1"/>
          <p:nvPr/>
        </p:nvSpPr>
        <p:spPr>
          <a:xfrm>
            <a:off x="6102700" y="3083075"/>
            <a:ext cx="1169100" cy="572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Megaloblastic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B12 def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Folate def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751754" y="2238450"/>
            <a:ext cx="1329900" cy="5598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Macrocytic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MCV &gt;100</a:t>
            </a:r>
            <a:endParaRPr sz="12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Google Shape;95;p15"/>
          <p:cNvCxnSpPr>
            <a:stCxn id="96" idx="2"/>
            <a:endCxn id="97" idx="0"/>
          </p:cNvCxnSpPr>
          <p:nvPr/>
        </p:nvCxnSpPr>
        <p:spPr>
          <a:xfrm flipH="1" rot="-5400000">
            <a:off x="4266500" y="-380925"/>
            <a:ext cx="405600" cy="2282100"/>
          </a:xfrm>
          <a:prstGeom prst="bentConnector3">
            <a:avLst>
              <a:gd fmla="val 4999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8" name="Google Shape;98;p15"/>
          <p:cNvCxnSpPr>
            <a:stCxn id="99" idx="0"/>
            <a:endCxn id="96" idx="2"/>
          </p:cNvCxnSpPr>
          <p:nvPr/>
        </p:nvCxnSpPr>
        <p:spPr>
          <a:xfrm rot="-5400000">
            <a:off x="1977000" y="-388324"/>
            <a:ext cx="405600" cy="22968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6" name="Google Shape;96;p15"/>
          <p:cNvSpPr txBox="1"/>
          <p:nvPr/>
        </p:nvSpPr>
        <p:spPr>
          <a:xfrm>
            <a:off x="1974800" y="191025"/>
            <a:ext cx="2706900" cy="366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Anemia 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iagnostic sche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262350" y="962876"/>
            <a:ext cx="1538100" cy="919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Acute anemia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Bleeding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Hemolysis</a:t>
            </a:r>
            <a:endParaRPr sz="1000">
              <a:solidFill>
                <a:schemeClr val="dk1"/>
              </a:solidFill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Critical illness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Dilution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0" name="Google Shape;100;p15"/>
          <p:cNvCxnSpPr>
            <a:stCxn id="101" idx="0"/>
            <a:endCxn id="102" idx="2"/>
          </p:cNvCxnSpPr>
          <p:nvPr/>
        </p:nvCxnSpPr>
        <p:spPr>
          <a:xfrm rot="-5400000">
            <a:off x="4571400" y="1199250"/>
            <a:ext cx="1039800" cy="1038600"/>
          </a:xfrm>
          <a:prstGeom prst="bentConnector3">
            <a:avLst>
              <a:gd fmla="val 24255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3" name="Google Shape;103;p15"/>
          <p:cNvCxnSpPr>
            <a:stCxn id="104" idx="0"/>
            <a:endCxn id="102" idx="2"/>
          </p:cNvCxnSpPr>
          <p:nvPr/>
        </p:nvCxnSpPr>
        <p:spPr>
          <a:xfrm rot="-5400000">
            <a:off x="3149000" y="-223050"/>
            <a:ext cx="1039800" cy="3883200"/>
          </a:xfrm>
          <a:prstGeom prst="bentConnector3">
            <a:avLst>
              <a:gd fmla="val 24255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5" name="Google Shape;105;p15"/>
          <p:cNvCxnSpPr>
            <a:stCxn id="106" idx="0"/>
            <a:endCxn id="102" idx="2"/>
          </p:cNvCxnSpPr>
          <p:nvPr/>
        </p:nvCxnSpPr>
        <p:spPr>
          <a:xfrm flipH="1" rot="5400000">
            <a:off x="5993654" y="815400"/>
            <a:ext cx="1039800" cy="1806300"/>
          </a:xfrm>
          <a:prstGeom prst="bentConnector3">
            <a:avLst>
              <a:gd fmla="val 24075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2" name="Google Shape;102;p15"/>
          <p:cNvSpPr txBox="1"/>
          <p:nvPr/>
        </p:nvSpPr>
        <p:spPr>
          <a:xfrm>
            <a:off x="4841425" y="832450"/>
            <a:ext cx="15381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7" name="Google Shape;107;p15"/>
          <p:cNvCxnSpPr>
            <a:endCxn id="108" idx="0"/>
          </p:cNvCxnSpPr>
          <p:nvPr/>
        </p:nvCxnSpPr>
        <p:spPr>
          <a:xfrm>
            <a:off x="4571400" y="2942600"/>
            <a:ext cx="663900" cy="1464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7" name="Google Shape;97;p15"/>
          <p:cNvSpPr txBox="1"/>
          <p:nvPr/>
        </p:nvSpPr>
        <p:spPr>
          <a:xfrm>
            <a:off x="4593475" y="962863"/>
            <a:ext cx="2034000" cy="366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Chronic anemia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9" name="Google Shape;109;p15"/>
          <p:cNvCxnSpPr>
            <a:stCxn id="110" idx="0"/>
            <a:endCxn id="101" idx="2"/>
          </p:cNvCxnSpPr>
          <p:nvPr/>
        </p:nvCxnSpPr>
        <p:spPr>
          <a:xfrm rot="-5400000">
            <a:off x="4102125" y="2619200"/>
            <a:ext cx="290700" cy="648900"/>
          </a:xfrm>
          <a:prstGeom prst="bentConnector3">
            <a:avLst>
              <a:gd fmla="val 50009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1" name="Google Shape;101;p15"/>
          <p:cNvSpPr txBox="1"/>
          <p:nvPr/>
        </p:nvSpPr>
        <p:spPr>
          <a:xfrm>
            <a:off x="3907050" y="2238450"/>
            <a:ext cx="1329900" cy="5598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Normocytic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80 &lt; MCV &lt; 100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3314325" y="3089000"/>
            <a:ext cx="1217400" cy="723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↑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Reticulocyte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Bleeding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Hemolysis</a:t>
            </a:r>
            <a:endParaRPr sz="1000">
              <a:solidFill>
                <a:schemeClr val="dk1"/>
              </a:solidFill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Splenic seq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1" name="Google Shape;111;p15"/>
          <p:cNvCxnSpPr>
            <a:stCxn id="112" idx="0"/>
            <a:endCxn id="108" idx="2"/>
          </p:cNvCxnSpPr>
          <p:nvPr/>
        </p:nvCxnSpPr>
        <p:spPr>
          <a:xfrm rot="-5400000">
            <a:off x="4700900" y="3704350"/>
            <a:ext cx="783300" cy="285300"/>
          </a:xfrm>
          <a:prstGeom prst="bentConnector3">
            <a:avLst>
              <a:gd fmla="val 17321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3" name="Google Shape;113;p15"/>
          <p:cNvCxnSpPr>
            <a:stCxn id="114" idx="0"/>
          </p:cNvCxnSpPr>
          <p:nvPr/>
        </p:nvCxnSpPr>
        <p:spPr>
          <a:xfrm rot="-5400000">
            <a:off x="3809000" y="3098350"/>
            <a:ext cx="135900" cy="21447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5" name="Google Shape;115;p15"/>
          <p:cNvCxnSpPr>
            <a:stCxn id="116" idx="0"/>
          </p:cNvCxnSpPr>
          <p:nvPr/>
        </p:nvCxnSpPr>
        <p:spPr>
          <a:xfrm flipH="1" rot="5400000">
            <a:off x="6080300" y="3257500"/>
            <a:ext cx="141600" cy="18330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4" name="Google Shape;114;p15"/>
          <p:cNvSpPr txBox="1"/>
          <p:nvPr/>
        </p:nvSpPr>
        <p:spPr>
          <a:xfrm>
            <a:off x="1760000" y="4238650"/>
            <a:ext cx="2089200" cy="572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Bone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marrow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infiltration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Malignancy (heme, solid organ), Infectious (mycobacterial, fungal)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050600" y="4244800"/>
            <a:ext cx="2034000" cy="559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Bone marrow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suppression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Anemia of chronic disease/inflammation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4055900" y="4238650"/>
            <a:ext cx="1788000" cy="572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baseline="30000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Bone marrow 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failure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MDS, myelofibrosis, aplastic anemia, pure red cell aplasia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7" name="Google Shape;117;p15"/>
          <p:cNvCxnSpPr>
            <a:stCxn id="104" idx="2"/>
            <a:endCxn id="118" idx="0"/>
          </p:cNvCxnSpPr>
          <p:nvPr/>
        </p:nvCxnSpPr>
        <p:spPr>
          <a:xfrm flipH="1" rot="-5400000">
            <a:off x="1714550" y="2823300"/>
            <a:ext cx="273000" cy="247500"/>
          </a:xfrm>
          <a:prstGeom prst="bentConnector3">
            <a:avLst>
              <a:gd fmla="val 52926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8" name="Google Shape;118;p15"/>
          <p:cNvSpPr txBox="1"/>
          <p:nvPr/>
        </p:nvSpPr>
        <p:spPr>
          <a:xfrm>
            <a:off x="1410290" y="3083500"/>
            <a:ext cx="1128900" cy="723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Unc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ommon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Lead poisoning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Sideroblastic anemia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" name="Google Shape;119;p15"/>
          <p:cNvCxnSpPr>
            <a:stCxn id="120" idx="0"/>
          </p:cNvCxnSpPr>
          <p:nvPr/>
        </p:nvCxnSpPr>
        <p:spPr>
          <a:xfrm rot="-5400000">
            <a:off x="1164000" y="2518000"/>
            <a:ext cx="128700" cy="10023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0" name="Google Shape;120;p15"/>
          <p:cNvSpPr txBox="1"/>
          <p:nvPr/>
        </p:nvSpPr>
        <p:spPr>
          <a:xfrm>
            <a:off x="162750" y="3083500"/>
            <a:ext cx="1128900" cy="870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Common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Iron deficiency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Anemia chronic disease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Fe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deficiency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062350" y="2238450"/>
            <a:ext cx="1329900" cy="5721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Microcytic</a:t>
            </a:r>
            <a:b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MCV &lt; 80</a:t>
            </a:r>
            <a:endParaRPr b="1" sz="12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4626600" y="3089000"/>
            <a:ext cx="1217400" cy="366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↓ Reticulocyte</a:t>
            </a:r>
            <a:endParaRPr sz="10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1" name="Google Shape;121;p15"/>
          <p:cNvCxnSpPr>
            <a:stCxn id="106" idx="2"/>
            <a:endCxn id="122" idx="0"/>
          </p:cNvCxnSpPr>
          <p:nvPr/>
        </p:nvCxnSpPr>
        <p:spPr>
          <a:xfrm flipH="1" rot="-5400000">
            <a:off x="7644104" y="2570850"/>
            <a:ext cx="284700" cy="739500"/>
          </a:xfrm>
          <a:prstGeom prst="bentConnector3">
            <a:avLst>
              <a:gd fmla="val 5002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2" name="Google Shape;122;p15"/>
          <p:cNvSpPr txBox="1"/>
          <p:nvPr/>
        </p:nvSpPr>
        <p:spPr>
          <a:xfrm>
            <a:off x="7421950" y="3083075"/>
            <a:ext cx="1468800" cy="1008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Non-megalo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baseline="30000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bone marrow failure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Reticulocytosis</a:t>
            </a:r>
            <a:endParaRPr sz="1000">
              <a:solidFill>
                <a:schemeClr val="dk1"/>
              </a:solidFill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Alcohol use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Liver disease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HypoTSH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3" name="Google Shape;123;p15"/>
          <p:cNvCxnSpPr>
            <a:stCxn id="124" idx="0"/>
          </p:cNvCxnSpPr>
          <p:nvPr/>
        </p:nvCxnSpPr>
        <p:spPr>
          <a:xfrm rot="-5400000">
            <a:off x="6983500" y="2644625"/>
            <a:ext cx="142200" cy="734700"/>
          </a:xfrm>
          <a:prstGeom prst="bentConnector2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4" name="Google Shape;124;p15"/>
          <p:cNvSpPr txBox="1"/>
          <p:nvPr/>
        </p:nvSpPr>
        <p:spPr>
          <a:xfrm>
            <a:off x="6102700" y="3083075"/>
            <a:ext cx="1169100" cy="572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Megaloblastic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B12 def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Folate def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6751754" y="2238450"/>
            <a:ext cx="1329900" cy="5598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Macrocytic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MCV &gt;100</a:t>
            </a:r>
            <a:endParaRPr sz="12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Google Shape;129;p16"/>
          <p:cNvCxnSpPr>
            <a:stCxn id="130" idx="2"/>
            <a:endCxn id="131" idx="0"/>
          </p:cNvCxnSpPr>
          <p:nvPr/>
        </p:nvCxnSpPr>
        <p:spPr>
          <a:xfrm flipH="1" rot="-5400000">
            <a:off x="4362975" y="144100"/>
            <a:ext cx="405600" cy="21369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" name="Google Shape;132;p16"/>
          <p:cNvCxnSpPr>
            <a:stCxn id="133" idx="0"/>
            <a:endCxn id="130" idx="2"/>
          </p:cNvCxnSpPr>
          <p:nvPr/>
        </p:nvCxnSpPr>
        <p:spPr>
          <a:xfrm rot="-5400000">
            <a:off x="2392675" y="310625"/>
            <a:ext cx="405600" cy="1803900"/>
          </a:xfrm>
          <a:prstGeom prst="bentConnector3">
            <a:avLst>
              <a:gd fmla="val 50003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0" name="Google Shape;130;p16"/>
          <p:cNvSpPr txBox="1"/>
          <p:nvPr/>
        </p:nvSpPr>
        <p:spPr>
          <a:xfrm>
            <a:off x="1643775" y="643450"/>
            <a:ext cx="3707100" cy="366300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Hemolytic anemia 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diagnostic schema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4865225" y="1284875"/>
            <a:ext cx="15381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5" name="Google Shape;135;p16"/>
          <p:cNvCxnSpPr>
            <a:stCxn id="133" idx="2"/>
            <a:endCxn id="136" idx="0"/>
          </p:cNvCxnSpPr>
          <p:nvPr/>
        </p:nvCxnSpPr>
        <p:spPr>
          <a:xfrm flipH="1" rot="-5400000">
            <a:off x="1862875" y="1651625"/>
            <a:ext cx="285000" cy="623700"/>
          </a:xfrm>
          <a:prstGeom prst="bentConnector3">
            <a:avLst>
              <a:gd fmla="val 5002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7" name="Google Shape;137;p16"/>
          <p:cNvCxnSpPr>
            <a:stCxn id="133" idx="2"/>
            <a:endCxn id="138" idx="0"/>
          </p:cNvCxnSpPr>
          <p:nvPr/>
        </p:nvCxnSpPr>
        <p:spPr>
          <a:xfrm rot="5400000">
            <a:off x="1239175" y="1651625"/>
            <a:ext cx="285000" cy="623700"/>
          </a:xfrm>
          <a:prstGeom prst="bentConnector3">
            <a:avLst>
              <a:gd fmla="val 5002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9" name="Google Shape;139;p16"/>
          <p:cNvCxnSpPr>
            <a:stCxn id="140" idx="0"/>
            <a:endCxn id="131" idx="2"/>
          </p:cNvCxnSpPr>
          <p:nvPr/>
        </p:nvCxnSpPr>
        <p:spPr>
          <a:xfrm flipH="1" rot="5400000">
            <a:off x="6717050" y="738000"/>
            <a:ext cx="345600" cy="25113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1" name="Google Shape;141;p16"/>
          <p:cNvCxnSpPr>
            <a:stCxn id="142" idx="0"/>
            <a:endCxn id="131" idx="2"/>
          </p:cNvCxnSpPr>
          <p:nvPr/>
        </p:nvCxnSpPr>
        <p:spPr>
          <a:xfrm flipH="1" rot="5400000">
            <a:off x="5949425" y="1505550"/>
            <a:ext cx="345600" cy="9762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3" name="Google Shape;143;p16"/>
          <p:cNvCxnSpPr>
            <a:stCxn id="144" idx="0"/>
            <a:endCxn id="131" idx="2"/>
          </p:cNvCxnSpPr>
          <p:nvPr/>
        </p:nvCxnSpPr>
        <p:spPr>
          <a:xfrm rot="-5400000">
            <a:off x="4586863" y="1119000"/>
            <a:ext cx="345600" cy="17493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5" name="Google Shape;145;p16"/>
          <p:cNvCxnSpPr>
            <a:stCxn id="146" idx="0"/>
            <a:endCxn id="131" idx="2"/>
          </p:cNvCxnSpPr>
          <p:nvPr/>
        </p:nvCxnSpPr>
        <p:spPr>
          <a:xfrm rot="-5400000">
            <a:off x="5266850" y="1799100"/>
            <a:ext cx="345600" cy="3891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7" name="Google Shape;147;p16"/>
          <p:cNvCxnSpPr>
            <a:stCxn id="148" idx="0"/>
            <a:endCxn id="144" idx="2"/>
          </p:cNvCxnSpPr>
          <p:nvPr/>
        </p:nvCxnSpPr>
        <p:spPr>
          <a:xfrm flipH="1" rot="5400000">
            <a:off x="4841975" y="1526350"/>
            <a:ext cx="1097100" cy="3010800"/>
          </a:xfrm>
          <a:prstGeom prst="bentConnector3">
            <a:avLst>
              <a:gd fmla="val 25577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9" name="Google Shape;149;p16"/>
          <p:cNvCxnSpPr>
            <a:stCxn id="150" idx="0"/>
            <a:endCxn id="144" idx="2"/>
          </p:cNvCxnSpPr>
          <p:nvPr/>
        </p:nvCxnSpPr>
        <p:spPr>
          <a:xfrm flipH="1" rot="5400000">
            <a:off x="3910825" y="2457250"/>
            <a:ext cx="1097100" cy="1149000"/>
          </a:xfrm>
          <a:prstGeom prst="bentConnector3">
            <a:avLst>
              <a:gd fmla="val 25577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1" name="Google Shape;151;p16"/>
          <p:cNvCxnSpPr>
            <a:stCxn id="152" idx="0"/>
            <a:endCxn id="144" idx="2"/>
          </p:cNvCxnSpPr>
          <p:nvPr/>
        </p:nvCxnSpPr>
        <p:spPr>
          <a:xfrm rot="-5400000">
            <a:off x="1986725" y="1682075"/>
            <a:ext cx="1097100" cy="2699400"/>
          </a:xfrm>
          <a:prstGeom prst="bentConnector3">
            <a:avLst>
              <a:gd fmla="val 25579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3" name="Google Shape;153;p16"/>
          <p:cNvCxnSpPr>
            <a:stCxn id="154" idx="0"/>
            <a:endCxn id="144" idx="2"/>
          </p:cNvCxnSpPr>
          <p:nvPr/>
        </p:nvCxnSpPr>
        <p:spPr>
          <a:xfrm rot="-5400000">
            <a:off x="2948775" y="2644150"/>
            <a:ext cx="1097100" cy="775200"/>
          </a:xfrm>
          <a:prstGeom prst="bentConnector3">
            <a:avLst>
              <a:gd fmla="val 25577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1" name="Google Shape;131;p16"/>
          <p:cNvSpPr txBox="1"/>
          <p:nvPr/>
        </p:nvSpPr>
        <p:spPr>
          <a:xfrm>
            <a:off x="4617275" y="1415301"/>
            <a:ext cx="2034000" cy="4056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 i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mmune-mediated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 negative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</a:t>
            </a:r>
            <a:endParaRPr b="1" sz="16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959125" y="1415375"/>
            <a:ext cx="1468800" cy="4056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Immune-mediated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 positive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</a:t>
            </a:r>
            <a:endParaRPr b="1" sz="12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752850" y="2106100"/>
            <a:ext cx="1128900" cy="405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Alloimmune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Transfusion Rx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505300" y="2106100"/>
            <a:ext cx="1128900" cy="559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Autoimmune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Warm AIHA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Cold AIHA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7376450" y="2166450"/>
            <a:ext cx="1538100" cy="10767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MAHA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schistocyte positive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DIC</a:t>
            </a:r>
            <a:b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TMA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Mechanical (e.g. valves, pumps, Heyde’s)       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6081275" y="2166450"/>
            <a:ext cx="1058100" cy="7833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Toxic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i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oxidative stress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Drugs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Foods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3415663" y="2166450"/>
            <a:ext cx="938700" cy="3168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Genetic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4680650" y="2166450"/>
            <a:ext cx="1128900" cy="7833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Infectious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Malaria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Bartonella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Clostridium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6126875" y="3580300"/>
            <a:ext cx="1538100" cy="4500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Complement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PNH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4202725" y="3580300"/>
            <a:ext cx="1662300" cy="6105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Hemoglobinopathy</a:t>
            </a:r>
            <a:b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Sickle cell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Thalassemia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354425" y="3580325"/>
            <a:ext cx="1662300" cy="6105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Membrane defect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Hereditary elliptocytosis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Hereditary spherocytosis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2278575" y="3580300"/>
            <a:ext cx="1662300" cy="6105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Enzyme defect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G6PD deficiency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PK deficiency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"/>
          <p:cNvSpPr txBox="1"/>
          <p:nvPr>
            <p:ph type="title"/>
          </p:nvPr>
        </p:nvSpPr>
        <p:spPr>
          <a:xfrm>
            <a:off x="311700" y="254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Mechanism of hemolysis</a:t>
            </a:r>
            <a:endParaRPr/>
          </a:p>
        </p:txBody>
      </p:sp>
      <p:graphicFrame>
        <p:nvGraphicFramePr>
          <p:cNvPr id="160" name="Google Shape;160;p17"/>
          <p:cNvGraphicFramePr/>
          <p:nvPr/>
        </p:nvGraphicFramePr>
        <p:xfrm>
          <a:off x="424825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{36D55220-776A-4DBE-ADE1-B9D6F8ED8177}</a:tableStyleId>
              </a:tblPr>
              <a:tblGrid>
                <a:gridCol w="1298025"/>
                <a:gridCol w="3239375"/>
                <a:gridCol w="37569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 </a:t>
                      </a:r>
                      <a:endParaRPr sz="1200"/>
                    </a:p>
                  </a:txBody>
                  <a:tcPr marT="50800" marB="50800" marR="50800" marL="50800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/>
                        <a:t>Intravascular hemolysis</a:t>
                      </a:r>
                      <a:endParaRPr b="1" sz="1500"/>
                    </a:p>
                  </a:txBody>
                  <a:tcPr marT="50800" marB="50800" marR="50800" marL="50800" anchor="ctr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/>
                        <a:t>Extravascular hemolysis</a:t>
                      </a:r>
                      <a:endParaRPr b="1" sz="1500"/>
                    </a:p>
                  </a:txBody>
                  <a:tcPr marT="50800" marB="50800" marR="50800" marL="50800" anchor="ctr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676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Pathophys</a:t>
                      </a:r>
                      <a:endParaRPr b="1" sz="1600"/>
                    </a:p>
                  </a:txBody>
                  <a:tcPr marT="50800" marB="50800" marR="50800" marL="50800" anchor="ctr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RBCs destroyed </a:t>
                      </a:r>
                      <a:r>
                        <a:rPr b="1" lang="en" sz="1200"/>
                        <a:t>within blood vessels</a:t>
                      </a:r>
                      <a:endParaRPr sz="1200"/>
                    </a:p>
                  </a:txBody>
                  <a:tcPr marT="50800" marB="50800" marR="50800" marL="50800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RBC are destroyed </a:t>
                      </a:r>
                      <a:r>
                        <a:rPr b="1" lang="en" sz="1200"/>
                        <a:t>outside vessels</a:t>
                      </a:r>
                      <a:r>
                        <a:rPr lang="en" sz="1200"/>
                        <a:t>, mainly by splenic and hepatic macrophages in the </a:t>
                      </a:r>
                      <a:r>
                        <a:rPr b="1" lang="en" sz="1200"/>
                        <a:t>reticuloendothelial system</a:t>
                      </a:r>
                      <a:endParaRPr sz="1200"/>
                    </a:p>
                  </a:txBody>
                  <a:tcPr marT="50800" marB="50800" marR="50800" marL="50800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4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Laboratory features</a:t>
                      </a:r>
                      <a:endParaRPr b="1" sz="1600"/>
                    </a:p>
                  </a:txBody>
                  <a:tcPr marT="50800" marB="50800" marR="50800" marL="50800" anchor="ctr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/>
                        <a:t>More dramatic lab  parameters</a:t>
                      </a:r>
                      <a:endParaRPr b="1" i="1"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↑ LDH (very high)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↓ Haptoglobin (very low)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Indirect hyperbilirubinemia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Hemoglobinuria</a:t>
                      </a:r>
                      <a:endParaRPr sz="1200"/>
                    </a:p>
                  </a:txBody>
                  <a:tcPr marT="50800" marB="50800" marR="50800" marL="50800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/>
                        <a:t>Less dramatic lab parameters</a:t>
                      </a:r>
                      <a:br>
                        <a:rPr b="1" i="1" lang="en" sz="1200"/>
                      </a:br>
                      <a:r>
                        <a:rPr lang="en" sz="1200"/>
                        <a:t>Moderate ↑ LDH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Mild ↓ Haptoglobin</a:t>
                      </a:r>
                      <a:br>
                        <a:rPr lang="en" sz="1200"/>
                      </a:br>
                      <a:r>
                        <a:rPr lang="en" sz="1200"/>
                        <a:t>Indirect hyperbilirubinemia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Splenomegaly</a:t>
                      </a:r>
                      <a:endParaRPr sz="1200"/>
                    </a:p>
                  </a:txBody>
                  <a:tcPr marT="50800" marB="50800" marR="50800" marL="50800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9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Example etiologies</a:t>
                      </a:r>
                      <a:endParaRPr b="1" sz="1600"/>
                    </a:p>
                  </a:txBody>
                  <a:tcPr marT="50800" marB="50800" marR="50800" marL="50800" anchor="ctr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Immune-mediated</a:t>
                      </a:r>
                      <a:endParaRPr sz="1200"/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b="1" lang="en" sz="1200"/>
                        <a:t>Cold</a:t>
                      </a:r>
                      <a:r>
                        <a:rPr lang="en" sz="1200"/>
                        <a:t> AIHA</a:t>
                      </a:r>
                      <a:endParaRPr sz="1200"/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Alloimmune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MAHA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Infectious</a:t>
                      </a:r>
                      <a:endParaRPr sz="1200"/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Malaria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Oxidative injury</a:t>
                      </a:r>
                      <a:endParaRPr sz="1200"/>
                    </a:p>
                  </a:txBody>
                  <a:tcPr marT="50800" marB="50800" marR="50800" marL="50800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Immune-mediated</a:t>
                      </a:r>
                      <a:endParaRPr sz="1200"/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b="1" lang="en" sz="1200"/>
                        <a:t>Warm</a:t>
                      </a:r>
                      <a:r>
                        <a:rPr lang="en" sz="1200"/>
                        <a:t> AIHA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Most genetic causes</a:t>
                      </a:r>
                      <a:endParaRPr sz="1200"/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Membrane defect</a:t>
                      </a:r>
                      <a:endParaRPr sz="1200"/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Enzyme defect</a:t>
                      </a:r>
                      <a:endParaRPr sz="1200"/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Hemoglobinopathy</a:t>
                      </a:r>
                      <a:endParaRPr sz="12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Oxidative injury</a:t>
                      </a:r>
                      <a:endParaRPr sz="1200"/>
                    </a:p>
                  </a:txBody>
                  <a:tcPr marT="50800" marB="50800" marR="50800" marL="50800">
                    <a:lnL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Simplified approach to hemolytic anemia</a:t>
            </a:r>
            <a:endParaRPr/>
          </a:p>
        </p:txBody>
      </p:sp>
      <p:sp>
        <p:nvSpPr>
          <p:cNvPr id="166" name="Google Shape;16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Order your </a:t>
            </a:r>
            <a:r>
              <a:rPr b="1" lang="en" sz="2000">
                <a:solidFill>
                  <a:schemeClr val="dk1"/>
                </a:solidFill>
              </a:rPr>
              <a:t>hemolysis screening labs</a:t>
            </a:r>
            <a:endParaRPr b="1"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LDH (best to trend)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Bilirubin (lowest sensitivity)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Haptoglobin (highest sensitivity)</a:t>
            </a:r>
            <a:endParaRPr sz="20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If hemolysis screen positive, order </a:t>
            </a:r>
            <a:r>
              <a:rPr b="1" lang="en" sz="2000">
                <a:solidFill>
                  <a:schemeClr val="dk1"/>
                </a:solidFill>
              </a:rPr>
              <a:t>additional labs to </a:t>
            </a:r>
            <a:r>
              <a:rPr b="1" lang="en" sz="2000">
                <a:solidFill>
                  <a:schemeClr val="dk1"/>
                </a:solidFill>
              </a:rPr>
              <a:t>characterize</a:t>
            </a:r>
            <a:endParaRPr b="1"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DAT (i.e Coomb’s test) → positive = AIHA</a:t>
            </a:r>
            <a:endParaRPr b="1"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Peripheral blood smear → schistocytes = MAHA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LcPeriod"/>
            </a:pPr>
            <a:r>
              <a:rPr lang="en" sz="2000">
                <a:solidFill>
                  <a:schemeClr val="dk1"/>
                </a:solidFill>
              </a:rPr>
              <a:t>Reticulocyte count → low = concerning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/>
          <p:nvPr>
            <p:ph idx="1" type="body"/>
          </p:nvPr>
        </p:nvSpPr>
        <p:spPr>
          <a:xfrm>
            <a:off x="629200" y="1139175"/>
            <a:ext cx="7674300" cy="36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b="1" lang="en" sz="2100">
                <a:solidFill>
                  <a:schemeClr val="dk1"/>
                </a:solidFill>
              </a:rPr>
              <a:t>Shunt (V/Q = 0)</a:t>
            </a:r>
            <a:endParaRPr b="1" sz="21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en" sz="1700">
                <a:solidFill>
                  <a:schemeClr val="dk1"/>
                </a:solidFill>
              </a:rPr>
              <a:t>Pulmonary 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en" sz="1700">
                <a:solidFill>
                  <a:schemeClr val="dk1"/>
                </a:solidFill>
              </a:rPr>
              <a:t>Extrapulmonary</a:t>
            </a:r>
            <a:endParaRPr sz="17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eriod"/>
            </a:pPr>
            <a:r>
              <a:rPr b="1" lang="en" sz="2100">
                <a:solidFill>
                  <a:schemeClr val="dk1"/>
                </a:solidFill>
              </a:rPr>
              <a:t>Erroneous hemoglobin </a:t>
            </a:r>
            <a:endParaRPr b="1" sz="21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en" sz="1700">
                <a:solidFill>
                  <a:schemeClr val="dk1"/>
                </a:solidFill>
              </a:rPr>
              <a:t>Carboxyhemoglobinemia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en" sz="1700">
                <a:solidFill>
                  <a:schemeClr val="dk1"/>
                </a:solidFill>
              </a:rPr>
              <a:t>Methemoglobinemia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ABG pH </a:t>
            </a:r>
            <a:r>
              <a:rPr lang="en" sz="1700">
                <a:solidFill>
                  <a:srgbClr val="FF0000"/>
                </a:solidFill>
              </a:rPr>
              <a:t>7.48</a:t>
            </a:r>
            <a:r>
              <a:rPr lang="en" sz="1700">
                <a:solidFill>
                  <a:schemeClr val="dk1"/>
                </a:solidFill>
              </a:rPr>
              <a:t>, pCO2 </a:t>
            </a:r>
            <a:r>
              <a:rPr lang="en" sz="1700">
                <a:solidFill>
                  <a:srgbClr val="0000FF"/>
                </a:solidFill>
              </a:rPr>
              <a:t>34</a:t>
            </a:r>
            <a:r>
              <a:rPr lang="en" sz="1700">
                <a:solidFill>
                  <a:schemeClr val="dk1"/>
                </a:solidFill>
              </a:rPr>
              <a:t>, HCO3 22, pO2 </a:t>
            </a:r>
            <a:r>
              <a:rPr lang="en" sz="1700">
                <a:solidFill>
                  <a:srgbClr val="FF0000"/>
                </a:solidFill>
              </a:rPr>
              <a:t>230</a:t>
            </a:r>
            <a:endParaRPr sz="17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metHgb </a:t>
            </a:r>
            <a:r>
              <a:rPr lang="en" sz="2300">
                <a:solidFill>
                  <a:srgbClr val="FF0000"/>
                </a:solidFill>
              </a:rPr>
              <a:t>0.31</a:t>
            </a:r>
            <a:r>
              <a:rPr lang="en" sz="2300">
                <a:solidFill>
                  <a:schemeClr val="dk1"/>
                </a:solidFill>
              </a:rPr>
              <a:t> (ULN 0.015)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172" name="Google Shape;17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 SpO</a:t>
            </a:r>
            <a:r>
              <a:rPr baseline="-25000" lang="en"/>
              <a:t>2</a:t>
            </a:r>
            <a:r>
              <a:rPr lang="en"/>
              <a:t> </a:t>
            </a:r>
            <a:r>
              <a:rPr lang="en"/>
              <a:t>not responsive to supplemental oxygen</a:t>
            </a:r>
            <a:endParaRPr baseline="-25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 txBox="1"/>
          <p:nvPr>
            <p:ph idx="1" type="body"/>
          </p:nvPr>
        </p:nvSpPr>
        <p:spPr>
          <a:xfrm>
            <a:off x="440100" y="1358100"/>
            <a:ext cx="4131900" cy="3334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Oxidative stress</a:t>
            </a:r>
            <a:r>
              <a:rPr lang="en" sz="1500">
                <a:solidFill>
                  <a:schemeClr val="dk1"/>
                </a:solidFill>
              </a:rPr>
              <a:t> oxidizes Hb-bound iron from ferrous (Fe</a:t>
            </a:r>
            <a:r>
              <a:rPr baseline="30000" lang="en" sz="1500">
                <a:solidFill>
                  <a:schemeClr val="dk1"/>
                </a:solidFill>
              </a:rPr>
              <a:t>2+</a:t>
            </a:r>
            <a:r>
              <a:rPr lang="en" sz="1500">
                <a:solidFill>
                  <a:schemeClr val="dk1"/>
                </a:solidFill>
              </a:rPr>
              <a:t>) → ferric (Fe</a:t>
            </a:r>
            <a:r>
              <a:rPr baseline="30000" lang="en" sz="1500">
                <a:solidFill>
                  <a:schemeClr val="dk1"/>
                </a:solidFill>
              </a:rPr>
              <a:t>3+</a:t>
            </a:r>
            <a:r>
              <a:rPr lang="en" sz="1500">
                <a:solidFill>
                  <a:schemeClr val="dk1"/>
                </a:solidFill>
              </a:rPr>
              <a:t>) state, forming </a:t>
            </a:r>
            <a:r>
              <a:rPr lang="en" sz="1500">
                <a:solidFill>
                  <a:schemeClr val="dk1"/>
                </a:solidFill>
              </a:rPr>
              <a:t>methemoglobin</a:t>
            </a:r>
            <a:endParaRPr sz="1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MetHb consequences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Unable to bind O2 effectively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en" sz="1500">
                <a:solidFill>
                  <a:schemeClr val="dk1"/>
                </a:solidFill>
              </a:rPr>
              <a:t>Leftward shift</a:t>
            </a:r>
            <a:r>
              <a:rPr lang="en" sz="1500">
                <a:solidFill>
                  <a:schemeClr val="dk1"/>
                </a:solidFill>
              </a:rPr>
              <a:t> of oxyHb dissociation curve (i.e. remaining normal Hb binds O2 more tightly &amp; release less to tissues)</a:t>
            </a:r>
            <a:endParaRPr sz="1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This leads to </a:t>
            </a:r>
            <a:r>
              <a:rPr b="1" lang="en" sz="1500">
                <a:solidFill>
                  <a:schemeClr val="dk1"/>
                </a:solidFill>
              </a:rPr>
              <a:t>anemic hypoxia</a:t>
            </a:r>
            <a:r>
              <a:rPr lang="en" sz="1500">
                <a:solidFill>
                  <a:schemeClr val="dk1"/>
                </a:solidFill>
              </a:rPr>
              <a:t> without </a:t>
            </a:r>
            <a:r>
              <a:rPr lang="en" sz="1500">
                <a:solidFill>
                  <a:schemeClr val="dk1"/>
                </a:solidFill>
              </a:rPr>
              <a:t>hypoxemia 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78" name="Google Shape;17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Methemoglobinemia</a:t>
            </a:r>
            <a:endParaRPr baseline="-25000"/>
          </a:p>
        </p:txBody>
      </p:sp>
      <p:pic>
        <p:nvPicPr>
          <p:cNvPr id="179" name="Google Shape;179;p20"/>
          <p:cNvPicPr preferRelativeResize="0"/>
          <p:nvPr/>
        </p:nvPicPr>
        <p:blipFill rotWithShape="1">
          <a:blip r:embed="rId3">
            <a:alphaModFix/>
          </a:blip>
          <a:srcRect b="0" l="0" r="40999" t="0"/>
          <a:stretch/>
        </p:blipFill>
        <p:spPr>
          <a:xfrm>
            <a:off x="4767100" y="1680975"/>
            <a:ext cx="3850024" cy="28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 txBox="1"/>
          <p:nvPr/>
        </p:nvSpPr>
        <p:spPr>
          <a:xfrm>
            <a:off x="5394519" y="357725"/>
            <a:ext cx="3222600" cy="7473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“met” comes from the Greek word for “change”</a:t>
            </a:r>
            <a:endParaRPr sz="1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>
            <p:ph idx="1" type="body"/>
          </p:nvPr>
        </p:nvSpPr>
        <p:spPr>
          <a:xfrm>
            <a:off x="488150" y="1241000"/>
            <a:ext cx="3722400" cy="3660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Symptoms of hypoxia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dyspnea, headache, fatigue, lethargy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Signs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Cyanosis </a:t>
            </a:r>
            <a:r>
              <a:rPr b="1" lang="en" sz="1600">
                <a:solidFill>
                  <a:schemeClr val="dk1"/>
                </a:solidFill>
              </a:rPr>
              <a:t>out of proportion to PaO2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Chocolate-brown blood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SpO2 fixed at 85% regardless of oxygenation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86" name="Google Shape;18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Methemoglobinemia</a:t>
            </a:r>
            <a:endParaRPr baseline="-25000"/>
          </a:p>
        </p:txBody>
      </p:sp>
      <p:sp>
        <p:nvSpPr>
          <p:cNvPr id="187" name="Google Shape;187;p21"/>
          <p:cNvSpPr txBox="1"/>
          <p:nvPr>
            <p:ph idx="1" type="body"/>
          </p:nvPr>
        </p:nvSpPr>
        <p:spPr>
          <a:xfrm>
            <a:off x="4842225" y="1241000"/>
            <a:ext cx="3722400" cy="3660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Diagnosis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MetHb via co-oximetry or ABG</a:t>
            </a:r>
            <a:endParaRPr sz="16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Management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All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High flow O2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If MetHb &gt; 20% or symptomatic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b="1" lang="en" sz="1600">
                <a:solidFill>
                  <a:schemeClr val="dk1"/>
                </a:solidFill>
              </a:rPr>
              <a:t>Methylene blue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If severe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Exchange transfusion, hyperbaric O2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>
            <p:ph idx="1" type="body"/>
          </p:nvPr>
        </p:nvSpPr>
        <p:spPr>
          <a:xfrm>
            <a:off x="488150" y="1098550"/>
            <a:ext cx="7703400" cy="3660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MetHb occurs when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oxidative stress &gt; homeostatic reducing capacity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↓ Reducing capacity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G6PD deficiency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PK deficiency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↑ Oxidative stress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Antibiotics: </a:t>
            </a:r>
            <a:r>
              <a:rPr lang="en" sz="1500">
                <a:solidFill>
                  <a:schemeClr val="dk1"/>
                </a:solidFill>
              </a:rPr>
              <a:t>Dapsone, sulfonamides, nitrofurantoin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Local anesthetics: Lidocaine, benzocaine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Toxins: </a:t>
            </a:r>
            <a:r>
              <a:rPr lang="en" sz="1500">
                <a:solidFill>
                  <a:schemeClr val="dk1"/>
                </a:solidFill>
              </a:rPr>
              <a:t>Nitrites</a:t>
            </a:r>
            <a:r>
              <a:rPr lang="en" sz="1500">
                <a:solidFill>
                  <a:schemeClr val="dk1"/>
                </a:solidFill>
              </a:rPr>
              <a:t> (e.g. amyl nitrites), nitrates (well water, food preservatives)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Others: Rasburicase, metoclopramide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93" name="Google Shape;193;p22"/>
          <p:cNvSpPr txBox="1"/>
          <p:nvPr>
            <p:ph type="title"/>
          </p:nvPr>
        </p:nvSpPr>
        <p:spPr>
          <a:xfrm>
            <a:off x="311700" y="418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Methemoglobinemia causes</a:t>
            </a:r>
            <a:endParaRPr baseline="-25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/>
        </p:nvSpPr>
        <p:spPr>
          <a:xfrm>
            <a:off x="1599350" y="1912825"/>
            <a:ext cx="2548800" cy="588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Oxidative stress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23"/>
          <p:cNvSpPr txBox="1"/>
          <p:nvPr/>
        </p:nvSpPr>
        <p:spPr>
          <a:xfrm>
            <a:off x="5072775" y="1912825"/>
            <a:ext cx="2627400" cy="5883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Reducing capacity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3"/>
          <p:cNvSpPr txBox="1"/>
          <p:nvPr>
            <p:ph idx="1" type="body"/>
          </p:nvPr>
        </p:nvSpPr>
        <p:spPr>
          <a:xfrm>
            <a:off x="4246900" y="1563350"/>
            <a:ext cx="679500" cy="114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</a:rPr>
              <a:t>=</a:t>
            </a:r>
            <a:endParaRPr sz="7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4"/>
          <p:cNvSpPr txBox="1"/>
          <p:nvPr>
            <p:ph idx="1" type="body"/>
          </p:nvPr>
        </p:nvSpPr>
        <p:spPr>
          <a:xfrm>
            <a:off x="488150" y="1607725"/>
            <a:ext cx="7703400" cy="1625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MetHb occurs when…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oxidative stress &gt; </a:t>
            </a:r>
            <a:r>
              <a:rPr b="1" lang="en" sz="2400">
                <a:solidFill>
                  <a:schemeClr val="dk1"/>
                </a:solidFill>
              </a:rPr>
              <a:t>homeostatic reducing capacity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/>
          <p:nvPr/>
        </p:nvSpPr>
        <p:spPr>
          <a:xfrm>
            <a:off x="1599350" y="1912825"/>
            <a:ext cx="2548800" cy="588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Oxidative stress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5"/>
          <p:cNvSpPr txBox="1"/>
          <p:nvPr/>
        </p:nvSpPr>
        <p:spPr>
          <a:xfrm>
            <a:off x="988675" y="3800650"/>
            <a:ext cx="36012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DAT⊖ hemolytic anemia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5041063" y="3800650"/>
            <a:ext cx="28785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Methemoglobinemia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3" name="Google Shape;213;p25"/>
          <p:cNvCxnSpPr>
            <a:stCxn id="214" idx="2"/>
            <a:endCxn id="215" idx="0"/>
          </p:cNvCxnSpPr>
          <p:nvPr/>
        </p:nvCxnSpPr>
        <p:spPr>
          <a:xfrm>
            <a:off x="6386475" y="983675"/>
            <a:ext cx="0" cy="929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p25"/>
          <p:cNvSpPr txBox="1"/>
          <p:nvPr/>
        </p:nvSpPr>
        <p:spPr>
          <a:xfrm>
            <a:off x="5654025" y="395375"/>
            <a:ext cx="1464900" cy="588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???</a:t>
            </a:r>
            <a:endParaRPr b="1" sz="20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5"/>
          <p:cNvSpPr txBox="1"/>
          <p:nvPr/>
        </p:nvSpPr>
        <p:spPr>
          <a:xfrm>
            <a:off x="5072775" y="1912825"/>
            <a:ext cx="2627400" cy="5883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Reducing capacity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6" name="Google Shape;216;p25"/>
          <p:cNvCxnSpPr/>
          <p:nvPr/>
        </p:nvCxnSpPr>
        <p:spPr>
          <a:xfrm>
            <a:off x="5318142" y="2004275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7" name="Google Shape;217;p25"/>
          <p:cNvCxnSpPr/>
          <p:nvPr/>
        </p:nvCxnSpPr>
        <p:spPr>
          <a:xfrm rot="10800000">
            <a:off x="1857009" y="1999696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" name="Google Shape;218;p25"/>
          <p:cNvSpPr txBox="1"/>
          <p:nvPr>
            <p:ph idx="1" type="body"/>
          </p:nvPr>
        </p:nvSpPr>
        <p:spPr>
          <a:xfrm>
            <a:off x="4270713" y="1563350"/>
            <a:ext cx="679500" cy="114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</a:rPr>
              <a:t>&gt;</a:t>
            </a:r>
            <a:endParaRPr sz="7200">
              <a:solidFill>
                <a:schemeClr val="dk1"/>
              </a:solidFill>
            </a:endParaRPr>
          </a:p>
        </p:txBody>
      </p:sp>
      <p:sp>
        <p:nvSpPr>
          <p:cNvPr id="219" name="Google Shape;219;p25"/>
          <p:cNvSpPr/>
          <p:nvPr/>
        </p:nvSpPr>
        <p:spPr>
          <a:xfrm rot="-5400000">
            <a:off x="4412107" y="-870000"/>
            <a:ext cx="489600" cy="7023600"/>
          </a:xfrm>
          <a:prstGeom prst="leftBracket">
            <a:avLst>
              <a:gd fmla="val 140688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0" name="Google Shape;220;p25"/>
          <p:cNvCxnSpPr/>
          <p:nvPr/>
        </p:nvCxnSpPr>
        <p:spPr>
          <a:xfrm>
            <a:off x="393735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1" name="Google Shape;221;p25"/>
          <p:cNvCxnSpPr/>
          <p:nvPr/>
        </p:nvCxnSpPr>
        <p:spPr>
          <a:xfrm>
            <a:off x="551850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/>
        </p:nvSpPr>
        <p:spPr>
          <a:xfrm>
            <a:off x="1599350" y="1912825"/>
            <a:ext cx="2548800" cy="588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Oxidative stress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26"/>
          <p:cNvSpPr txBox="1"/>
          <p:nvPr/>
        </p:nvSpPr>
        <p:spPr>
          <a:xfrm>
            <a:off x="988675" y="3800650"/>
            <a:ext cx="36012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DAT⊖ hemolytic anemia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26"/>
          <p:cNvSpPr txBox="1"/>
          <p:nvPr/>
        </p:nvSpPr>
        <p:spPr>
          <a:xfrm>
            <a:off x="5041063" y="3800650"/>
            <a:ext cx="28785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Methemoglobinemia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9" name="Google Shape;229;p26"/>
          <p:cNvCxnSpPr>
            <a:stCxn id="230" idx="2"/>
            <a:endCxn id="231" idx="0"/>
          </p:cNvCxnSpPr>
          <p:nvPr/>
        </p:nvCxnSpPr>
        <p:spPr>
          <a:xfrm>
            <a:off x="6386475" y="983675"/>
            <a:ext cx="0" cy="929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0" name="Google Shape;230;p26"/>
          <p:cNvSpPr txBox="1"/>
          <p:nvPr/>
        </p:nvSpPr>
        <p:spPr>
          <a:xfrm>
            <a:off x="5654025" y="395375"/>
            <a:ext cx="1464900" cy="588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G6PD def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26"/>
          <p:cNvSpPr txBox="1"/>
          <p:nvPr/>
        </p:nvSpPr>
        <p:spPr>
          <a:xfrm>
            <a:off x="5072775" y="1912825"/>
            <a:ext cx="2627400" cy="5883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Reducing capacity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2" name="Google Shape;232;p26"/>
          <p:cNvCxnSpPr/>
          <p:nvPr/>
        </p:nvCxnSpPr>
        <p:spPr>
          <a:xfrm>
            <a:off x="5318142" y="2004275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3" name="Google Shape;233;p26"/>
          <p:cNvCxnSpPr/>
          <p:nvPr/>
        </p:nvCxnSpPr>
        <p:spPr>
          <a:xfrm rot="10800000">
            <a:off x="1857009" y="1999696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4" name="Google Shape;234;p26"/>
          <p:cNvSpPr txBox="1"/>
          <p:nvPr>
            <p:ph idx="1" type="body"/>
          </p:nvPr>
        </p:nvSpPr>
        <p:spPr>
          <a:xfrm>
            <a:off x="4270713" y="1563350"/>
            <a:ext cx="679500" cy="114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</a:rPr>
              <a:t>&gt;</a:t>
            </a:r>
            <a:endParaRPr sz="7200">
              <a:solidFill>
                <a:schemeClr val="dk1"/>
              </a:solidFill>
            </a:endParaRPr>
          </a:p>
        </p:txBody>
      </p:sp>
      <p:sp>
        <p:nvSpPr>
          <p:cNvPr id="235" name="Google Shape;235;p26"/>
          <p:cNvSpPr/>
          <p:nvPr/>
        </p:nvSpPr>
        <p:spPr>
          <a:xfrm rot="-5400000">
            <a:off x="4412107" y="-870000"/>
            <a:ext cx="489600" cy="7023600"/>
          </a:xfrm>
          <a:prstGeom prst="leftBracket">
            <a:avLst>
              <a:gd fmla="val 140688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6" name="Google Shape;236;p26"/>
          <p:cNvCxnSpPr/>
          <p:nvPr/>
        </p:nvCxnSpPr>
        <p:spPr>
          <a:xfrm>
            <a:off x="393735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7" name="Google Shape;237;p26"/>
          <p:cNvCxnSpPr/>
          <p:nvPr/>
        </p:nvCxnSpPr>
        <p:spPr>
          <a:xfrm>
            <a:off x="551850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/>
          <p:nvPr>
            <p:ph idx="1" type="body"/>
          </p:nvPr>
        </p:nvSpPr>
        <p:spPr>
          <a:xfrm>
            <a:off x="440100" y="1954500"/>
            <a:ext cx="8203500" cy="2929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Glucose-6-phosphate dehydrogenase (G6PD) deficiency is an </a:t>
            </a:r>
            <a:r>
              <a:rPr b="1" lang="en" sz="1500">
                <a:solidFill>
                  <a:schemeClr val="dk1"/>
                </a:solidFill>
              </a:rPr>
              <a:t>X-linked recessive</a:t>
            </a:r>
            <a:r>
              <a:rPr lang="en" sz="1500">
                <a:solidFill>
                  <a:schemeClr val="dk1"/>
                </a:solidFill>
              </a:rPr>
              <a:t> enzymopathy that impairs the ability for cells to </a:t>
            </a:r>
            <a:r>
              <a:rPr lang="en" sz="1500">
                <a:solidFill>
                  <a:schemeClr val="dk1"/>
                </a:solidFill>
              </a:rPr>
              <a:t>generate NADPH and handle oxidative stress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RBCs are particularly sensitive to G6PD deficiency</a:t>
            </a:r>
            <a:r>
              <a:rPr lang="en" sz="1500">
                <a:solidFill>
                  <a:schemeClr val="dk1"/>
                </a:solidFill>
              </a:rPr>
              <a:t> because pentose phosphate pathway is only mechanism for producing NADPH (RBC lose mitochondria → no Krebs cycle)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Oxidative stress leads to the following: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Oxidative injury of RBC membrane → </a:t>
            </a:r>
            <a:r>
              <a:rPr b="1" lang="en" sz="1500">
                <a:solidFill>
                  <a:schemeClr val="dk1"/>
                </a:solidFill>
              </a:rPr>
              <a:t>intravascular hemolysis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Oxidize globin → denatured Hb aggregate forming Heinz bodies → hepatosplenic macrophages consume forming bite cells →</a:t>
            </a:r>
            <a:r>
              <a:rPr b="1" lang="en" sz="1500">
                <a:solidFill>
                  <a:schemeClr val="dk1"/>
                </a:solidFill>
              </a:rPr>
              <a:t> extravascular hemolysis</a:t>
            </a:r>
            <a:endParaRPr b="1" sz="1500">
              <a:solidFill>
                <a:schemeClr val="dk1"/>
              </a:solidFill>
            </a:endParaRPr>
          </a:p>
        </p:txBody>
      </p:sp>
      <p:sp>
        <p:nvSpPr>
          <p:cNvPr id="243" name="Google Shape;24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G6PD deficiency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pathophysiology</a:t>
            </a:r>
            <a:endParaRPr/>
          </a:p>
        </p:txBody>
      </p:sp>
      <p:pic>
        <p:nvPicPr>
          <p:cNvPr id="244" name="Google Shape;2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9625" y="164225"/>
            <a:ext cx="3333750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/>
          <p:nvPr>
            <p:ph idx="1" type="body"/>
          </p:nvPr>
        </p:nvSpPr>
        <p:spPr>
          <a:xfrm>
            <a:off x="648275" y="1331400"/>
            <a:ext cx="7666200" cy="2929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Most common enzymatic RBC disorder worldwide, commonly males (X-linked)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High prevalence in Africa, Middle East, </a:t>
            </a:r>
            <a:r>
              <a:rPr lang="en">
                <a:solidFill>
                  <a:schemeClr val="dk1"/>
                </a:solidFill>
              </a:rPr>
              <a:t>Mediterranean</a:t>
            </a:r>
            <a:r>
              <a:rPr lang="en">
                <a:solidFill>
                  <a:schemeClr val="dk1"/>
                </a:solidFill>
              </a:rPr>
              <a:t>, and Southeast Asia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Manifests as </a:t>
            </a:r>
            <a:r>
              <a:rPr b="1" lang="en">
                <a:solidFill>
                  <a:schemeClr val="dk1"/>
                </a:solidFill>
              </a:rPr>
              <a:t>episodic, DAT-negative hemolysis</a:t>
            </a:r>
            <a:r>
              <a:rPr lang="en">
                <a:solidFill>
                  <a:schemeClr val="dk1"/>
                </a:solidFill>
              </a:rPr>
              <a:t> triggered by oxidative stress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Many triggers (i.e. anything that causes oxidative stress), teach patients to avoid </a:t>
            </a:r>
            <a:r>
              <a:rPr b="1" lang="en">
                <a:solidFill>
                  <a:schemeClr val="dk1"/>
                </a:solidFill>
              </a:rPr>
              <a:t>fava beans </a:t>
            </a:r>
            <a:r>
              <a:rPr lang="en">
                <a:solidFill>
                  <a:schemeClr val="dk1"/>
                </a:solidFill>
              </a:rPr>
              <a:t>(causes “favism”)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Treatment is supportive (no steroids)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0" name="Google Shape;25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G6PD deficiency clinical features</a:t>
            </a:r>
            <a:endParaRPr baseline="-25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9"/>
          <p:cNvSpPr txBox="1"/>
          <p:nvPr/>
        </p:nvSpPr>
        <p:spPr>
          <a:xfrm>
            <a:off x="1599350" y="1912825"/>
            <a:ext cx="2548800" cy="588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Oxidative stress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29"/>
          <p:cNvSpPr txBox="1"/>
          <p:nvPr/>
        </p:nvSpPr>
        <p:spPr>
          <a:xfrm>
            <a:off x="988675" y="3800650"/>
            <a:ext cx="36012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DAT⊖ hemolytic anemia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29"/>
          <p:cNvSpPr txBox="1"/>
          <p:nvPr/>
        </p:nvSpPr>
        <p:spPr>
          <a:xfrm>
            <a:off x="5041063" y="3800650"/>
            <a:ext cx="28785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Methemoglobinemia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8" name="Google Shape;258;p29"/>
          <p:cNvCxnSpPr>
            <a:stCxn id="259" idx="2"/>
            <a:endCxn id="260" idx="0"/>
          </p:cNvCxnSpPr>
          <p:nvPr/>
        </p:nvCxnSpPr>
        <p:spPr>
          <a:xfrm>
            <a:off x="6386475" y="983675"/>
            <a:ext cx="0" cy="929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9" name="Google Shape;259;p29"/>
          <p:cNvSpPr txBox="1"/>
          <p:nvPr/>
        </p:nvSpPr>
        <p:spPr>
          <a:xfrm>
            <a:off x="5654025" y="395375"/>
            <a:ext cx="1464900" cy="588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G6PD def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29"/>
          <p:cNvSpPr txBox="1"/>
          <p:nvPr/>
        </p:nvSpPr>
        <p:spPr>
          <a:xfrm>
            <a:off x="5072775" y="1912825"/>
            <a:ext cx="2627400" cy="5883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Reducing capacity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1" name="Google Shape;261;p29"/>
          <p:cNvCxnSpPr/>
          <p:nvPr/>
        </p:nvCxnSpPr>
        <p:spPr>
          <a:xfrm>
            <a:off x="5318142" y="2004275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" name="Google Shape;262;p29"/>
          <p:cNvCxnSpPr/>
          <p:nvPr/>
        </p:nvCxnSpPr>
        <p:spPr>
          <a:xfrm rot="10800000">
            <a:off x="1857009" y="1999696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3" name="Google Shape;263;p29"/>
          <p:cNvSpPr txBox="1"/>
          <p:nvPr>
            <p:ph idx="1" type="body"/>
          </p:nvPr>
        </p:nvSpPr>
        <p:spPr>
          <a:xfrm>
            <a:off x="4270713" y="1563350"/>
            <a:ext cx="679500" cy="114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</a:rPr>
              <a:t>&gt;</a:t>
            </a:r>
            <a:endParaRPr sz="7200">
              <a:solidFill>
                <a:schemeClr val="dk1"/>
              </a:solidFill>
            </a:endParaRPr>
          </a:p>
        </p:txBody>
      </p:sp>
      <p:sp>
        <p:nvSpPr>
          <p:cNvPr id="264" name="Google Shape;264;p29"/>
          <p:cNvSpPr/>
          <p:nvPr/>
        </p:nvSpPr>
        <p:spPr>
          <a:xfrm rot="-5400000">
            <a:off x="4412107" y="-870000"/>
            <a:ext cx="489600" cy="7023600"/>
          </a:xfrm>
          <a:prstGeom prst="leftBracket">
            <a:avLst>
              <a:gd fmla="val 140688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5" name="Google Shape;265;p29"/>
          <p:cNvCxnSpPr/>
          <p:nvPr/>
        </p:nvCxnSpPr>
        <p:spPr>
          <a:xfrm>
            <a:off x="393735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6" name="Google Shape;266;p29"/>
          <p:cNvCxnSpPr/>
          <p:nvPr/>
        </p:nvCxnSpPr>
        <p:spPr>
          <a:xfrm>
            <a:off x="551850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7" name="Google Shape;267;p29"/>
          <p:cNvSpPr txBox="1"/>
          <p:nvPr/>
        </p:nvSpPr>
        <p:spPr>
          <a:xfrm>
            <a:off x="2141300" y="395375"/>
            <a:ext cx="1464900" cy="588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???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8" name="Google Shape;268;p29"/>
          <p:cNvCxnSpPr>
            <a:stCxn id="267" idx="2"/>
          </p:cNvCxnSpPr>
          <p:nvPr/>
        </p:nvCxnSpPr>
        <p:spPr>
          <a:xfrm>
            <a:off x="2873750" y="983675"/>
            <a:ext cx="0" cy="929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 txBox="1"/>
          <p:nvPr/>
        </p:nvSpPr>
        <p:spPr>
          <a:xfrm>
            <a:off x="1599350" y="1912825"/>
            <a:ext cx="2548800" cy="588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Oxidative stress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30"/>
          <p:cNvSpPr txBox="1"/>
          <p:nvPr/>
        </p:nvSpPr>
        <p:spPr>
          <a:xfrm>
            <a:off x="988675" y="3800650"/>
            <a:ext cx="36012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DAT⊖ hemolytic anemia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30"/>
          <p:cNvSpPr txBox="1"/>
          <p:nvPr/>
        </p:nvSpPr>
        <p:spPr>
          <a:xfrm>
            <a:off x="5041063" y="3800650"/>
            <a:ext cx="2878500" cy="588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Methemoglobinemia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6" name="Google Shape;276;p30"/>
          <p:cNvCxnSpPr>
            <a:stCxn id="277" idx="2"/>
            <a:endCxn id="278" idx="0"/>
          </p:cNvCxnSpPr>
          <p:nvPr/>
        </p:nvCxnSpPr>
        <p:spPr>
          <a:xfrm>
            <a:off x="6386475" y="983675"/>
            <a:ext cx="0" cy="929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7" name="Google Shape;277;p30"/>
          <p:cNvSpPr txBox="1"/>
          <p:nvPr/>
        </p:nvSpPr>
        <p:spPr>
          <a:xfrm>
            <a:off x="5654025" y="395375"/>
            <a:ext cx="1464900" cy="588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G6PD def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30"/>
          <p:cNvSpPr txBox="1"/>
          <p:nvPr/>
        </p:nvSpPr>
        <p:spPr>
          <a:xfrm>
            <a:off x="5072775" y="1912825"/>
            <a:ext cx="2627400" cy="5883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Reducing capacity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9" name="Google Shape;279;p30"/>
          <p:cNvCxnSpPr/>
          <p:nvPr/>
        </p:nvCxnSpPr>
        <p:spPr>
          <a:xfrm>
            <a:off x="5318142" y="2004275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0" name="Google Shape;280;p30"/>
          <p:cNvCxnSpPr/>
          <p:nvPr/>
        </p:nvCxnSpPr>
        <p:spPr>
          <a:xfrm rot="10800000">
            <a:off x="1857009" y="1999696"/>
            <a:ext cx="0" cy="40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1" name="Google Shape;281;p30"/>
          <p:cNvSpPr txBox="1"/>
          <p:nvPr>
            <p:ph idx="1" type="body"/>
          </p:nvPr>
        </p:nvSpPr>
        <p:spPr>
          <a:xfrm>
            <a:off x="4270713" y="1563350"/>
            <a:ext cx="679500" cy="114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</a:rPr>
              <a:t>&gt;</a:t>
            </a:r>
            <a:endParaRPr sz="7200">
              <a:solidFill>
                <a:schemeClr val="dk1"/>
              </a:solidFill>
            </a:endParaRPr>
          </a:p>
        </p:txBody>
      </p:sp>
      <p:sp>
        <p:nvSpPr>
          <p:cNvPr id="282" name="Google Shape;282;p30"/>
          <p:cNvSpPr/>
          <p:nvPr/>
        </p:nvSpPr>
        <p:spPr>
          <a:xfrm rot="-5400000">
            <a:off x="4412107" y="-870000"/>
            <a:ext cx="489600" cy="7023600"/>
          </a:xfrm>
          <a:prstGeom prst="leftBracket">
            <a:avLst>
              <a:gd fmla="val 140688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3" name="Google Shape;283;p30"/>
          <p:cNvCxnSpPr/>
          <p:nvPr/>
        </p:nvCxnSpPr>
        <p:spPr>
          <a:xfrm>
            <a:off x="393735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4" name="Google Shape;284;p30"/>
          <p:cNvCxnSpPr/>
          <p:nvPr/>
        </p:nvCxnSpPr>
        <p:spPr>
          <a:xfrm>
            <a:off x="5518500" y="2886600"/>
            <a:ext cx="0" cy="91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5" name="Google Shape;285;p30"/>
          <p:cNvSpPr txBox="1"/>
          <p:nvPr/>
        </p:nvSpPr>
        <p:spPr>
          <a:xfrm>
            <a:off x="2141300" y="395375"/>
            <a:ext cx="1464900" cy="5883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Poppers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6" name="Google Shape;286;p30"/>
          <p:cNvCxnSpPr>
            <a:stCxn id="285" idx="2"/>
          </p:cNvCxnSpPr>
          <p:nvPr/>
        </p:nvCxnSpPr>
        <p:spPr>
          <a:xfrm>
            <a:off x="2873750" y="983675"/>
            <a:ext cx="0" cy="929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1"/>
          <p:cNvSpPr txBox="1"/>
          <p:nvPr>
            <p:ph idx="1" type="body"/>
          </p:nvPr>
        </p:nvSpPr>
        <p:spPr>
          <a:xfrm>
            <a:off x="451175" y="979675"/>
            <a:ext cx="6447900" cy="3660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Originally used as a </a:t>
            </a:r>
            <a:r>
              <a:rPr b="1" lang="en" sz="1600">
                <a:solidFill>
                  <a:schemeClr val="dk1"/>
                </a:solidFill>
              </a:rPr>
              <a:t>vasodilator for angina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(inhaled alkyl nitrites → converted to NO → </a:t>
            </a:r>
            <a:br>
              <a:rPr lang="en" sz="1600">
                <a:solidFill>
                  <a:schemeClr val="dk1"/>
                </a:solidFill>
              </a:rPr>
            </a:br>
            <a:r>
              <a:rPr lang="en" sz="1600">
                <a:solidFill>
                  <a:schemeClr val="dk1"/>
                </a:solidFill>
              </a:rPr>
              <a:t>smooth </a:t>
            </a:r>
            <a:r>
              <a:rPr lang="en" sz="1600">
                <a:solidFill>
                  <a:schemeClr val="dk1"/>
                </a:solidFill>
              </a:rPr>
              <a:t>muscle</a:t>
            </a:r>
            <a:r>
              <a:rPr lang="en" sz="1600">
                <a:solidFill>
                  <a:schemeClr val="dk1"/>
                </a:solidFill>
              </a:rPr>
              <a:t> relaxation and vasodilation)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Side effects include</a:t>
            </a:r>
            <a:r>
              <a:rPr b="1" lang="en" sz="1600">
                <a:solidFill>
                  <a:schemeClr val="dk1"/>
                </a:solidFill>
              </a:rPr>
              <a:t> symptoms of hypotension</a:t>
            </a:r>
            <a:br>
              <a:rPr b="1" lang="en" sz="1600">
                <a:solidFill>
                  <a:schemeClr val="dk1"/>
                </a:solidFill>
              </a:rPr>
            </a:br>
            <a:r>
              <a:rPr lang="en" sz="1600">
                <a:solidFill>
                  <a:schemeClr val="dk1"/>
                </a:solidFill>
              </a:rPr>
              <a:t>presyncope-syncope, </a:t>
            </a:r>
            <a:r>
              <a:rPr lang="en" sz="1600">
                <a:solidFill>
                  <a:schemeClr val="dk1"/>
                </a:solidFill>
              </a:rPr>
              <a:t>headache</a:t>
            </a:r>
            <a:r>
              <a:rPr lang="en" sz="1600">
                <a:solidFill>
                  <a:schemeClr val="dk1"/>
                </a:solidFill>
              </a:rPr>
              <a:t>, reflex tachycardia)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High doses can lead to</a:t>
            </a:r>
            <a:r>
              <a:rPr b="1" lang="en" sz="1600">
                <a:solidFill>
                  <a:schemeClr val="dk1"/>
                </a:solidFill>
              </a:rPr>
              <a:t> oxidative load</a:t>
            </a:r>
            <a:r>
              <a:rPr lang="en" sz="1600">
                <a:solidFill>
                  <a:schemeClr val="dk1"/>
                </a:solidFill>
              </a:rPr>
              <a:t> → metHb and/or DAT-negative hemolysis in susceptible host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Commonly used recreationally, particularly in queer community: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Enhanced sexual experience (anal/urethral sphincter relaxation)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  <a:highlight>
                  <a:srgbClr val="FFFF00"/>
                </a:highlight>
              </a:rPr>
              <a:t>Euphoric “rush”</a:t>
            </a:r>
            <a:endParaRPr b="1" sz="16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292" name="Google Shape;292;p31"/>
          <p:cNvSpPr txBox="1"/>
          <p:nvPr>
            <p:ph type="title"/>
          </p:nvPr>
        </p:nvSpPr>
        <p:spPr>
          <a:xfrm>
            <a:off x="311700" y="258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“Poppers” i.e. alkyl nitrites</a:t>
            </a:r>
            <a:endParaRPr baseline="-25000"/>
          </a:p>
        </p:txBody>
      </p:sp>
      <p:pic>
        <p:nvPicPr>
          <p:cNvPr id="293" name="Google Shape;293;p31"/>
          <p:cNvPicPr preferRelativeResize="0"/>
          <p:nvPr/>
        </p:nvPicPr>
        <p:blipFill rotWithShape="1">
          <a:blip r:embed="rId3">
            <a:alphaModFix/>
          </a:blip>
          <a:srcRect b="46476" l="73452" r="0" t="8435"/>
          <a:stretch/>
        </p:blipFill>
        <p:spPr>
          <a:xfrm>
            <a:off x="6169175" y="302600"/>
            <a:ext cx="1887200" cy="322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2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Rush</a:t>
            </a:r>
            <a:endParaRPr i="1" sz="3600"/>
          </a:p>
        </p:txBody>
      </p:sp>
      <p:sp>
        <p:nvSpPr>
          <p:cNvPr id="299" name="Google Shape;299;p32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00" name="Google Shape;300;p32"/>
          <p:cNvPicPr preferRelativeResize="0"/>
          <p:nvPr/>
        </p:nvPicPr>
        <p:blipFill rotWithShape="1">
          <a:blip r:embed="rId3">
            <a:alphaModFix/>
          </a:blip>
          <a:srcRect b="19743" l="20699" r="38768" t="0"/>
          <a:stretch/>
        </p:blipFill>
        <p:spPr>
          <a:xfrm>
            <a:off x="3418800" y="1911950"/>
            <a:ext cx="2306400" cy="194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5" name="Google Shape;305;p33"/>
          <p:cNvCxnSpPr/>
          <p:nvPr/>
        </p:nvCxnSpPr>
        <p:spPr>
          <a:xfrm flipH="1" rot="10800000">
            <a:off x="1189225" y="1414575"/>
            <a:ext cx="2287800" cy="1842600"/>
          </a:xfrm>
          <a:prstGeom prst="curvedConnector3">
            <a:avLst>
              <a:gd fmla="val 37743" name="adj1"/>
            </a:avLst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33"/>
          <p:cNvCxnSpPr/>
          <p:nvPr/>
        </p:nvCxnSpPr>
        <p:spPr>
          <a:xfrm rot="10800000">
            <a:off x="3468123" y="1414575"/>
            <a:ext cx="2287800" cy="1842600"/>
          </a:xfrm>
          <a:prstGeom prst="curvedConnector3">
            <a:avLst>
              <a:gd fmla="val 37743" name="adj1"/>
            </a:avLst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33"/>
          <p:cNvCxnSpPr/>
          <p:nvPr/>
        </p:nvCxnSpPr>
        <p:spPr>
          <a:xfrm flipH="1" rot="10800000">
            <a:off x="3245575" y="1414575"/>
            <a:ext cx="2287800" cy="1842600"/>
          </a:xfrm>
          <a:prstGeom prst="curvedConnector3">
            <a:avLst>
              <a:gd fmla="val 37743" name="adj1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33"/>
          <p:cNvCxnSpPr/>
          <p:nvPr/>
        </p:nvCxnSpPr>
        <p:spPr>
          <a:xfrm rot="10800000">
            <a:off x="5524473" y="1414575"/>
            <a:ext cx="2287800" cy="1842600"/>
          </a:xfrm>
          <a:prstGeom prst="curvedConnector3">
            <a:avLst>
              <a:gd fmla="val 37743" name="adj1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9" name="Google Shape;309;p33"/>
          <p:cNvSpPr txBox="1"/>
          <p:nvPr>
            <p:ph idx="1" type="body"/>
          </p:nvPr>
        </p:nvSpPr>
        <p:spPr>
          <a:xfrm>
            <a:off x="1902175" y="969975"/>
            <a:ext cx="2246100" cy="444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D85C6"/>
                </a:solidFill>
              </a:rPr>
              <a:t>Methemoglobinemia</a:t>
            </a:r>
            <a:endParaRPr b="1" sz="1600">
              <a:solidFill>
                <a:srgbClr val="3D85C6"/>
              </a:solidFill>
              <a:highlight>
                <a:srgbClr val="FFFF00"/>
              </a:highlight>
            </a:endParaRPr>
          </a:p>
        </p:txBody>
      </p:sp>
      <p:sp>
        <p:nvSpPr>
          <p:cNvPr id="310" name="Google Shape;310;p33"/>
          <p:cNvSpPr txBox="1"/>
          <p:nvPr>
            <p:ph idx="1" type="body"/>
          </p:nvPr>
        </p:nvSpPr>
        <p:spPr>
          <a:xfrm>
            <a:off x="4360150" y="969975"/>
            <a:ext cx="2930400" cy="444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CC0000"/>
                </a:solidFill>
              </a:rPr>
              <a:t>DAT⊖ hemolytic anemia</a:t>
            </a:r>
            <a:endParaRPr b="1" sz="1600">
              <a:solidFill>
                <a:srgbClr val="CC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CC0000"/>
              </a:solidFill>
            </a:endParaRPr>
          </a:p>
        </p:txBody>
      </p:sp>
      <p:cxnSp>
        <p:nvCxnSpPr>
          <p:cNvPr id="311" name="Google Shape;311;p33"/>
          <p:cNvCxnSpPr/>
          <p:nvPr/>
        </p:nvCxnSpPr>
        <p:spPr>
          <a:xfrm>
            <a:off x="708550" y="3257175"/>
            <a:ext cx="81186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2" name="Google Shape;312;p33"/>
          <p:cNvCxnSpPr/>
          <p:nvPr/>
        </p:nvCxnSpPr>
        <p:spPr>
          <a:xfrm rot="10800000">
            <a:off x="744148" y="418281"/>
            <a:ext cx="0" cy="28656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" name="Google Shape;313;p33"/>
          <p:cNvCxnSpPr/>
          <p:nvPr/>
        </p:nvCxnSpPr>
        <p:spPr>
          <a:xfrm rot="10800000">
            <a:off x="1189225" y="3320125"/>
            <a:ext cx="0" cy="650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4" name="Google Shape;314;p33"/>
          <p:cNvSpPr txBox="1"/>
          <p:nvPr>
            <p:ph idx="1" type="body"/>
          </p:nvPr>
        </p:nvSpPr>
        <p:spPr>
          <a:xfrm>
            <a:off x="62310" y="3970225"/>
            <a:ext cx="2246100" cy="444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Oxidative stress</a:t>
            </a:r>
            <a:endParaRPr sz="16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315" name="Google Shape;315;p33"/>
          <p:cNvSpPr txBox="1"/>
          <p:nvPr>
            <p:ph idx="1" type="body"/>
          </p:nvPr>
        </p:nvSpPr>
        <p:spPr>
          <a:xfrm>
            <a:off x="3125635" y="3320125"/>
            <a:ext cx="2246100" cy="444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Time</a:t>
            </a:r>
            <a:endParaRPr b="1" sz="21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316" name="Google Shape;316;p33"/>
          <p:cNvSpPr txBox="1"/>
          <p:nvPr>
            <p:ph idx="1" type="body"/>
          </p:nvPr>
        </p:nvSpPr>
        <p:spPr>
          <a:xfrm rot="-5399082">
            <a:off x="-637092" y="1870731"/>
            <a:ext cx="2246100" cy="444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Relative amount</a:t>
            </a:r>
            <a:endParaRPr b="1" sz="21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4"/>
          <p:cNvSpPr txBox="1"/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objectives</a:t>
            </a:r>
            <a:endParaRPr/>
          </a:p>
        </p:txBody>
      </p:sp>
      <p:sp>
        <p:nvSpPr>
          <p:cNvPr id="322" name="Google Shape;322;p34"/>
          <p:cNvSpPr txBox="1"/>
          <p:nvPr>
            <p:ph idx="1" type="body"/>
          </p:nvPr>
        </p:nvSpPr>
        <p:spPr>
          <a:xfrm>
            <a:off x="117600" y="1136300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MSI3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Approach to anemia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JR/MSI4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Approach to hemolytic anemia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G6PD deficiency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SRs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Methemoglobinemia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Oxidative stress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