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98" r:id="rId3"/>
    <p:sldId id="257" r:id="rId4"/>
    <p:sldId id="258" r:id="rId5"/>
    <p:sldId id="259" r:id="rId6"/>
    <p:sldId id="266" r:id="rId7"/>
    <p:sldId id="267" r:id="rId8"/>
    <p:sldId id="284" r:id="rId9"/>
    <p:sldId id="260" r:id="rId10"/>
    <p:sldId id="265" r:id="rId11"/>
    <p:sldId id="263" r:id="rId12"/>
    <p:sldId id="268" r:id="rId13"/>
    <p:sldId id="262" r:id="rId14"/>
    <p:sldId id="270" r:id="rId15"/>
    <p:sldId id="261" r:id="rId16"/>
    <p:sldId id="281" r:id="rId17"/>
    <p:sldId id="271" r:id="rId18"/>
    <p:sldId id="272" r:id="rId19"/>
    <p:sldId id="273" r:id="rId20"/>
    <p:sldId id="274" r:id="rId21"/>
    <p:sldId id="275" r:id="rId22"/>
    <p:sldId id="277" r:id="rId23"/>
    <p:sldId id="282" r:id="rId24"/>
    <p:sldId id="283" r:id="rId25"/>
    <p:sldId id="276" r:id="rId26"/>
    <p:sldId id="278" r:id="rId27"/>
    <p:sldId id="279" r:id="rId28"/>
    <p:sldId id="28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95"/>
    <p:restoredTop sz="87725"/>
  </p:normalViewPr>
  <p:slideViewPr>
    <p:cSldViewPr snapToGrid="0">
      <p:cViewPr varScale="1">
        <p:scale>
          <a:sx n="96" d="100"/>
          <a:sy n="96" d="100"/>
        </p:scale>
        <p:origin x="1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685696-D46F-495D-9D68-2C23DDDD270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E8CDC1-6BEB-43ED-A825-C5FD7D573A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If on insulin at home… what to do with this?</a:t>
          </a:r>
        </a:p>
      </dgm:t>
    </dgm:pt>
    <dgm:pt modelId="{956BDEA4-C12A-4EBB-AF68-C4EAEC2E5426}" type="parTrans" cxnId="{C00DA4AC-70DA-45A7-A13A-AA6000E762A5}">
      <dgm:prSet/>
      <dgm:spPr/>
      <dgm:t>
        <a:bodyPr/>
        <a:lstStyle/>
        <a:p>
          <a:endParaRPr lang="en-US"/>
        </a:p>
      </dgm:t>
    </dgm:pt>
    <dgm:pt modelId="{71ED0C7A-65F4-4B03-91A6-5EFCC8895AE6}" type="sibTrans" cxnId="{C00DA4AC-70DA-45A7-A13A-AA6000E762A5}">
      <dgm:prSet/>
      <dgm:spPr/>
      <dgm:t>
        <a:bodyPr/>
        <a:lstStyle/>
        <a:p>
          <a:endParaRPr lang="en-US"/>
        </a:p>
      </dgm:t>
    </dgm:pt>
    <dgm:pt modelId="{8A2FBC68-2CCF-461A-A34A-2BFF035DF4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depends</a:t>
          </a:r>
        </a:p>
      </dgm:t>
    </dgm:pt>
    <dgm:pt modelId="{8BA3507D-DD26-42A6-A9DE-501219FE0BC3}" type="parTrans" cxnId="{BC220F4E-718C-4126-B740-F61EDE324433}">
      <dgm:prSet/>
      <dgm:spPr/>
      <dgm:t>
        <a:bodyPr/>
        <a:lstStyle/>
        <a:p>
          <a:endParaRPr lang="en-US"/>
        </a:p>
      </dgm:t>
    </dgm:pt>
    <dgm:pt modelId="{D8516CC9-F98E-48DC-A53E-EAD27F386C8C}" type="sibTrans" cxnId="{BC220F4E-718C-4126-B740-F61EDE324433}">
      <dgm:prSet/>
      <dgm:spPr/>
      <dgm:t>
        <a:bodyPr/>
        <a:lstStyle/>
        <a:p>
          <a:endParaRPr lang="en-US"/>
        </a:p>
      </dgm:t>
    </dgm:pt>
    <dgm:pt modelId="{B19A3977-B79C-41DD-B5C2-21038EA77F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Times when safe to continue home dose</a:t>
          </a:r>
        </a:p>
      </dgm:t>
    </dgm:pt>
    <dgm:pt modelId="{26DD295F-82D0-4E72-80BA-548A142A4434}" type="parTrans" cxnId="{E71A88E0-24BB-470E-A968-C34456968BBB}">
      <dgm:prSet/>
      <dgm:spPr/>
      <dgm:t>
        <a:bodyPr/>
        <a:lstStyle/>
        <a:p>
          <a:endParaRPr lang="en-US"/>
        </a:p>
      </dgm:t>
    </dgm:pt>
    <dgm:pt modelId="{FDAD2C92-A9AA-490F-9FCD-960864F75B6B}" type="sibTrans" cxnId="{E71A88E0-24BB-470E-A968-C34456968BBB}">
      <dgm:prSet/>
      <dgm:spPr/>
      <dgm:t>
        <a:bodyPr/>
        <a:lstStyle/>
        <a:p>
          <a:endParaRPr lang="en-US"/>
        </a:p>
      </dgm:t>
    </dgm:pt>
    <dgm:pt modelId="{E4FF549B-998C-4DD5-8063-13C2433FC8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Times when you should decrease the dose</a:t>
          </a:r>
        </a:p>
      </dgm:t>
    </dgm:pt>
    <dgm:pt modelId="{3877BAB8-4CFE-499A-8EC4-4BC3D7FF9218}" type="parTrans" cxnId="{5F20072D-DBA2-47C6-979A-383769D9760E}">
      <dgm:prSet/>
      <dgm:spPr/>
      <dgm:t>
        <a:bodyPr/>
        <a:lstStyle/>
        <a:p>
          <a:endParaRPr lang="en-US"/>
        </a:p>
      </dgm:t>
    </dgm:pt>
    <dgm:pt modelId="{17DF4EDE-3D51-4BB1-8DF2-ADBC2DB84C01}" type="sibTrans" cxnId="{5F20072D-DBA2-47C6-979A-383769D9760E}">
      <dgm:prSet/>
      <dgm:spPr/>
      <dgm:t>
        <a:bodyPr/>
        <a:lstStyle/>
        <a:p>
          <a:endParaRPr lang="en-US"/>
        </a:p>
      </dgm:t>
    </dgm:pt>
    <dgm:pt modelId="{DEE28BEF-8485-4745-B8FC-BE448D7558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Times when you should increase the dose</a:t>
          </a:r>
        </a:p>
      </dgm:t>
    </dgm:pt>
    <dgm:pt modelId="{EE8A81DA-0DCD-4D65-ADAC-0F8B7783D125}" type="parTrans" cxnId="{79915405-20F5-4B75-9575-01C15E6EF29C}">
      <dgm:prSet/>
      <dgm:spPr/>
      <dgm:t>
        <a:bodyPr/>
        <a:lstStyle/>
        <a:p>
          <a:endParaRPr lang="en-US"/>
        </a:p>
      </dgm:t>
    </dgm:pt>
    <dgm:pt modelId="{2338D240-EBB6-4275-BA79-6C06FCBC9FB3}" type="sibTrans" cxnId="{79915405-20F5-4B75-9575-01C15E6EF29C}">
      <dgm:prSet/>
      <dgm:spPr/>
      <dgm:t>
        <a:bodyPr/>
        <a:lstStyle/>
        <a:p>
          <a:endParaRPr lang="en-US"/>
        </a:p>
      </dgm:t>
    </dgm:pt>
    <dgm:pt modelId="{61B51329-A40D-41EB-9462-6FF1740C522C}" type="pres">
      <dgm:prSet presAssocID="{FF685696-D46F-495D-9D68-2C23DDDD270F}" presName="root" presStyleCnt="0">
        <dgm:presLayoutVars>
          <dgm:dir/>
          <dgm:resizeHandles val="exact"/>
        </dgm:presLayoutVars>
      </dgm:prSet>
      <dgm:spPr/>
    </dgm:pt>
    <dgm:pt modelId="{BD9DBD59-4991-4A00-AA63-105E31B70701}" type="pres">
      <dgm:prSet presAssocID="{79E8CDC1-6BEB-43ED-A825-C5FD7D573AFF}" presName="compNode" presStyleCnt="0"/>
      <dgm:spPr/>
    </dgm:pt>
    <dgm:pt modelId="{C48853FE-B988-44A6-9F28-659EC897C822}" type="pres">
      <dgm:prSet presAssocID="{79E8CDC1-6BEB-43ED-A825-C5FD7D573AFF}" presName="bgRect" presStyleLbl="bgShp" presStyleIdx="0" presStyleCnt="2"/>
      <dgm:spPr/>
    </dgm:pt>
    <dgm:pt modelId="{DCC79073-C673-4A03-A099-3E0A0527C847}" type="pres">
      <dgm:prSet presAssocID="{79E8CDC1-6BEB-43ED-A825-C5FD7D573A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D1A5FE5E-B8E1-47A3-BD30-6CE806CD0B0E}" type="pres">
      <dgm:prSet presAssocID="{79E8CDC1-6BEB-43ED-A825-C5FD7D573AFF}" presName="spaceRect" presStyleCnt="0"/>
      <dgm:spPr/>
    </dgm:pt>
    <dgm:pt modelId="{705353D6-B04B-48A8-848F-42507E4043F4}" type="pres">
      <dgm:prSet presAssocID="{79E8CDC1-6BEB-43ED-A825-C5FD7D573AFF}" presName="parTx" presStyleLbl="revTx" presStyleIdx="0" presStyleCnt="3">
        <dgm:presLayoutVars>
          <dgm:chMax val="0"/>
          <dgm:chPref val="0"/>
        </dgm:presLayoutVars>
      </dgm:prSet>
      <dgm:spPr/>
    </dgm:pt>
    <dgm:pt modelId="{6EB2F487-9C0F-4C5E-A590-272B9573E91F}" type="pres">
      <dgm:prSet presAssocID="{71ED0C7A-65F4-4B03-91A6-5EFCC8895AE6}" presName="sibTrans" presStyleCnt="0"/>
      <dgm:spPr/>
    </dgm:pt>
    <dgm:pt modelId="{14714C1E-561D-4C8F-BAC5-0CC9C3DACA07}" type="pres">
      <dgm:prSet presAssocID="{8A2FBC68-2CCF-461A-A34A-2BFF035DF42D}" presName="compNode" presStyleCnt="0"/>
      <dgm:spPr/>
    </dgm:pt>
    <dgm:pt modelId="{BE5432F0-9F70-4ACD-9AE5-D3B1DD932383}" type="pres">
      <dgm:prSet presAssocID="{8A2FBC68-2CCF-461A-A34A-2BFF035DF42D}" presName="bgRect" presStyleLbl="bgShp" presStyleIdx="1" presStyleCnt="2"/>
      <dgm:spPr/>
    </dgm:pt>
    <dgm:pt modelId="{FB29A499-119B-4073-9718-CE9C5FD978B6}" type="pres">
      <dgm:prSet presAssocID="{8A2FBC68-2CCF-461A-A34A-2BFF035DF42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549330E8-326B-4E43-A4C1-4D3E4276AC3E}" type="pres">
      <dgm:prSet presAssocID="{8A2FBC68-2CCF-461A-A34A-2BFF035DF42D}" presName="spaceRect" presStyleCnt="0"/>
      <dgm:spPr/>
    </dgm:pt>
    <dgm:pt modelId="{83ADA9AE-000D-4280-9DD9-9CBD290D2845}" type="pres">
      <dgm:prSet presAssocID="{8A2FBC68-2CCF-461A-A34A-2BFF035DF42D}" presName="parTx" presStyleLbl="revTx" presStyleIdx="1" presStyleCnt="3">
        <dgm:presLayoutVars>
          <dgm:chMax val="0"/>
          <dgm:chPref val="0"/>
        </dgm:presLayoutVars>
      </dgm:prSet>
      <dgm:spPr/>
    </dgm:pt>
    <dgm:pt modelId="{9B76B2C7-4EB9-41FF-BEEE-C99DEFC15A27}" type="pres">
      <dgm:prSet presAssocID="{8A2FBC68-2CCF-461A-A34A-2BFF035DF42D}" presName="desTx" presStyleLbl="revTx" presStyleIdx="2" presStyleCnt="3">
        <dgm:presLayoutVars/>
      </dgm:prSet>
      <dgm:spPr/>
    </dgm:pt>
  </dgm:ptLst>
  <dgm:cxnLst>
    <dgm:cxn modelId="{79915405-20F5-4B75-9575-01C15E6EF29C}" srcId="{8A2FBC68-2CCF-461A-A34A-2BFF035DF42D}" destId="{DEE28BEF-8485-4745-B8FC-BE448D7558B3}" srcOrd="2" destOrd="0" parTransId="{EE8A81DA-0DCD-4D65-ADAC-0F8B7783D125}" sibTransId="{2338D240-EBB6-4275-BA79-6C06FCBC9FB3}"/>
    <dgm:cxn modelId="{A252F20F-FC04-4071-8B0D-84A4905CE797}" type="presOf" srcId="{DEE28BEF-8485-4745-B8FC-BE448D7558B3}" destId="{9B76B2C7-4EB9-41FF-BEEE-C99DEFC15A27}" srcOrd="0" destOrd="2" presId="urn:microsoft.com/office/officeart/2018/2/layout/IconVerticalSolidList"/>
    <dgm:cxn modelId="{543AFA20-1A39-4705-B95C-1F77C5EE905A}" type="presOf" srcId="{8A2FBC68-2CCF-461A-A34A-2BFF035DF42D}" destId="{83ADA9AE-000D-4280-9DD9-9CBD290D2845}" srcOrd="0" destOrd="0" presId="urn:microsoft.com/office/officeart/2018/2/layout/IconVerticalSolidList"/>
    <dgm:cxn modelId="{5F20072D-DBA2-47C6-979A-383769D9760E}" srcId="{8A2FBC68-2CCF-461A-A34A-2BFF035DF42D}" destId="{E4FF549B-998C-4DD5-8063-13C2433FC83D}" srcOrd="1" destOrd="0" parTransId="{3877BAB8-4CFE-499A-8EC4-4BC3D7FF9218}" sibTransId="{17DF4EDE-3D51-4BB1-8DF2-ADBC2DB84C01}"/>
    <dgm:cxn modelId="{BC220F4E-718C-4126-B740-F61EDE324433}" srcId="{FF685696-D46F-495D-9D68-2C23DDDD270F}" destId="{8A2FBC68-2CCF-461A-A34A-2BFF035DF42D}" srcOrd="1" destOrd="0" parTransId="{8BA3507D-DD26-42A6-A9DE-501219FE0BC3}" sibTransId="{D8516CC9-F98E-48DC-A53E-EAD27F386C8C}"/>
    <dgm:cxn modelId="{6FB81452-7710-40A1-AE22-D01CC386BD4E}" type="presOf" srcId="{79E8CDC1-6BEB-43ED-A825-C5FD7D573AFF}" destId="{705353D6-B04B-48A8-848F-42507E4043F4}" srcOrd="0" destOrd="0" presId="urn:microsoft.com/office/officeart/2018/2/layout/IconVerticalSolidList"/>
    <dgm:cxn modelId="{66D4809F-A58E-4735-9A25-835C0701163C}" type="presOf" srcId="{FF685696-D46F-495D-9D68-2C23DDDD270F}" destId="{61B51329-A40D-41EB-9462-6FF1740C522C}" srcOrd="0" destOrd="0" presId="urn:microsoft.com/office/officeart/2018/2/layout/IconVerticalSolidList"/>
    <dgm:cxn modelId="{C00DA4AC-70DA-45A7-A13A-AA6000E762A5}" srcId="{FF685696-D46F-495D-9D68-2C23DDDD270F}" destId="{79E8CDC1-6BEB-43ED-A825-C5FD7D573AFF}" srcOrd="0" destOrd="0" parTransId="{956BDEA4-C12A-4EBB-AF68-C4EAEC2E5426}" sibTransId="{71ED0C7A-65F4-4B03-91A6-5EFCC8895AE6}"/>
    <dgm:cxn modelId="{0588E8D9-BC21-469C-8C4F-2B6FCD04CC24}" type="presOf" srcId="{B19A3977-B79C-41DD-B5C2-21038EA77F7A}" destId="{9B76B2C7-4EB9-41FF-BEEE-C99DEFC15A27}" srcOrd="0" destOrd="0" presId="urn:microsoft.com/office/officeart/2018/2/layout/IconVerticalSolidList"/>
    <dgm:cxn modelId="{E71A88E0-24BB-470E-A968-C34456968BBB}" srcId="{8A2FBC68-2CCF-461A-A34A-2BFF035DF42D}" destId="{B19A3977-B79C-41DD-B5C2-21038EA77F7A}" srcOrd="0" destOrd="0" parTransId="{26DD295F-82D0-4E72-80BA-548A142A4434}" sibTransId="{FDAD2C92-A9AA-490F-9FCD-960864F75B6B}"/>
    <dgm:cxn modelId="{5437CAE9-9BDF-423B-902E-59DC9DD59F97}" type="presOf" srcId="{E4FF549B-998C-4DD5-8063-13C2433FC83D}" destId="{9B76B2C7-4EB9-41FF-BEEE-C99DEFC15A27}" srcOrd="0" destOrd="1" presId="urn:microsoft.com/office/officeart/2018/2/layout/IconVerticalSolidList"/>
    <dgm:cxn modelId="{B16A0EC0-0E3E-489D-AE3E-AEDBD4B557F4}" type="presParOf" srcId="{61B51329-A40D-41EB-9462-6FF1740C522C}" destId="{BD9DBD59-4991-4A00-AA63-105E31B70701}" srcOrd="0" destOrd="0" presId="urn:microsoft.com/office/officeart/2018/2/layout/IconVerticalSolidList"/>
    <dgm:cxn modelId="{2609B49E-549B-4855-BEDA-8D399B19B9D0}" type="presParOf" srcId="{BD9DBD59-4991-4A00-AA63-105E31B70701}" destId="{C48853FE-B988-44A6-9F28-659EC897C822}" srcOrd="0" destOrd="0" presId="urn:microsoft.com/office/officeart/2018/2/layout/IconVerticalSolidList"/>
    <dgm:cxn modelId="{11ABC1B1-29AD-48B5-ADA4-4604FDBD3696}" type="presParOf" srcId="{BD9DBD59-4991-4A00-AA63-105E31B70701}" destId="{DCC79073-C673-4A03-A099-3E0A0527C847}" srcOrd="1" destOrd="0" presId="urn:microsoft.com/office/officeart/2018/2/layout/IconVerticalSolidList"/>
    <dgm:cxn modelId="{78E3636E-EA7C-4B88-9430-BD38A4C75EF0}" type="presParOf" srcId="{BD9DBD59-4991-4A00-AA63-105E31B70701}" destId="{D1A5FE5E-B8E1-47A3-BD30-6CE806CD0B0E}" srcOrd="2" destOrd="0" presId="urn:microsoft.com/office/officeart/2018/2/layout/IconVerticalSolidList"/>
    <dgm:cxn modelId="{5FBF1B9F-41B3-4984-85ED-989593667E70}" type="presParOf" srcId="{BD9DBD59-4991-4A00-AA63-105E31B70701}" destId="{705353D6-B04B-48A8-848F-42507E4043F4}" srcOrd="3" destOrd="0" presId="urn:microsoft.com/office/officeart/2018/2/layout/IconVerticalSolidList"/>
    <dgm:cxn modelId="{C9886CE7-CD50-45B4-B79E-B380A603DE7E}" type="presParOf" srcId="{61B51329-A40D-41EB-9462-6FF1740C522C}" destId="{6EB2F487-9C0F-4C5E-A590-272B9573E91F}" srcOrd="1" destOrd="0" presId="urn:microsoft.com/office/officeart/2018/2/layout/IconVerticalSolidList"/>
    <dgm:cxn modelId="{090A1274-E01B-4BEF-9801-6C48B3B6C9E4}" type="presParOf" srcId="{61B51329-A40D-41EB-9462-6FF1740C522C}" destId="{14714C1E-561D-4C8F-BAC5-0CC9C3DACA07}" srcOrd="2" destOrd="0" presId="urn:microsoft.com/office/officeart/2018/2/layout/IconVerticalSolidList"/>
    <dgm:cxn modelId="{3CEE3682-565F-4233-888C-AA908ADF3CDA}" type="presParOf" srcId="{14714C1E-561D-4C8F-BAC5-0CC9C3DACA07}" destId="{BE5432F0-9F70-4ACD-9AE5-D3B1DD932383}" srcOrd="0" destOrd="0" presId="urn:microsoft.com/office/officeart/2018/2/layout/IconVerticalSolidList"/>
    <dgm:cxn modelId="{0150CB95-DB0B-4672-9FD8-CCEB898702B2}" type="presParOf" srcId="{14714C1E-561D-4C8F-BAC5-0CC9C3DACA07}" destId="{FB29A499-119B-4073-9718-CE9C5FD978B6}" srcOrd="1" destOrd="0" presId="urn:microsoft.com/office/officeart/2018/2/layout/IconVerticalSolidList"/>
    <dgm:cxn modelId="{FD76EB47-45D6-430A-B763-28472CD5719E}" type="presParOf" srcId="{14714C1E-561D-4C8F-BAC5-0CC9C3DACA07}" destId="{549330E8-326B-4E43-A4C1-4D3E4276AC3E}" srcOrd="2" destOrd="0" presId="urn:microsoft.com/office/officeart/2018/2/layout/IconVerticalSolidList"/>
    <dgm:cxn modelId="{18521ABC-7705-441D-BBBA-00BF6B8500F8}" type="presParOf" srcId="{14714C1E-561D-4C8F-BAC5-0CC9C3DACA07}" destId="{83ADA9AE-000D-4280-9DD9-9CBD290D2845}" srcOrd="3" destOrd="0" presId="urn:microsoft.com/office/officeart/2018/2/layout/IconVerticalSolidList"/>
    <dgm:cxn modelId="{7118FF07-DB07-4868-9297-9F9D79798A91}" type="presParOf" srcId="{14714C1E-561D-4C8F-BAC5-0CC9C3DACA07}" destId="{9B76B2C7-4EB9-41FF-BEEE-C99DEFC15A2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853FE-B988-44A6-9F28-659EC897C822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79073-C673-4A03-A099-3E0A0527C847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353D6-B04B-48A8-848F-42507E4043F4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If on insulin at home… what to do with this?</a:t>
          </a:r>
        </a:p>
      </dsp:txBody>
      <dsp:txXfrm>
        <a:off x="1507738" y="707092"/>
        <a:ext cx="9007861" cy="1305401"/>
      </dsp:txXfrm>
    </dsp:sp>
    <dsp:sp modelId="{BE5432F0-9F70-4ACD-9AE5-D3B1DD932383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9A499-119B-4073-9718-CE9C5FD978B6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DA9AE-000D-4280-9DD9-9CBD290D2845}">
      <dsp:nvSpPr>
        <dsp:cNvPr id="0" name=""/>
        <dsp:cNvSpPr/>
      </dsp:nvSpPr>
      <dsp:spPr>
        <a:xfrm>
          <a:off x="1507738" y="2338844"/>
          <a:ext cx="4732020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It depends</a:t>
          </a:r>
        </a:p>
      </dsp:txBody>
      <dsp:txXfrm>
        <a:off x="1507738" y="2338844"/>
        <a:ext cx="4732020" cy="1305401"/>
      </dsp:txXfrm>
    </dsp:sp>
    <dsp:sp modelId="{9B76B2C7-4EB9-41FF-BEEE-C99DEFC15A27}">
      <dsp:nvSpPr>
        <dsp:cNvPr id="0" name=""/>
        <dsp:cNvSpPr/>
      </dsp:nvSpPr>
      <dsp:spPr>
        <a:xfrm>
          <a:off x="6239758" y="2338844"/>
          <a:ext cx="427584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Times when safe to continue home dose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Times when you should decrease the dose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Times when you should increase the dose</a:t>
          </a:r>
        </a:p>
      </dsp:txBody>
      <dsp:txXfrm>
        <a:off x="6239758" y="2338844"/>
        <a:ext cx="427584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451BF-917D-8F40-A4B8-4A74D8CBEE53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B6599-3052-FB4E-81B0-604BBDD8F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3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6599-3052-FB4E-81B0-604BBDD8F1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26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Labs q3-4h, glucose q1h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6599-3052-FB4E-81B0-604BBDD8F1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5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6599-3052-FB4E-81B0-604BBDD8F1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03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Preprandial</a:t>
            </a:r>
            <a:r>
              <a:rPr lang="en-US" dirty="0"/>
              <a:t> 5-8</a:t>
            </a:r>
          </a:p>
          <a:p>
            <a:r>
              <a:rPr lang="en-US" dirty="0"/>
              <a:t>Random &lt;10</a:t>
            </a:r>
          </a:p>
          <a:p>
            <a:r>
              <a:rPr lang="en-US" dirty="0"/>
              <a:t>Not increase basal, needs increased bolus at breakfast and dinner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6599-3052-FB4E-81B0-604BBDD8F12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3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6599-3052-FB4E-81B0-604BBDD8F12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0A47-7221-35EA-1498-6931D26E0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A33046-9138-E2E7-4611-CAEE358D2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556B8-AC66-BF76-C293-000133878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DFCDD-7899-3F95-70D3-DD80009D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659D3-2C2F-24E7-4A5B-83CC6820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7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CAB2-02EC-E3DE-166B-AC8EF958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956C9-2601-2164-C1A8-9ECFD02FB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D66FA-CCFC-D6A6-F81E-5E89F1BA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D7D79-6869-8F11-CB76-437C21CC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4F6C6-DB99-D8E4-064C-03D47A36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9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B9DEB-ABBE-8449-9079-26D661B5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23BE-ED93-010A-FC8C-4D7B293EC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950D7-CCE6-8EFE-B34F-381FCF2B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9E3EC-3392-1F03-8084-DA4500067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E24CC-EF8B-4224-BAA2-5FA1BD59C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6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28A4D-F911-51D2-5FC3-53C048D3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6F8EB-610F-7A8D-79C8-CEBE2B11F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0CCCB-8258-770A-E8F8-6C0AABCEF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78753-BDC7-3312-A72C-F4B30A30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C3154-90F7-3FF7-20DE-8C87C23F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5C9F4-4E21-33F2-D14E-410AD47D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9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4D01-0D6E-D63F-FE7B-67D615E0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99D75-80D1-00A3-3DE5-7FDD99B5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0AE41-6B65-C0F7-4231-777EB255A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88DC82-426F-3E1A-9637-D6B205FF1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3B3DA7-4257-D0B6-162F-5D8B3A202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9D9C82-4D02-5B6C-5B20-E8E43FC97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91FF1D-C859-B167-1E14-B072A449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ACC98B-0452-B8F4-85D9-8B919152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3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A8E0-0695-2A20-0ED5-0F783CDD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508BDC-9429-54E0-E591-9D50F54F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A5C305-044E-82F9-997D-3C078847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CDAD3-5A7B-8E75-4AA0-AF3ABFAE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6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031F3B-EF5E-BDFD-F4D4-B33027FE4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5A181-E02E-5CFF-4487-FE5AD53C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E8F17-6708-F764-4764-664D21E9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3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93FF-1D7C-6C46-7F86-CE41827C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D9E5C-7103-9BFC-3161-6BE3B88BF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E603F-85AB-B451-B4CC-545FC8573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258DB-D4A4-55FD-92B3-EC0864655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F54C-9C8C-904A-C5F5-453D0FB6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FDD73-9234-3689-B904-C64A8CC9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9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6F08-FADF-A78E-5388-CBE876EBA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26B308-948D-612E-761D-728D525E3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B192C-AC90-C3B3-B5B0-CACF4AB19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2F7FD-3E40-E3AB-76B2-173A2080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706DF-17E4-5C74-A682-4DE9BE403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ACC18-056E-56A7-1D03-F4185FB4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3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96C5-646F-B478-FB5C-C0501742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8D28D-1F61-A839-9016-6286C7A43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801D9-A144-6C74-DCD4-68ACA8F2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22661-7529-5E1D-BDA0-05D07A7D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B9F7B-D1F2-00C3-9413-69B8810C9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9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108529-390B-E6B7-27C5-147FA98D0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6BD1D-1F46-AE5C-1F7E-C24F53A633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46C12-AF6F-DF64-5607-C6AE012F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3591D-6414-1A87-2872-AB3CC18A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CFA5B-3932-2B21-ECA7-47744213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2A5CE2-E956-1080-5B31-ADE4B422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96E5C-F221-E873-5458-AA6202FFC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EE304-5A6F-D2F0-02D1-366CA86FA5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83AB-0444-234B-90EE-A2D513C6D366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B117B-CB36-8CAA-95E1-7440A1B9A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A9422-641E-1D30-40CD-89886DCE5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7E015-68B0-EA46-8418-B3A10E96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EE8EA-C7D3-C490-3678-7D00F4DA2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 fontScale="90000"/>
          </a:bodyPr>
          <a:lstStyle/>
          <a:p>
            <a:pPr algn="l"/>
            <a:r>
              <a:rPr lang="en-US" sz="8000" dirty="0"/>
              <a:t>Hyperglycemic Emergencies </a:t>
            </a:r>
            <a:r>
              <a:rPr lang="en-US" sz="5400" dirty="0"/>
              <a:t>&amp; in patient DM Management</a:t>
            </a:r>
            <a:endParaRPr lang="en-US" sz="8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61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A1C540-8153-362E-7CCA-43C1534ED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Objectives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9097A-43C6-D988-DEA7-F9E830210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dirty="0"/>
              <a:t>Identify DKA, its precipitating factors and a differential diagnosis</a:t>
            </a:r>
          </a:p>
          <a:p>
            <a:r>
              <a:rPr lang="en-US" sz="2200" dirty="0"/>
              <a:t>Learn how to manage DKA</a:t>
            </a:r>
          </a:p>
          <a:p>
            <a:r>
              <a:rPr lang="en-US" sz="2200" dirty="0"/>
              <a:t>Differentiate DKA from HHS</a:t>
            </a:r>
          </a:p>
          <a:p>
            <a:r>
              <a:rPr lang="en-US" sz="2200" dirty="0"/>
              <a:t>Understand core principles of in-patient diabetes management including continuing or discontinuing oral agents, initiating or continuing insulin and titrating insulin on the wards</a:t>
            </a:r>
          </a:p>
        </p:txBody>
      </p:sp>
    </p:spTree>
    <p:extLst>
      <p:ext uri="{BB962C8B-B14F-4D97-AF65-F5344CB8AC3E}">
        <p14:creationId xmlns:p14="http://schemas.microsoft.com/office/powerpoint/2010/main" val="88585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977BF-D49C-D43E-0961-94FDCB6C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Case: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D56BD-89AF-4910-3FFE-8103EC96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A 24 F with a history of T1DM presents to hospital with nausea and vomiting. Her labs show a pH of 7.14, bicarb 8, sodium 136, potassium 3.4, chloride 106, Cr 102, liver enzymes and lipase normal, WBC 8.2, Hgb 124, </a:t>
            </a:r>
            <a:r>
              <a:rPr lang="en-US" sz="2200" dirty="0" err="1"/>
              <a:t>Plt</a:t>
            </a:r>
            <a:r>
              <a:rPr lang="en-US" sz="2200" dirty="0"/>
              <a:t> 250. Her BOHB returns at 3.8 and her serum glucose is 21 mmol/L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What is your impression?</a:t>
            </a:r>
          </a:p>
        </p:txBody>
      </p:sp>
    </p:spTree>
    <p:extLst>
      <p:ext uri="{BB962C8B-B14F-4D97-AF65-F5344CB8AC3E}">
        <p14:creationId xmlns:p14="http://schemas.microsoft.com/office/powerpoint/2010/main" val="2637378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6D861F1-F386-4A7D-A4BF-3BEB82DE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684398"/>
            <a:ext cx="11167447" cy="5206040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16E70-C4CA-EC55-3779-2324A0B8F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1408153"/>
            <a:ext cx="10168128" cy="1315035"/>
          </a:xfrm>
        </p:spPr>
        <p:txBody>
          <a:bodyPr>
            <a:normAutofit/>
          </a:bodyPr>
          <a:lstStyle/>
          <a:p>
            <a:r>
              <a:rPr lang="en-US" sz="4000"/>
              <a:t>DKA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71362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CD5F-11E0-1B36-9C29-58AE674FF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962656"/>
            <a:ext cx="10168128" cy="2624328"/>
          </a:xfrm>
        </p:spPr>
        <p:txBody>
          <a:bodyPr>
            <a:normAutofit/>
          </a:bodyPr>
          <a:lstStyle/>
          <a:p>
            <a:r>
              <a:rPr lang="en-US" sz="2000"/>
              <a:t>Hyperglycemia symptoms:</a:t>
            </a:r>
          </a:p>
          <a:p>
            <a:pPr lvl="1"/>
            <a:r>
              <a:rPr lang="en-US" sz="2000"/>
              <a:t>Polyuria, polydipsia</a:t>
            </a:r>
          </a:p>
          <a:p>
            <a:r>
              <a:rPr lang="en-US" sz="2000"/>
              <a:t>Acidosis signs / symptoms:</a:t>
            </a:r>
          </a:p>
          <a:p>
            <a:pPr lvl="1"/>
            <a:r>
              <a:rPr lang="en-CA" sz="2000"/>
              <a:t>Nausea, vomiting and abdominal pain</a:t>
            </a:r>
          </a:p>
          <a:p>
            <a:pPr lvl="1"/>
            <a:r>
              <a:rPr lang="en-CA" sz="2000"/>
              <a:t>Altered LOC </a:t>
            </a:r>
          </a:p>
          <a:p>
            <a:pPr lvl="1"/>
            <a:r>
              <a:rPr lang="en-CA" sz="2000"/>
              <a:t>Kussmaul respiration</a:t>
            </a:r>
          </a:p>
          <a:p>
            <a:pPr marL="457200" lvl="1" indent="0">
              <a:buNone/>
            </a:pPr>
            <a:endParaRPr lang="en-CA" sz="2000"/>
          </a:p>
        </p:txBody>
      </p:sp>
    </p:spTree>
    <p:extLst>
      <p:ext uri="{BB962C8B-B14F-4D97-AF65-F5344CB8AC3E}">
        <p14:creationId xmlns:p14="http://schemas.microsoft.com/office/powerpoint/2010/main" val="117018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6A3C4-ABAC-3412-EE79-D81A6E5C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en-US" sz="4000"/>
              <a:t>DKA – Precipitating Factors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3036F-2067-404C-196C-02019915C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en-US" sz="2200"/>
              <a:t>New diagnosis of diabetes </a:t>
            </a:r>
          </a:p>
          <a:p>
            <a:r>
              <a:rPr lang="en-US" sz="2200"/>
              <a:t>Insulin omission </a:t>
            </a:r>
          </a:p>
          <a:p>
            <a:r>
              <a:rPr lang="en-US" sz="2200"/>
              <a:t>Infection </a:t>
            </a:r>
          </a:p>
          <a:p>
            <a:r>
              <a:rPr lang="en-US" sz="2200"/>
              <a:t>Myocardial infarction </a:t>
            </a:r>
          </a:p>
          <a:p>
            <a:r>
              <a:rPr lang="en-US" sz="2200"/>
              <a:t>Stroke </a:t>
            </a:r>
          </a:p>
          <a:p>
            <a:r>
              <a:rPr lang="en-US" sz="2200"/>
              <a:t>Thyrotoxicosis </a:t>
            </a:r>
          </a:p>
          <a:p>
            <a:r>
              <a:rPr lang="en-US" sz="2200"/>
              <a:t>Trauma </a:t>
            </a:r>
          </a:p>
          <a:p>
            <a:r>
              <a:rPr lang="en-US" sz="2200"/>
              <a:t>Drugs</a:t>
            </a:r>
          </a:p>
        </p:txBody>
      </p:sp>
    </p:spTree>
    <p:extLst>
      <p:ext uri="{BB962C8B-B14F-4D97-AF65-F5344CB8AC3E}">
        <p14:creationId xmlns:p14="http://schemas.microsoft.com/office/powerpoint/2010/main" val="124753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84788-5B0C-CBC3-A435-8172DAC22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Differential Diagnosis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2EB4-3B74-5CE9-D393-709498176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000" dirty="0"/>
              <a:t>AGMA: MUDPILES CAT</a:t>
            </a:r>
          </a:p>
          <a:p>
            <a:pPr lvl="1"/>
            <a:r>
              <a:rPr lang="en-US" sz="2000" dirty="0"/>
              <a:t>Methanol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Uremia</a:t>
            </a:r>
            <a:r>
              <a:rPr lang="en-US" sz="2000" dirty="0"/>
              <a:t> 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DKA</a:t>
            </a:r>
          </a:p>
          <a:p>
            <a:pPr lvl="1"/>
            <a:r>
              <a:rPr lang="en-US" sz="2000" dirty="0"/>
              <a:t>Paraldehyde</a:t>
            </a:r>
          </a:p>
          <a:p>
            <a:pPr lvl="1"/>
            <a:r>
              <a:rPr lang="en-US" sz="2000" dirty="0"/>
              <a:t>INH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Lactate</a:t>
            </a:r>
          </a:p>
          <a:p>
            <a:pPr lvl="1"/>
            <a:r>
              <a:rPr lang="en-US" sz="2000" dirty="0"/>
              <a:t>Ethelene glycol</a:t>
            </a:r>
          </a:p>
          <a:p>
            <a:pPr lvl="1"/>
            <a:r>
              <a:rPr lang="en-US" sz="2000" dirty="0"/>
              <a:t>Salicylates</a:t>
            </a:r>
          </a:p>
          <a:p>
            <a:pPr lvl="1"/>
            <a:r>
              <a:rPr lang="en-US" sz="2000" dirty="0"/>
              <a:t>Carbon monoxide</a:t>
            </a:r>
          </a:p>
          <a:p>
            <a:pPr lvl="1"/>
            <a:r>
              <a:rPr lang="en-US" sz="2000" dirty="0"/>
              <a:t>Aminoglycosides</a:t>
            </a:r>
          </a:p>
          <a:p>
            <a:pPr lvl="1"/>
            <a:r>
              <a:rPr lang="en-US" sz="2000" dirty="0"/>
              <a:t>Theophylline</a:t>
            </a:r>
          </a:p>
        </p:txBody>
      </p:sp>
    </p:spTree>
    <p:extLst>
      <p:ext uri="{BB962C8B-B14F-4D97-AF65-F5344CB8AC3E}">
        <p14:creationId xmlns:p14="http://schemas.microsoft.com/office/powerpoint/2010/main" val="30523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F7833-7441-728F-952B-EB029447C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A note about other forms of ketosis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466B-7A3F-02AD-49AB-BBE7E2AE5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 dirty="0"/>
              <a:t>Starvation ketoacidosis</a:t>
            </a:r>
          </a:p>
          <a:p>
            <a:r>
              <a:rPr lang="en-US" sz="2200" dirty="0"/>
              <a:t>Alcohol ketoacidosis</a:t>
            </a:r>
          </a:p>
          <a:p>
            <a:r>
              <a:rPr lang="en-US" sz="2200" dirty="0"/>
              <a:t>Diabetic Ketoacidosis</a:t>
            </a:r>
          </a:p>
          <a:p>
            <a:endParaRPr lang="en-US" sz="2200" dirty="0"/>
          </a:p>
          <a:p>
            <a:r>
              <a:rPr lang="en-US" sz="2200" dirty="0"/>
              <a:t>BOHB higher in DKA (2-3)</a:t>
            </a:r>
          </a:p>
          <a:p>
            <a:r>
              <a:rPr lang="en-US" sz="2200" dirty="0"/>
              <a:t>&gt;3 = more likely to be DKA</a:t>
            </a:r>
          </a:p>
        </p:txBody>
      </p:sp>
    </p:spTree>
    <p:extLst>
      <p:ext uri="{BB962C8B-B14F-4D97-AF65-F5344CB8AC3E}">
        <p14:creationId xmlns:p14="http://schemas.microsoft.com/office/powerpoint/2010/main" val="356397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CE5841-C184-4A70-A609-5FE4A5078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58FA79-52A1-E5AA-AE4A-8C67B989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83169"/>
            <a:ext cx="4068849" cy="4148586"/>
          </a:xfrm>
        </p:spPr>
        <p:txBody>
          <a:bodyPr anchor="t">
            <a:normAutofit/>
          </a:bodyPr>
          <a:lstStyle/>
          <a:p>
            <a:r>
              <a:rPr lang="en-US" sz="4800"/>
              <a:t>Management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C99B777-721F-2D2D-D3B5-977BD2D22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504" y="1683170"/>
            <a:ext cx="5818248" cy="4148585"/>
          </a:xfrm>
        </p:spPr>
        <p:txBody>
          <a:bodyPr>
            <a:normAutofit/>
          </a:bodyPr>
          <a:lstStyle/>
          <a:p>
            <a:r>
              <a:rPr lang="en-US" sz="2200"/>
              <a:t>ABCDEs</a:t>
            </a:r>
          </a:p>
          <a:p>
            <a:r>
              <a:rPr lang="en-US" sz="2200"/>
              <a:t>Monitored setting</a:t>
            </a:r>
          </a:p>
          <a:p>
            <a:r>
              <a:rPr lang="en-US" sz="2200"/>
              <a:t>At least 2 PIVs </a:t>
            </a:r>
          </a:p>
          <a:p>
            <a:r>
              <a:rPr lang="en-US" sz="2200"/>
              <a:t>On the monitor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2065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16936" y="4000284"/>
            <a:ext cx="54864" cy="4206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3951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70D91-67B0-4D4B-A5C1-9D66759B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Management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diagram of a patient's blood test&#10;&#10;Description automatically generated">
            <a:extLst>
              <a:ext uri="{FF2B5EF4-FFF2-40B4-BE49-F238E27FC236}">
                <a16:creationId xmlns:a16="http://schemas.microsoft.com/office/drawing/2014/main" id="{E93E88FC-CEA6-4158-E578-70544F00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108" y="2539015"/>
            <a:ext cx="2713351" cy="3605784"/>
          </a:xfrm>
          <a:prstGeom prst="rect">
            <a:avLst/>
          </a:prstGeom>
        </p:spPr>
      </p:pic>
      <p:pic>
        <p:nvPicPr>
          <p:cNvPr id="9" name="Content Placeholder 8" descr="A diagram of a patient's reaction&#10;&#10;Description automatically generated">
            <a:extLst>
              <a:ext uri="{FF2B5EF4-FFF2-40B4-BE49-F238E27FC236}">
                <a16:creationId xmlns:a16="http://schemas.microsoft.com/office/drawing/2014/main" id="{7864D2C1-303B-F5ED-5F86-CEE5E012A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27713" y="2598724"/>
            <a:ext cx="2722367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07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a flowchart&#10;&#10;Description automatically generated">
            <a:extLst>
              <a:ext uri="{FF2B5EF4-FFF2-40B4-BE49-F238E27FC236}">
                <a16:creationId xmlns:a16="http://schemas.microsoft.com/office/drawing/2014/main" id="{5D01A9CC-20B2-BD89-51DB-8C03FA82F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287" y="640080"/>
            <a:ext cx="3960266" cy="5577840"/>
          </a:xfrm>
          <a:prstGeom prst="rect">
            <a:avLst/>
          </a:pr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33BC0-9365-B901-015A-C18AC505C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r>
              <a:rPr lang="en-CA" sz="2200" dirty="0"/>
              <a:t>Once plasma glucose reaches 14.0 mmol/L, add glucose to maintain plasma glucose at 12.0 to 14.0 mmol/L</a:t>
            </a:r>
          </a:p>
          <a:p>
            <a:r>
              <a:rPr lang="en-CA" sz="2200" dirty="0"/>
              <a:t>The insulin infusion is titrated to the…. GAP NOT THE GLUCOSE</a:t>
            </a:r>
          </a:p>
          <a:p>
            <a:r>
              <a:rPr lang="en-CA" sz="2200" dirty="0"/>
              <a:t>Once gap is closed and patient is eating and drinking, transition with SC basal insulin (overlap by two hours with the infusion)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17739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444FD-E1AF-979D-7764-0188D70E1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en-US" sz="4000"/>
              <a:t>Sodium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DE58A-1D83-F930-6C9A-435889F58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en-US" sz="2200" dirty="0"/>
              <a:t>Na levels vary in DKA </a:t>
            </a:r>
          </a:p>
          <a:p>
            <a:r>
              <a:rPr lang="en-US" sz="2200" dirty="0"/>
              <a:t>Most often see a dilutional hyponatremia with hyperglycemia due to the change in osmolality (vs more rarely hypernatremia from osmotic diuresis)</a:t>
            </a:r>
          </a:p>
          <a:p>
            <a:r>
              <a:rPr lang="en-US" sz="2200" dirty="0"/>
              <a:t>Rule of thumb, for every 3.5 mmol rise in glucose, you expect sodium to be lower (in appearance) by 1 mmol/L due to hyperglycemia</a:t>
            </a:r>
          </a:p>
        </p:txBody>
      </p:sp>
    </p:spTree>
    <p:extLst>
      <p:ext uri="{BB962C8B-B14F-4D97-AF65-F5344CB8AC3E}">
        <p14:creationId xmlns:p14="http://schemas.microsoft.com/office/powerpoint/2010/main" val="114194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93206-F092-A55C-45D5-2A661CC9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 insulin?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E7059-2D95-0F8C-93EE-0DDE27299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recent evidence on management of DKA with subcutaneous insulin only, not insulin infusion </a:t>
            </a:r>
          </a:p>
          <a:p>
            <a:r>
              <a:rPr lang="en-US" dirty="0"/>
              <a:t>Won’t go into details but just to know this exists and you may see it but most of the time you will see infusion</a:t>
            </a:r>
          </a:p>
        </p:txBody>
      </p:sp>
    </p:spTree>
    <p:extLst>
      <p:ext uri="{BB962C8B-B14F-4D97-AF65-F5344CB8AC3E}">
        <p14:creationId xmlns:p14="http://schemas.microsoft.com/office/powerpoint/2010/main" val="2321192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F3512-856A-9E91-0942-6D629A873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Euglycemic DKA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1F455-6D92-3BC1-8A78-4DBBEF91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dirty="0"/>
              <a:t>Same presentation as DKA but glucose is NORMAL or only mildly elevated </a:t>
            </a:r>
          </a:p>
          <a:p>
            <a:r>
              <a:rPr lang="en-US" sz="2200" dirty="0"/>
              <a:t>Most commonly from SGLT2i BUT most often there is ALSO an additional precipitating factor (</a:t>
            </a:r>
            <a:r>
              <a:rPr lang="en-CA" sz="2200" dirty="0"/>
              <a:t>insulin omission, bariatric surgery or other surgery, alcohol, exercise, or low carbohydrate or reduced food intake)</a:t>
            </a:r>
          </a:p>
          <a:p>
            <a:r>
              <a:rPr lang="en-CA" sz="2200" dirty="0"/>
              <a:t>Also reported in pregnancy </a:t>
            </a:r>
          </a:p>
          <a:p>
            <a:r>
              <a:rPr lang="en-CA" sz="2200" dirty="0"/>
              <a:t>Treatment is the same </a:t>
            </a:r>
          </a:p>
          <a:p>
            <a:r>
              <a:rPr lang="en-CA" sz="2200" dirty="0"/>
              <a:t>STOP the SGLT2i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5780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977BF-D49C-D43E-0961-94FDCB6C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Case: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D56BD-89AF-4910-3FFE-8103EC96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A 62 M with a history of T2DM on metformin, sitagliptin, </a:t>
            </a:r>
            <a:r>
              <a:rPr lang="en-US" sz="2200" dirty="0" err="1"/>
              <a:t>semaglutide</a:t>
            </a:r>
            <a:r>
              <a:rPr lang="en-US" sz="2200" dirty="0"/>
              <a:t> who often forgets to take his medications brought in by his daughter after a few days of lethargy and much more difficult to rouse today. He reports excess thirst and urination, poor oral intake for a few days as well as a productive cough. His vitals show T 38.1, HR 105, BP 98/62, RR 22, O2 95% on RA. He is confused but rousable. Labs show sodium 148, K 4.2, Cr 210 (baseline 110), serum </a:t>
            </a:r>
            <a:r>
              <a:rPr lang="en-US" sz="2200" dirty="0" err="1"/>
              <a:t>osm</a:t>
            </a:r>
            <a:r>
              <a:rPr lang="en-US" sz="2200" dirty="0"/>
              <a:t> 355, pH 7.36, bicarb 22, serum glucose 42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What is your impression?</a:t>
            </a:r>
          </a:p>
        </p:txBody>
      </p:sp>
    </p:spTree>
    <p:extLst>
      <p:ext uri="{BB962C8B-B14F-4D97-AF65-F5344CB8AC3E}">
        <p14:creationId xmlns:p14="http://schemas.microsoft.com/office/powerpoint/2010/main" val="353643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65311-A874-5220-D1CB-1FE0731A5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en-US" sz="4000"/>
              <a:t>DKA vs. HHS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216C3E-107A-7F81-CC6C-589563D567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761173"/>
              </p:ext>
            </p:extLst>
          </p:nvPr>
        </p:nvGraphicFramePr>
        <p:xfrm>
          <a:off x="838200" y="1980193"/>
          <a:ext cx="10506459" cy="404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5764">
                  <a:extLst>
                    <a:ext uri="{9D8B030D-6E8A-4147-A177-3AD203B41FA5}">
                      <a16:colId xmlns:a16="http://schemas.microsoft.com/office/drawing/2014/main" val="2090202734"/>
                    </a:ext>
                  </a:extLst>
                </a:gridCol>
                <a:gridCol w="3050199">
                  <a:extLst>
                    <a:ext uri="{9D8B030D-6E8A-4147-A177-3AD203B41FA5}">
                      <a16:colId xmlns:a16="http://schemas.microsoft.com/office/drawing/2014/main" val="1479211190"/>
                    </a:ext>
                  </a:extLst>
                </a:gridCol>
                <a:gridCol w="2392088">
                  <a:extLst>
                    <a:ext uri="{9D8B030D-6E8A-4147-A177-3AD203B41FA5}">
                      <a16:colId xmlns:a16="http://schemas.microsoft.com/office/drawing/2014/main" val="1072839678"/>
                    </a:ext>
                  </a:extLst>
                </a:gridCol>
                <a:gridCol w="1687111">
                  <a:extLst>
                    <a:ext uri="{9D8B030D-6E8A-4147-A177-3AD203B41FA5}">
                      <a16:colId xmlns:a16="http://schemas.microsoft.com/office/drawing/2014/main" val="1805211957"/>
                    </a:ext>
                  </a:extLst>
                </a:gridCol>
                <a:gridCol w="1861297">
                  <a:extLst>
                    <a:ext uri="{9D8B030D-6E8A-4147-A177-3AD203B41FA5}">
                      <a16:colId xmlns:a16="http://schemas.microsoft.com/office/drawing/2014/main" val="1038420677"/>
                    </a:ext>
                  </a:extLst>
                </a:gridCol>
              </a:tblGrid>
              <a:tr h="963217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Key Features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Epidemiology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Glucose levels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Plasma osmolality</a:t>
                      </a:r>
                    </a:p>
                  </a:txBody>
                  <a:tcPr marL="131806" marR="131806" marT="65903" marB="65903"/>
                </a:tc>
                <a:extLst>
                  <a:ext uri="{0D108BD9-81ED-4DB2-BD59-A6C34878D82A}">
                    <a16:rowId xmlns:a16="http://schemas.microsoft.com/office/drawing/2014/main" val="150420621"/>
                  </a:ext>
                </a:extLst>
              </a:tr>
              <a:tr h="963217">
                <a:tc>
                  <a:txBody>
                    <a:bodyPr/>
                    <a:lstStyle/>
                    <a:p>
                      <a:r>
                        <a:rPr lang="en-US" sz="2500"/>
                        <a:t>DKA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Ketoacidosis, pH &lt;7.3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More common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Anything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&lt;320</a:t>
                      </a:r>
                    </a:p>
                  </a:txBody>
                  <a:tcPr marL="131806" marR="131806" marT="65903" marB="65903"/>
                </a:tc>
                <a:extLst>
                  <a:ext uri="{0D108BD9-81ED-4DB2-BD59-A6C34878D82A}">
                    <a16:rowId xmlns:a16="http://schemas.microsoft.com/office/drawing/2014/main" val="290286952"/>
                  </a:ext>
                </a:extLst>
              </a:tr>
              <a:tr h="2123325">
                <a:tc>
                  <a:txBody>
                    <a:bodyPr/>
                    <a:lstStyle/>
                    <a:p>
                      <a:r>
                        <a:rPr lang="en-US" sz="2500"/>
                        <a:t>HHS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ECFV depletion and hyperosmolarity, minimal acid / base disturbance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Less common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Usually very elevated &gt;34</a:t>
                      </a:r>
                    </a:p>
                  </a:txBody>
                  <a:tcPr marL="131806" marR="131806" marT="65903" marB="65903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&gt;320</a:t>
                      </a:r>
                    </a:p>
                  </a:txBody>
                  <a:tcPr marL="131806" marR="131806" marT="65903" marB="65903"/>
                </a:tc>
                <a:extLst>
                  <a:ext uri="{0D108BD9-81ED-4DB2-BD59-A6C34878D82A}">
                    <a16:rowId xmlns:a16="http://schemas.microsoft.com/office/drawing/2014/main" val="2847052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6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DA66E-0B3D-A11C-9AD2-7F2E10FF5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of HHS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60824-200F-C9DE-EEBE-9B163C169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DKA but these patients require much more volume</a:t>
            </a:r>
          </a:p>
          <a:p>
            <a:r>
              <a:rPr lang="en-US" dirty="0"/>
              <a:t>Focus on fluid resuscitation</a:t>
            </a:r>
          </a:p>
          <a:p>
            <a:r>
              <a:rPr lang="en-US" dirty="0"/>
              <a:t>Most of the time also start insulin infusion</a:t>
            </a:r>
          </a:p>
        </p:txBody>
      </p:sp>
    </p:spTree>
    <p:extLst>
      <p:ext uri="{BB962C8B-B14F-4D97-AF65-F5344CB8AC3E}">
        <p14:creationId xmlns:p14="http://schemas.microsoft.com/office/powerpoint/2010/main" val="745513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C639CA-3A73-D5DC-6DC0-2A89F96D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In patient DM Management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DA54B-8986-AFC1-857C-4989E8172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/>
              <a:t>Will go over core principles</a:t>
            </a:r>
          </a:p>
          <a:p>
            <a:r>
              <a:rPr lang="en-US" sz="2200"/>
              <a:t>Oral agents – when to hold?</a:t>
            </a:r>
          </a:p>
          <a:p>
            <a:r>
              <a:rPr lang="en-US" sz="2200"/>
              <a:t>Insulin – how to order / titrate</a:t>
            </a:r>
          </a:p>
        </p:txBody>
      </p:sp>
    </p:spTree>
    <p:extLst>
      <p:ext uri="{BB962C8B-B14F-4D97-AF65-F5344CB8AC3E}">
        <p14:creationId xmlns:p14="http://schemas.microsoft.com/office/powerpoint/2010/main" val="1730083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art with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36396528-C684-2474-BF50-8B1734D0B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15" y="321733"/>
            <a:ext cx="8231169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78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EB6AD-FD05-CE33-7414-F8410E9F5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/>
              <a:t>Oral Agents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22F067E-1444-A870-F873-F330C9E2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200" dirty="0"/>
              <a:t>Takeaways:</a:t>
            </a:r>
          </a:p>
          <a:p>
            <a:r>
              <a:rPr lang="en-US" sz="2200" dirty="0"/>
              <a:t>Hold metformin, SGLT2i, GLP1RA (also </a:t>
            </a:r>
            <a:r>
              <a:rPr lang="en-US" sz="2200" dirty="0" err="1"/>
              <a:t>bc</a:t>
            </a:r>
            <a:r>
              <a:rPr lang="en-US" sz="2200" dirty="0"/>
              <a:t> not on formulary) most of the time</a:t>
            </a:r>
          </a:p>
          <a:p>
            <a:r>
              <a:rPr lang="en-US" sz="2200" dirty="0"/>
              <a:t>SU – hold versus dose reduction </a:t>
            </a:r>
          </a:p>
          <a:p>
            <a:r>
              <a:rPr lang="en-US" sz="2200" dirty="0"/>
              <a:t>Most of the time safe to continue linagliptin (not other DPP4s)</a:t>
            </a:r>
          </a:p>
        </p:txBody>
      </p:sp>
    </p:spTree>
    <p:extLst>
      <p:ext uri="{BB962C8B-B14F-4D97-AF65-F5344CB8AC3E}">
        <p14:creationId xmlns:p14="http://schemas.microsoft.com/office/powerpoint/2010/main" val="786221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E0351-1664-E168-FA13-FC3F1D67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Insulin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857E48-DBB6-3E24-2840-7AE80A6193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4578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02509-1F5B-98E8-AEE1-F5D2D09C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Case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B8052-8DDA-CD3E-3AA6-093EE7B54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 dirty="0"/>
              <a:t>65 M with T2DM, CKD, on Metformin 500 mg po BID, Linagliptin 5 mg po daily, Glargine 28 units </a:t>
            </a:r>
            <a:r>
              <a:rPr lang="en-US" sz="2200" dirty="0" err="1"/>
              <a:t>qhs</a:t>
            </a:r>
            <a:r>
              <a:rPr lang="en-US" sz="2200" dirty="0"/>
              <a:t> and Lispro 10 units TID with meals. His A1c last month was 7.9%. He presents to the ED with bilateral lower leg cellulitis. His vitals are T 36, HR 65, BP 136/82, RR 16, O2 99% on RA. Labs show WBC 10.2, Hgb 110 (baseline), </a:t>
            </a:r>
            <a:r>
              <a:rPr lang="en-US" sz="2200" dirty="0" err="1"/>
              <a:t>Plt</a:t>
            </a:r>
            <a:r>
              <a:rPr lang="en-US" sz="2200" dirty="0"/>
              <a:t> 300, Na 136, K 4.2, Cr 150 (baseline). He is admitted for IV antibiotics. His serum glucose on initial labs was 9.8. 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27C27-DBC9-B404-F8A4-724727E0812C}"/>
              </a:ext>
            </a:extLst>
          </p:cNvPr>
          <p:cNvSpPr txBox="1"/>
          <p:nvPr/>
        </p:nvSpPr>
        <p:spPr>
          <a:xfrm>
            <a:off x="1115568" y="4863548"/>
            <a:ext cx="42121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What do you do with his insulin order?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4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55C4D0-FC15-9D0A-75F6-4E64AAF90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Remember…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8890-701B-29B6-E9F3-42CA3122C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dirty="0"/>
              <a:t>Short acting insulin (Lispro) onset ~15-30 mins, peak within 1-2 hours, lasts 3-4 hours</a:t>
            </a:r>
          </a:p>
          <a:p>
            <a:r>
              <a:rPr lang="en-US" sz="2200" dirty="0"/>
              <a:t>Long acting insulin (Glargine) onset 1.5-2 hours, </a:t>
            </a:r>
            <a:r>
              <a:rPr lang="en-US" sz="2200" dirty="0" err="1"/>
              <a:t>peakless</a:t>
            </a:r>
            <a:r>
              <a:rPr lang="en-US" sz="2200" dirty="0"/>
              <a:t>, lasts 18-24 hours</a:t>
            </a:r>
          </a:p>
          <a:p>
            <a:r>
              <a:rPr lang="en-US" sz="2200" dirty="0"/>
              <a:t>Sliding scale insulin is REACTIVE as opposed to scheduled mealtime insulin which is PROACTIVE</a:t>
            </a:r>
          </a:p>
          <a:p>
            <a:pPr lvl="1"/>
            <a:r>
              <a:rPr lang="en-US" sz="2200" dirty="0"/>
              <a:t>TDD &lt;40 = low, 40-100 = medium, &gt;100 = high</a:t>
            </a:r>
          </a:p>
          <a:p>
            <a:pPr lvl="1"/>
            <a:r>
              <a:rPr lang="en-US" sz="2200" dirty="0"/>
              <a:t>(Almost) never use regular sliding scale </a:t>
            </a:r>
          </a:p>
          <a:p>
            <a:pPr lvl="1"/>
            <a:endParaRPr lang="en-US" sz="2200" dirty="0"/>
          </a:p>
          <a:p>
            <a:pPr marL="457200" lvl="1" indent="0">
              <a:buNone/>
            </a:pPr>
            <a:r>
              <a:rPr lang="en-US" sz="2200" dirty="0"/>
              <a:t>Given his PO intake in hospital is different, you resume his home Glargine at 28 units, and reduce his mealtime to lispro 5 units TID with a medium lispro sliding scale</a:t>
            </a:r>
          </a:p>
          <a:p>
            <a:pPr marL="4572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965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and green striped background with white text&#10;&#10;Description automatically generated">
            <a:extLst>
              <a:ext uri="{FF2B5EF4-FFF2-40B4-BE49-F238E27FC236}">
                <a16:creationId xmlns:a16="http://schemas.microsoft.com/office/drawing/2014/main" id="{157FF764-A81D-C17F-7F96-9947B962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37" y="1657897"/>
            <a:ext cx="11050326" cy="35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14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4357E8-E565-8496-5E05-3BCB9644CCF8}"/>
              </a:ext>
            </a:extLst>
          </p:cNvPr>
          <p:cNvSpPr txBox="1"/>
          <p:nvPr/>
        </p:nvSpPr>
        <p:spPr>
          <a:xfrm>
            <a:off x="3049292" y="1170717"/>
            <a:ext cx="60985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&lt;&lt; Sliding Scale Comments &gt;&gt;</a:t>
            </a:r>
          </a:p>
          <a:p>
            <a:r>
              <a:rPr lang="en-US" dirty="0"/>
              <a:t>MEDIUM - CORRECTION SCALE (shorter acting)</a:t>
            </a:r>
          </a:p>
          <a:p>
            <a:endParaRPr lang="en-US" dirty="0"/>
          </a:p>
          <a:p>
            <a:r>
              <a:rPr lang="en-US" dirty="0"/>
              <a:t>Give to ALL patients, even if NPO or not eating. Give in addition to NUTRITIONAL insulin</a:t>
            </a:r>
          </a:p>
          <a:p>
            <a:endParaRPr lang="en-US" dirty="0"/>
          </a:p>
          <a:p>
            <a:r>
              <a:rPr lang="en-US" dirty="0"/>
              <a:t>Blood glucose:</a:t>
            </a:r>
          </a:p>
          <a:p>
            <a:r>
              <a:rPr lang="en-US" dirty="0"/>
              <a:t>4 mmol/L or LESS - follow hypoglycemia protocol and call MD</a:t>
            </a:r>
          </a:p>
          <a:p>
            <a:r>
              <a:rPr lang="en-US" dirty="0"/>
              <a:t>4.1 to 8 mmol/L = 0 units</a:t>
            </a:r>
          </a:p>
          <a:p>
            <a:r>
              <a:rPr lang="en-US" dirty="0"/>
              <a:t>8.1 to 10 mmol/L = 2 units</a:t>
            </a:r>
          </a:p>
          <a:p>
            <a:r>
              <a:rPr lang="en-US" dirty="0"/>
              <a:t>10.1 to 12 mmol/L = 3 units</a:t>
            </a:r>
          </a:p>
          <a:p>
            <a:r>
              <a:rPr lang="en-US" dirty="0"/>
              <a:t>12.1 to 14 mmol/L = 4 units</a:t>
            </a:r>
          </a:p>
          <a:p>
            <a:r>
              <a:rPr lang="en-US" dirty="0"/>
              <a:t>14.1 to 16 mmol/L = 6 units</a:t>
            </a:r>
          </a:p>
          <a:p>
            <a:r>
              <a:rPr lang="en-US" dirty="0"/>
              <a:t>16.1 to 18 mmol/L = 8 units</a:t>
            </a:r>
          </a:p>
          <a:p>
            <a:r>
              <a:rPr lang="en-US" dirty="0"/>
              <a:t>above 18 mmol/L = 10 units and call MD</a:t>
            </a:r>
          </a:p>
          <a:p>
            <a:r>
              <a:rPr lang="en-US" dirty="0"/>
              <a:t>&lt;&lt; Sliding Scale Comments &gt;&gt;</a:t>
            </a:r>
          </a:p>
        </p:txBody>
      </p:sp>
    </p:spTree>
    <p:extLst>
      <p:ext uri="{BB962C8B-B14F-4D97-AF65-F5344CB8AC3E}">
        <p14:creationId xmlns:p14="http://schemas.microsoft.com/office/powerpoint/2010/main" val="3994315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48440-3781-3860-010A-B7A900B69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Scenario: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A1061A-8FD5-0CC1-1E7A-3889821F6C47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What are our in hospital glucose targets, both </a:t>
            </a:r>
            <a:r>
              <a:rPr lang="en-US" sz="2200" dirty="0" err="1"/>
              <a:t>preprandial</a:t>
            </a:r>
            <a:r>
              <a:rPr lang="en-US" sz="2200" dirty="0"/>
              <a:t> and random? (non-critically ill patient)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What pattern do you see?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What would you do?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713F43A-8EFF-4038-A594-4DD1417753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053637"/>
              </p:ext>
            </p:extLst>
          </p:nvPr>
        </p:nvGraphicFramePr>
        <p:xfrm>
          <a:off x="4654296" y="1682526"/>
          <a:ext cx="6569516" cy="349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022">
                  <a:extLst>
                    <a:ext uri="{9D8B030D-6E8A-4147-A177-3AD203B41FA5}">
                      <a16:colId xmlns:a16="http://schemas.microsoft.com/office/drawing/2014/main" val="769285802"/>
                    </a:ext>
                  </a:extLst>
                </a:gridCol>
                <a:gridCol w="1559251">
                  <a:extLst>
                    <a:ext uri="{9D8B030D-6E8A-4147-A177-3AD203B41FA5}">
                      <a16:colId xmlns:a16="http://schemas.microsoft.com/office/drawing/2014/main" val="1061016396"/>
                    </a:ext>
                  </a:extLst>
                </a:gridCol>
                <a:gridCol w="1535723">
                  <a:extLst>
                    <a:ext uri="{9D8B030D-6E8A-4147-A177-3AD203B41FA5}">
                      <a16:colId xmlns:a16="http://schemas.microsoft.com/office/drawing/2014/main" val="108410294"/>
                    </a:ext>
                  </a:extLst>
                </a:gridCol>
                <a:gridCol w="1324708">
                  <a:extLst>
                    <a:ext uri="{9D8B030D-6E8A-4147-A177-3AD203B41FA5}">
                      <a16:colId xmlns:a16="http://schemas.microsoft.com/office/drawing/2014/main" val="372358903"/>
                    </a:ext>
                  </a:extLst>
                </a:gridCol>
                <a:gridCol w="1317812">
                  <a:extLst>
                    <a:ext uri="{9D8B030D-6E8A-4147-A177-3AD203B41FA5}">
                      <a16:colId xmlns:a16="http://schemas.microsoft.com/office/drawing/2014/main" val="3230924509"/>
                    </a:ext>
                  </a:extLst>
                </a:gridCol>
              </a:tblGrid>
              <a:tr h="451854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acBreakfast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acLunch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acDinner</a:t>
                      </a:r>
                      <a:endParaRPr lang="en-US" sz="2000" dirty="0"/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qhs</a:t>
                      </a:r>
                    </a:p>
                  </a:txBody>
                  <a:tcPr marL="104475" marR="104475" marT="52237" marB="52237"/>
                </a:tc>
                <a:extLst>
                  <a:ext uri="{0D108BD9-81ED-4DB2-BD59-A6C34878D82A}">
                    <a16:rowId xmlns:a16="http://schemas.microsoft.com/office/drawing/2014/main" val="2815242871"/>
                  </a:ext>
                </a:extLst>
              </a:tr>
              <a:tr h="760274">
                <a:tc>
                  <a:txBody>
                    <a:bodyPr/>
                    <a:lstStyle/>
                    <a:p>
                      <a:r>
                        <a:rPr lang="en-US" sz="2000"/>
                        <a:t>Day 1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10.2 (L5+3)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12.0 (L5+3)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8.1 (L5+2)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11.8 (G28)</a:t>
                      </a:r>
                    </a:p>
                  </a:txBody>
                  <a:tcPr marL="104475" marR="104475" marT="52237" marB="52237"/>
                </a:tc>
                <a:extLst>
                  <a:ext uri="{0D108BD9-81ED-4DB2-BD59-A6C34878D82A}">
                    <a16:rowId xmlns:a16="http://schemas.microsoft.com/office/drawing/2014/main" val="750167031"/>
                  </a:ext>
                </a:extLst>
              </a:tr>
              <a:tr h="760274">
                <a:tc>
                  <a:txBody>
                    <a:bodyPr/>
                    <a:lstStyle/>
                    <a:p>
                      <a:r>
                        <a:rPr lang="en-US" sz="2000"/>
                        <a:t>Day 2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11.4 (L5+3)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12.6 (L5+4)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7.6 (L5)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13.3 (G28)</a:t>
                      </a:r>
                    </a:p>
                  </a:txBody>
                  <a:tcPr marL="104475" marR="104475" marT="52237" marB="52237"/>
                </a:tc>
                <a:extLst>
                  <a:ext uri="{0D108BD9-81ED-4DB2-BD59-A6C34878D82A}">
                    <a16:rowId xmlns:a16="http://schemas.microsoft.com/office/drawing/2014/main" val="3826508946"/>
                  </a:ext>
                </a:extLst>
              </a:tr>
              <a:tr h="760274">
                <a:tc>
                  <a:txBody>
                    <a:bodyPr/>
                    <a:lstStyle/>
                    <a:p>
                      <a:r>
                        <a:rPr lang="en-US" sz="2000"/>
                        <a:t>Day 3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12.5 (L5+4)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13.7 (L5+4)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8.0 (L5)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16.0 (G28)</a:t>
                      </a:r>
                    </a:p>
                  </a:txBody>
                  <a:tcPr marL="104475" marR="104475" marT="52237" marB="52237"/>
                </a:tc>
                <a:extLst>
                  <a:ext uri="{0D108BD9-81ED-4DB2-BD59-A6C34878D82A}">
                    <a16:rowId xmlns:a16="http://schemas.microsoft.com/office/drawing/2014/main" val="2997037848"/>
                  </a:ext>
                </a:extLst>
              </a:tr>
              <a:tr h="760274">
                <a:tc>
                  <a:txBody>
                    <a:bodyPr/>
                    <a:lstStyle/>
                    <a:p>
                      <a:r>
                        <a:rPr lang="en-US" sz="2000"/>
                        <a:t>Day 4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13.9 (L5+4)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15.9 (L5+6)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7.8 (L5)</a:t>
                      </a:r>
                    </a:p>
                  </a:txBody>
                  <a:tcPr marL="104475" marR="104475" marT="52237" marB="52237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14.2 (G28)</a:t>
                      </a:r>
                    </a:p>
                  </a:txBody>
                  <a:tcPr marL="104475" marR="104475" marT="52237" marB="52237"/>
                </a:tc>
                <a:extLst>
                  <a:ext uri="{0D108BD9-81ED-4DB2-BD59-A6C34878D82A}">
                    <a16:rowId xmlns:a16="http://schemas.microsoft.com/office/drawing/2014/main" val="300457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479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035D7-ECE5-C8C2-08E9-2DF0BB5F3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Key principles: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4AB6F01-E0EA-DCCB-F89D-4EB6FB5D1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dirty="0"/>
              <a:t>Basal, bolus plus correction is usually the most effective management for in patient hyperglycemia</a:t>
            </a:r>
          </a:p>
          <a:p>
            <a:r>
              <a:rPr lang="en-US" sz="2200" dirty="0"/>
              <a:t>Often patients on oral agents only at home may need insulin in hospital when orals held</a:t>
            </a:r>
          </a:p>
          <a:p>
            <a:r>
              <a:rPr lang="en-US" sz="2200" dirty="0"/>
              <a:t>Look at evening and fasting to titrate the basal</a:t>
            </a:r>
          </a:p>
          <a:p>
            <a:r>
              <a:rPr lang="en-US" sz="2200" dirty="0"/>
              <a:t>Look at the </a:t>
            </a:r>
            <a:r>
              <a:rPr lang="en-US" sz="2200" dirty="0" err="1"/>
              <a:t>acmeal</a:t>
            </a:r>
            <a:r>
              <a:rPr lang="en-US" sz="2200" dirty="0"/>
              <a:t> to titrate mealtime</a:t>
            </a:r>
          </a:p>
          <a:p>
            <a:r>
              <a:rPr lang="en-US" sz="2200" dirty="0"/>
              <a:t>If NPO HOLD the scheduled mealtime insulin to avoid hypoglycemia</a:t>
            </a:r>
          </a:p>
          <a:p>
            <a:r>
              <a:rPr lang="en-US" sz="2200" dirty="0"/>
              <a:t>Most of the time, oral agents held</a:t>
            </a:r>
          </a:p>
        </p:txBody>
      </p:sp>
    </p:spTree>
    <p:extLst>
      <p:ext uri="{BB962C8B-B14F-4D97-AF65-F5344CB8AC3E}">
        <p14:creationId xmlns:p14="http://schemas.microsoft.com/office/powerpoint/2010/main" val="3331330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6C9CB-4A53-9CC6-9DF3-4A4D1904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897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6C143-1E74-8FB0-3531-D497A07F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25646-A3A8-9952-A0B5-A1E848A7D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err="1"/>
              <a:t>Lipsombe</a:t>
            </a:r>
            <a:r>
              <a:rPr lang="en-CA" dirty="0"/>
              <a:t> L, Booth G, </a:t>
            </a:r>
            <a:r>
              <a:rPr lang="en-CA" dirty="0" err="1"/>
              <a:t>Butalia</a:t>
            </a:r>
            <a:r>
              <a:rPr lang="en-CA" dirty="0"/>
              <a:t> S, Dasgupta K, et al. Diabetes Canada 2018 Clinical Practice Guidelines for the Prevention and Management of Diabetes in Canada: Pharmacologic Glycemic Management of Type 2 Diabetes in Adults. Can J Diabetes 2018;42(Suppl 1):S88-S103.</a:t>
            </a:r>
          </a:p>
          <a:p>
            <a:r>
              <a:rPr lang="en-CA" dirty="0"/>
              <a:t>Malcolm J, Halperin I, Miller DB, Moore S, </a:t>
            </a:r>
            <a:r>
              <a:rPr lang="en-CA" dirty="0" err="1"/>
              <a:t>Nerenberg</a:t>
            </a:r>
            <a:r>
              <a:rPr lang="en-CA" dirty="0"/>
              <a:t> KA, Woo V, Yu CH; Diabetes Canada Clinical Practice Guidelines Expert Committee. In-hospital management of diabetes. </a:t>
            </a:r>
            <a:r>
              <a:rPr lang="en-CA" i="1" dirty="0"/>
              <a:t>Can J Diabetes.</a:t>
            </a:r>
            <a:r>
              <a:rPr lang="en-CA" dirty="0"/>
              <a:t> 2018;42(Suppl 1):S115–S123.</a:t>
            </a:r>
          </a:p>
          <a:p>
            <a:r>
              <a:rPr lang="en-CA" dirty="0"/>
              <a:t>Goguen J, Gilbert J; Diabetes Canada Clinical Practice Guidelines Expert Committee. Hyperglycemic Emergencies in Adults. </a:t>
            </a:r>
            <a:r>
              <a:rPr lang="en-CA" i="1" dirty="0"/>
              <a:t>Can. J. Diabetes</a:t>
            </a:r>
            <a:r>
              <a:rPr lang="en-CA" dirty="0"/>
              <a:t> 2018;42(Suppl 1):S109–S114.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05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B4C1645-B00D-8E4E-8D1B-0BF5B653BF71}">
  <we:reference id="e22f1a2d-2826-4e63-97f6-33b99c0ae228" version="2.0.0.0" store="EXCatalog" storeType="EXCatalog"/>
  <we:alternateReferences>
    <we:reference id="WA104379370" version="2.0.0.0" store="en-CA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1411</Words>
  <Application>Microsoft Macintosh PowerPoint</Application>
  <PresentationFormat>Widescreen</PresentationFormat>
  <Paragraphs>183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Hyperglycemic Emergencies &amp; in patient DM Management</vt:lpstr>
      <vt:lpstr>Objectives</vt:lpstr>
      <vt:lpstr>Case:</vt:lpstr>
      <vt:lpstr>DKA</vt:lpstr>
      <vt:lpstr>DKA – Precipitating Factors</vt:lpstr>
      <vt:lpstr>Differential Diagnosis</vt:lpstr>
      <vt:lpstr>A note about other forms of ketosis</vt:lpstr>
      <vt:lpstr>Management</vt:lpstr>
      <vt:lpstr>Management</vt:lpstr>
      <vt:lpstr>PowerPoint Presentation</vt:lpstr>
      <vt:lpstr>Sodium</vt:lpstr>
      <vt:lpstr>SC insulin?</vt:lpstr>
      <vt:lpstr>Euglycemic DKA</vt:lpstr>
      <vt:lpstr>Case:</vt:lpstr>
      <vt:lpstr>DKA vs. HHS</vt:lpstr>
      <vt:lpstr>Management of HHS</vt:lpstr>
      <vt:lpstr>In patient DM Management</vt:lpstr>
      <vt:lpstr>PowerPoint Presentation</vt:lpstr>
      <vt:lpstr>Oral Agents</vt:lpstr>
      <vt:lpstr>Insulin</vt:lpstr>
      <vt:lpstr>Case</vt:lpstr>
      <vt:lpstr>Remember…</vt:lpstr>
      <vt:lpstr>PowerPoint Presentation</vt:lpstr>
      <vt:lpstr>PowerPoint Presentation</vt:lpstr>
      <vt:lpstr>Scenario:</vt:lpstr>
      <vt:lpstr>Key principles:</vt:lpstr>
      <vt:lpstr>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Hyperglycemic Emergencies</dc:title>
  <dc:creator>Rachel Wine</dc:creator>
  <cp:lastModifiedBy>Rachel Wine</cp:lastModifiedBy>
  <cp:revision>10</cp:revision>
  <dcterms:created xsi:type="dcterms:W3CDTF">2025-09-16T01:46:47Z</dcterms:created>
  <dcterms:modified xsi:type="dcterms:W3CDTF">2025-09-22T18:59:30Z</dcterms:modified>
</cp:coreProperties>
</file>