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010E89F-D19C-43AF-8675-322A65697AEE}">
  <a:tblStyle styleId="{4010E89F-D19C-43AF-8675-322A65697AE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236d868a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236d868a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24591aa7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24591aa7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724591aa7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724591aa7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724591aa7e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724591aa7e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724591aa7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724591aa7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24591aa7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24591aa7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73f9eda71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73f9eda71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236d868a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236d868a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724591aa7e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724591aa7e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24591aa7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724591aa7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724591aa7e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724591aa7e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7236d868a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7236d868a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Ice Ice Baby</a:t>
            </a:r>
            <a:endParaRPr i="1"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425" y="1843556"/>
            <a:ext cx="2123149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Hypercapnia (≃ Ventilatory failure)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5713" y="2717750"/>
            <a:ext cx="3990975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5975" y="1193425"/>
            <a:ext cx="283845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0" l="0" r="0" t="9313"/>
          <a:stretch/>
        </p:blipFill>
        <p:spPr>
          <a:xfrm>
            <a:off x="311700" y="1193425"/>
            <a:ext cx="4122119" cy="37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Only 4 parameters</a:t>
            </a:r>
            <a:r>
              <a:rPr lang="en"/>
              <a:t> increase pCO2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683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Decreased respiratory rate (“slow breaths”)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Decreased tidal volume (“shallow breaths”)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Increased dead space (“wasted breath”)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Increased CO2 production (“not the breath”)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#4 rarely causes clinically significant hypercapnia in isolation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clinical framework - “Won’t breathe vs can’t breathe”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373075"/>
            <a:ext cx="4260300" cy="3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Won’t breathe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>
                <a:solidFill>
                  <a:schemeClr val="dk1"/>
                </a:solidFill>
              </a:rPr>
              <a:t>Central nervous system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Sedatives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OHS, central sleep apnea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Stroke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Encephalitis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Brainstem disease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4572000" y="1373075"/>
            <a:ext cx="4260300" cy="3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Can’t breathe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Anatomical approach!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525" y="300350"/>
            <a:ext cx="8362950" cy="462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5" y="219075"/>
            <a:ext cx="8324850" cy="470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 simpler… diagnostic schema of chronic hypercapnia by </a:t>
            </a:r>
            <a:r>
              <a:rPr b="1" lang="en"/>
              <a:t>base rate</a:t>
            </a:r>
            <a:endParaRPr b="1"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1416875" y="1945700"/>
            <a:ext cx="4427700" cy="21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b="1" lang="en" sz="2200">
                <a:solidFill>
                  <a:schemeClr val="dk1"/>
                </a:solidFill>
              </a:rPr>
              <a:t>COPD</a:t>
            </a:r>
            <a:endParaRPr b="1"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b="1" lang="en" sz="2200">
                <a:solidFill>
                  <a:schemeClr val="dk1"/>
                </a:solidFill>
              </a:rPr>
              <a:t>OHS (∓ OSA)</a:t>
            </a:r>
            <a:endParaRPr b="1"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b="1" lang="en" sz="2200">
                <a:solidFill>
                  <a:schemeClr val="dk1"/>
                </a:solidFill>
              </a:rPr>
              <a:t>Sedatives</a:t>
            </a:r>
            <a:endParaRPr b="1"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Neuromuscular disorders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en" sz="2200">
                <a:solidFill>
                  <a:schemeClr val="dk1"/>
                </a:solidFill>
              </a:rPr>
              <a:t>Chest wall disorders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94" name="Google Shape;94;p19"/>
          <p:cNvSpPr/>
          <p:nvPr/>
        </p:nvSpPr>
        <p:spPr>
          <a:xfrm>
            <a:off x="3765300" y="2063750"/>
            <a:ext cx="301500" cy="1106700"/>
          </a:xfrm>
          <a:prstGeom prst="rightBrace">
            <a:avLst>
              <a:gd fmla="val 34452" name="adj1"/>
              <a:gd fmla="val 50000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4093631" y="2349200"/>
            <a:ext cx="1907700" cy="535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&gt; 90% cases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ALS</a:t>
            </a:r>
            <a:endParaRPr/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Progressive neurodegenerative disorder involving </a:t>
            </a:r>
            <a:r>
              <a:rPr b="1" lang="en">
                <a:solidFill>
                  <a:schemeClr val="dk1"/>
                </a:solidFill>
              </a:rPr>
              <a:t>both upper and lower motor neurons</a:t>
            </a:r>
            <a:r>
              <a:rPr lang="en">
                <a:solidFill>
                  <a:schemeClr val="dk1"/>
                </a:solidFill>
              </a:rPr>
              <a:t> (median survival ~3-5 yrs, due to </a:t>
            </a:r>
            <a:r>
              <a:rPr lang="en">
                <a:solidFill>
                  <a:schemeClr val="dk1"/>
                </a:solidFill>
              </a:rPr>
              <a:t>respiratory</a:t>
            </a:r>
            <a:r>
              <a:rPr lang="en">
                <a:solidFill>
                  <a:schemeClr val="dk1"/>
                </a:solidFill>
              </a:rPr>
              <a:t> failure)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Manifestations include generalized weakness, respiratory weakness, </a:t>
            </a:r>
            <a:r>
              <a:rPr b="1" lang="en">
                <a:solidFill>
                  <a:schemeClr val="dk1"/>
                </a:solidFill>
              </a:rPr>
              <a:t>bulbar</a:t>
            </a:r>
            <a:r>
              <a:rPr b="1" lang="en">
                <a:solidFill>
                  <a:schemeClr val="dk1"/>
                </a:solidFill>
              </a:rPr>
              <a:t> symptoms</a:t>
            </a:r>
            <a:r>
              <a:rPr lang="en">
                <a:solidFill>
                  <a:schemeClr val="dk1"/>
                </a:solidFill>
              </a:rPr>
              <a:t> (e.g. dysphagia, dysphonia, dysarthria), and a minority exhibiting cognitive changes (~10% develop frontotemporal dementia)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Sensory symptoms are usually absent or minimal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Disease-modifying therapy (e.g. riluzole, edaravone) show modest benefit. Treatment is primarily supportive: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NIPPV (i.e. BiPAP)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G tube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Spasticity management (botox, OT/PT, etc.)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Google Shape;106;p21"/>
          <p:cNvGraphicFramePr/>
          <p:nvPr/>
        </p:nvGraphicFramePr>
        <p:xfrm>
          <a:off x="534088" y="79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{4010E89F-D19C-43AF-8675-322A65697AEE}</a:tableStyleId>
              </a:tblPr>
              <a:tblGrid>
                <a:gridCol w="2424575"/>
                <a:gridCol w="2898550"/>
                <a:gridCol w="2752700"/>
              </a:tblGrid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Sign</a:t>
                      </a:r>
                      <a:endParaRPr b="1"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Upper Motor Neuron</a:t>
                      </a:r>
                      <a:endParaRPr b="1"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Lower Motor Neuron</a:t>
                      </a:r>
                      <a:endParaRPr b="1"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A3A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Tone</a:t>
                      </a:r>
                      <a:endParaRPr b="1"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Increased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"Spastic paralysis"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Decreased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"Flaccid paralysis"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Bulk</a:t>
                      </a:r>
                      <a:endParaRPr b="1"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Normal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Atrophy</a:t>
                      </a:r>
                      <a:b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Fasciculations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Reflexes</a:t>
                      </a:r>
                      <a:endParaRPr b="1"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Increased</a:t>
                      </a:r>
                      <a:b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Clonus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Decreased/absent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Plantar response</a:t>
                      </a:r>
                      <a:endParaRPr b="1"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Upgoing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Downgoing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</a:t>
                      </a:r>
                      <a:endParaRPr b="1"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+/- Hoffman's</a:t>
                      </a:r>
                      <a:b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Pyramidal weakness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0800" marB="50800" marR="50800" marL="50800">
                    <a:lnL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3A3A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5475" y="415225"/>
            <a:ext cx="4313051" cy="4313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</a:t>
            </a:r>
            <a:endParaRPr/>
          </a:p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MSI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Approach to dyspnea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Approach to hypercapnia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PFT interpretation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Identifying red flags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Problem representation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