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3A2C040-4B8E-475A-8C63-A2F33BAA418F}">
  <a:tblStyle styleId="{73A2C040-4B8E-475A-8C63-A2F33BAA41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20" y="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36d868a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36d868a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8655583a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8655583a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4c1815fc5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74c1815fc5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8655583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78655583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4c1815fc5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4c1815fc5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4c1815fc5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74c1815fc5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8655583a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8655583a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8655583a0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8655583a0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4c1815fc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74c1815fc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8655583a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78655583a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8655583a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78655583a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8655583a0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8655583a0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>
          <a:extLst>
            <a:ext uri="{FF2B5EF4-FFF2-40B4-BE49-F238E27FC236}">
              <a16:creationId xmlns:a16="http://schemas.microsoft.com/office/drawing/2014/main" id="{DD627041-DB0D-8C72-0267-7D33D26B5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24591aa7e_0_73:notes">
            <a:extLst>
              <a:ext uri="{FF2B5EF4-FFF2-40B4-BE49-F238E27FC236}">
                <a16:creationId xmlns:a16="http://schemas.microsoft.com/office/drawing/2014/main" id="{82E03F6C-5835-6AC6-859F-EF8B24997E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24591aa7e_0_73:notes">
            <a:extLst>
              <a:ext uri="{FF2B5EF4-FFF2-40B4-BE49-F238E27FC236}">
                <a16:creationId xmlns:a16="http://schemas.microsoft.com/office/drawing/2014/main" id="{8AF9BB2B-2D33-29BE-4F8B-AB1517ED1A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6129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24591aa7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24591aa7e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4c1815fc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74c1815fc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236d868a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7236d868a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/>
              <a:t>Down Under</a:t>
            </a:r>
            <a:endParaRPr sz="3600" i="1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17800"/>
            <a:ext cx="2123150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1083363" y="1380275"/>
            <a:ext cx="3087000" cy="29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Causes “Multifactorial”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Acute precipitant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Intrinsic factors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Non-modifiable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Modifiable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Extrinsic factors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067538" y="1380275"/>
            <a:ext cx="2993100" cy="28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Consequences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Bone safety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Pain control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Reconditioning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 to fall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Stroke etiologies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024433"/>
            <a:ext cx="2946000" cy="3897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</a:rPr>
              <a:t>Ischemic stroke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1"/>
                </a:solidFill>
              </a:rPr>
              <a:t>Large Vessel Occlusion</a:t>
            </a:r>
            <a:endParaRPr sz="1000" i="1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Embolic</a:t>
            </a:r>
            <a:endParaRPr sz="1000">
              <a:solidFill>
                <a:schemeClr val="dk1"/>
              </a:solidFill>
            </a:endParaRPr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 sz="1000">
                <a:solidFill>
                  <a:schemeClr val="dk1"/>
                </a:solidFill>
              </a:rPr>
              <a:t>Cardioembolic (e.g. AF, LV thrombus, IE, PFO)</a:t>
            </a:r>
            <a:endParaRPr sz="1000">
              <a:solidFill>
                <a:schemeClr val="dk1"/>
              </a:solidFill>
            </a:endParaRPr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 sz="1000">
                <a:solidFill>
                  <a:schemeClr val="dk1"/>
                </a:solidFill>
              </a:rPr>
              <a:t>Artery-to-artery (e.g. carotids, aortic dissection)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Thrombotic</a:t>
            </a:r>
            <a:endParaRPr sz="1000">
              <a:solidFill>
                <a:schemeClr val="dk1"/>
              </a:solidFill>
            </a:endParaRPr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 sz="1000">
                <a:solidFill>
                  <a:schemeClr val="dk1"/>
                </a:solidFill>
              </a:rPr>
              <a:t>Atherosclerotic plaque rupture</a:t>
            </a:r>
            <a:endParaRPr sz="1000">
              <a:solidFill>
                <a:schemeClr val="dk1"/>
              </a:solidFill>
            </a:endParaRPr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 sz="1000">
                <a:solidFill>
                  <a:schemeClr val="dk1"/>
                </a:solidFill>
              </a:rPr>
              <a:t>Non-atherosclerotic thrombosis (e.g. vasculitis, dissection)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Vasospasm</a:t>
            </a:r>
            <a:endParaRPr sz="10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1"/>
                </a:solidFill>
              </a:rPr>
              <a:t>Small Vessel Occlusion (“Lacunar strokes”)</a:t>
            </a:r>
            <a:endParaRPr sz="1000" i="1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Common</a:t>
            </a:r>
            <a:endParaRPr sz="1000">
              <a:solidFill>
                <a:schemeClr val="dk1"/>
              </a:solidFill>
            </a:endParaRPr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 sz="1000">
                <a:solidFill>
                  <a:schemeClr val="dk1"/>
                </a:solidFill>
              </a:rPr>
              <a:t>chronic hypertension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Uncommon</a:t>
            </a:r>
            <a:endParaRPr sz="1000">
              <a:solidFill>
                <a:schemeClr val="dk1"/>
              </a:solidFill>
            </a:endParaRPr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 sz="1000">
                <a:solidFill>
                  <a:schemeClr val="dk1"/>
                </a:solidFill>
              </a:rPr>
              <a:t>e.g. atherosclerotic plaque rupture, cerebral amyloid angiopathy (CAA), vasculitis, Moyamoya)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432125" y="1024433"/>
            <a:ext cx="5500500" cy="3897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1037" b="1">
                <a:solidFill>
                  <a:schemeClr val="dk1"/>
                </a:solidFill>
              </a:rPr>
              <a:t>Hemorrhagic stroke</a:t>
            </a:r>
            <a:endParaRPr sz="1037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1037" i="1">
                <a:solidFill>
                  <a:schemeClr val="dk1"/>
                </a:solidFill>
              </a:rPr>
              <a:t>Intracerebral</a:t>
            </a:r>
            <a:endParaRPr sz="1037" i="1">
              <a:solidFill>
                <a:schemeClr val="dk1"/>
              </a:solidFill>
            </a:endParaRPr>
          </a:p>
          <a:p>
            <a:pPr marL="457200" lvl="0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●"/>
            </a:pPr>
            <a:r>
              <a:rPr lang="en" sz="1037">
                <a:solidFill>
                  <a:schemeClr val="dk1"/>
                </a:solidFill>
              </a:rPr>
              <a:t>Deep 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Hypertension</a:t>
            </a:r>
            <a:endParaRPr sz="1037">
              <a:solidFill>
                <a:schemeClr val="dk1"/>
              </a:solidFill>
            </a:endParaRPr>
          </a:p>
          <a:p>
            <a:pPr marL="457200" lvl="0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●"/>
            </a:pPr>
            <a:r>
              <a:rPr lang="en" sz="1037">
                <a:solidFill>
                  <a:schemeClr val="dk1"/>
                </a:solidFill>
              </a:rPr>
              <a:t>Lobar (i.e. cortex, subcortex)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Structural vascular (e.g. aneurysm rupture, AVM, Moyamoya)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CAA</a:t>
            </a:r>
            <a:endParaRPr sz="1037">
              <a:solidFill>
                <a:schemeClr val="dk1"/>
              </a:solidFill>
            </a:endParaRPr>
          </a:p>
          <a:p>
            <a:pPr marL="457200" lvl="0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●"/>
            </a:pPr>
            <a:r>
              <a:rPr lang="en" sz="1037">
                <a:solidFill>
                  <a:schemeClr val="dk1"/>
                </a:solidFill>
              </a:rPr>
              <a:t>Either 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Hemorrhagic transformation of ischemic stroke, trauma, coagulopathy, Vascularized tumor</a:t>
            </a:r>
            <a:endParaRPr sz="1037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endParaRPr sz="1037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1037" i="1">
                <a:solidFill>
                  <a:schemeClr val="dk1"/>
                </a:solidFill>
              </a:rPr>
              <a:t>Meninges-related</a:t>
            </a:r>
            <a:endParaRPr sz="1037">
              <a:solidFill>
                <a:schemeClr val="dk1"/>
              </a:solidFill>
            </a:endParaRPr>
          </a:p>
          <a:p>
            <a:pPr marL="457200" lvl="0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●"/>
            </a:pPr>
            <a:r>
              <a:rPr lang="en" sz="1037">
                <a:solidFill>
                  <a:schemeClr val="dk1"/>
                </a:solidFill>
              </a:rPr>
              <a:t>Subarachnoid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Traumatic → Not a stroke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Spontaneous</a:t>
            </a:r>
            <a:endParaRPr sz="1037">
              <a:solidFill>
                <a:schemeClr val="dk1"/>
              </a:solidFill>
            </a:endParaRPr>
          </a:p>
          <a:p>
            <a:pPr marL="1371600" lvl="2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■"/>
            </a:pPr>
            <a:r>
              <a:rPr lang="en" sz="1037">
                <a:solidFill>
                  <a:schemeClr val="dk1"/>
                </a:solidFill>
              </a:rPr>
              <a:t>Aneurysmal rupture (++ common)</a:t>
            </a:r>
            <a:endParaRPr sz="1037">
              <a:solidFill>
                <a:schemeClr val="dk1"/>
              </a:solidFill>
            </a:endParaRPr>
          </a:p>
          <a:p>
            <a:pPr marL="1371600" lvl="2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■"/>
            </a:pPr>
            <a:r>
              <a:rPr lang="en" sz="1037">
                <a:solidFill>
                  <a:schemeClr val="dk1"/>
                </a:solidFill>
              </a:rPr>
              <a:t>Other structural vascular (e.g. AVM, Moyamoya</a:t>
            </a:r>
            <a:endParaRPr sz="1037">
              <a:solidFill>
                <a:schemeClr val="dk1"/>
              </a:solidFill>
            </a:endParaRPr>
          </a:p>
          <a:p>
            <a:pPr marL="1371600" lvl="2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■"/>
            </a:pPr>
            <a:r>
              <a:rPr lang="en" sz="1037">
                <a:solidFill>
                  <a:schemeClr val="dk1"/>
                </a:solidFill>
              </a:rPr>
              <a:t>Coagulopathy, tumor bleeding, etc.</a:t>
            </a:r>
            <a:endParaRPr sz="1037">
              <a:solidFill>
                <a:schemeClr val="dk1"/>
              </a:solidFill>
            </a:endParaRPr>
          </a:p>
          <a:p>
            <a:pPr marL="457200" lvl="0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●"/>
            </a:pPr>
            <a:r>
              <a:rPr lang="en" sz="1037">
                <a:solidFill>
                  <a:schemeClr val="dk1"/>
                </a:solidFill>
              </a:rPr>
              <a:t>Subdural, epidural 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Traumatic → Not a stroke</a:t>
            </a:r>
            <a:endParaRPr sz="1037">
              <a:solidFill>
                <a:schemeClr val="dk1"/>
              </a:solidFill>
            </a:endParaRPr>
          </a:p>
          <a:p>
            <a:pPr marL="914400" lvl="1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○"/>
            </a:pPr>
            <a:r>
              <a:rPr lang="en" sz="1037">
                <a:solidFill>
                  <a:schemeClr val="dk1"/>
                </a:solidFill>
              </a:rPr>
              <a:t>Spontaneous (rare)</a:t>
            </a:r>
            <a:endParaRPr sz="1037">
              <a:solidFill>
                <a:schemeClr val="dk1"/>
              </a:solidFill>
            </a:endParaRPr>
          </a:p>
          <a:p>
            <a:pPr marL="1371600" lvl="2" indent="-294481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38"/>
              <a:buChar char="■"/>
            </a:pPr>
            <a:r>
              <a:rPr lang="en" sz="1037">
                <a:solidFill>
                  <a:schemeClr val="dk1"/>
                </a:solidFill>
              </a:rPr>
              <a:t>Coagulopathy, cerebral atrophy + minor trauma, hypotension, etc.</a:t>
            </a:r>
            <a:endParaRPr sz="1037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 stroke work-up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US carotid Dopplers (skip if CTA already)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TTE (+/- bubble)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ECG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Holter (24hr up to 14 day)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Lipid panel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HbA1c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975" y="634600"/>
            <a:ext cx="4027325" cy="387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6500" y="634600"/>
            <a:ext cx="4027325" cy="38743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/>
          <p:nvPr/>
        </p:nvSpPr>
        <p:spPr>
          <a:xfrm rot="-1122620">
            <a:off x="1250318" y="1393301"/>
            <a:ext cx="375019" cy="121719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7"/>
          <p:cNvSpPr/>
          <p:nvPr/>
        </p:nvSpPr>
        <p:spPr>
          <a:xfrm rot="-1122620">
            <a:off x="5692568" y="1398901"/>
            <a:ext cx="375019" cy="121719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Google Shape;85;p17"/>
          <p:cNvCxnSpPr/>
          <p:nvPr/>
        </p:nvCxnSpPr>
        <p:spPr>
          <a:xfrm>
            <a:off x="5494625" y="2286000"/>
            <a:ext cx="160500" cy="149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17"/>
          <p:cNvCxnSpPr/>
          <p:nvPr/>
        </p:nvCxnSpPr>
        <p:spPr>
          <a:xfrm>
            <a:off x="5558800" y="2222925"/>
            <a:ext cx="160500" cy="149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p17"/>
          <p:cNvCxnSpPr/>
          <p:nvPr/>
        </p:nvCxnSpPr>
        <p:spPr>
          <a:xfrm flipH="1">
            <a:off x="5942825" y="2120925"/>
            <a:ext cx="428100" cy="445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7"/>
          <p:cNvCxnSpPr/>
          <p:nvPr/>
        </p:nvCxnSpPr>
        <p:spPr>
          <a:xfrm flipH="1">
            <a:off x="5998125" y="2194875"/>
            <a:ext cx="428100" cy="445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7"/>
          <p:cNvCxnSpPr/>
          <p:nvPr/>
        </p:nvCxnSpPr>
        <p:spPr>
          <a:xfrm>
            <a:off x="7288550" y="1843725"/>
            <a:ext cx="204600" cy="277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7"/>
          <p:cNvCxnSpPr/>
          <p:nvPr/>
        </p:nvCxnSpPr>
        <p:spPr>
          <a:xfrm>
            <a:off x="7369975" y="1810100"/>
            <a:ext cx="204600" cy="277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7"/>
          <p:cNvCxnSpPr/>
          <p:nvPr/>
        </p:nvCxnSpPr>
        <p:spPr>
          <a:xfrm flipH="1">
            <a:off x="7332500" y="3062950"/>
            <a:ext cx="276300" cy="328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7"/>
          <p:cNvCxnSpPr/>
          <p:nvPr/>
        </p:nvCxnSpPr>
        <p:spPr>
          <a:xfrm rot="10800000">
            <a:off x="6622100" y="2876175"/>
            <a:ext cx="415200" cy="747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7"/>
          <p:cNvCxnSpPr/>
          <p:nvPr/>
        </p:nvCxnSpPr>
        <p:spPr>
          <a:xfrm rot="10800000">
            <a:off x="7720875" y="2194875"/>
            <a:ext cx="298800" cy="2055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94;p17"/>
          <p:cNvCxnSpPr/>
          <p:nvPr/>
        </p:nvCxnSpPr>
        <p:spPr>
          <a:xfrm flipH="1">
            <a:off x="5408750" y="2842550"/>
            <a:ext cx="257700" cy="6762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7"/>
          <p:cNvCxnSpPr/>
          <p:nvPr/>
        </p:nvCxnSpPr>
        <p:spPr>
          <a:xfrm flipH="1">
            <a:off x="5499625" y="1381450"/>
            <a:ext cx="471900" cy="156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7"/>
          <p:cNvCxnSpPr/>
          <p:nvPr/>
        </p:nvCxnSpPr>
        <p:spPr>
          <a:xfrm flipH="1">
            <a:off x="5517975" y="1492875"/>
            <a:ext cx="497700" cy="1248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7"/>
          <p:cNvCxnSpPr/>
          <p:nvPr/>
        </p:nvCxnSpPr>
        <p:spPr>
          <a:xfrm flipH="1">
            <a:off x="5961525" y="1184100"/>
            <a:ext cx="115800" cy="2130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7"/>
          <p:cNvCxnSpPr/>
          <p:nvPr/>
        </p:nvCxnSpPr>
        <p:spPr>
          <a:xfrm flipH="1">
            <a:off x="5998725" y="1201650"/>
            <a:ext cx="186600" cy="2997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Arterial clots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When to think about an “extended” work-up for </a:t>
            </a:r>
            <a:r>
              <a:rPr lang="en" sz="1500" b="1">
                <a:solidFill>
                  <a:schemeClr val="dk1"/>
                </a:solidFill>
              </a:rPr>
              <a:t>arterial </a:t>
            </a:r>
            <a:r>
              <a:rPr lang="en" sz="1500">
                <a:solidFill>
                  <a:schemeClr val="dk1"/>
                </a:solidFill>
              </a:rPr>
              <a:t>clots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Clot in an uncommon patient demographic (e.g. stroke in young)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Clot in an uncommon location (e.g. renal infarction)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Multiple clots, especially if both arterial and venous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/>
          <p:nvPr/>
        </p:nvSpPr>
        <p:spPr>
          <a:xfrm>
            <a:off x="311700" y="1202350"/>
            <a:ext cx="5836500" cy="3557100"/>
          </a:xfrm>
          <a:prstGeom prst="roundRect">
            <a:avLst>
              <a:gd name="adj" fmla="val 8839"/>
            </a:avLst>
          </a:prstGeom>
          <a:solidFill>
            <a:srgbClr val="FF0000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9"/>
          <p:cNvSpPr/>
          <p:nvPr/>
        </p:nvSpPr>
        <p:spPr>
          <a:xfrm>
            <a:off x="3367875" y="1202350"/>
            <a:ext cx="5548200" cy="3557100"/>
          </a:xfrm>
          <a:prstGeom prst="roundRect">
            <a:avLst>
              <a:gd name="adj" fmla="val 8839"/>
            </a:avLst>
          </a:prstGeom>
          <a:solidFill>
            <a:srgbClr val="6FA8D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Clot diagnostic schema</a:t>
            </a:r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425748" y="1342975"/>
            <a:ext cx="27561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Arterial clots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Thrombus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Atherosclerotic plaque rupture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Non-atherosclerotic disease (e.g. vasculitis, dissection)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Embolic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Venous clot with PFO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Cardioembolic (g. AF, LV thrombus, IE, PFO)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Artery-to-artery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Unusual (e.g. fat emboli, cholesterol emboli, air emboli)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Vasospasm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6365950" y="1342975"/>
            <a:ext cx="25500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Venous clots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Inherited thrombophilia</a:t>
            </a:r>
            <a:endParaRPr sz="1200" i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Genetic testubg (Factor V Leiden, Prothrombin mutation)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Activity testing i.e. deficient (Protein C, Protein S, Antithrombin)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Inflammatory states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E.g. Severe sepsis, COVID-19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3435254" y="1342975"/>
            <a:ext cx="27129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Arterial and/or venous clots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</a:rPr>
              <a:t>Hypercoagulable states</a:t>
            </a:r>
            <a:endParaRPr sz="1200" i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Thrombophilia (Antiphospholipid syndrome)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Myeloproliferative disorders (ET, PV, CML) and PNH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Malignancy (hematological and solid organ)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DIC, TMAs, HIT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Auto-immune (e.g. SLE, vasculitis)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3386948" y="1202350"/>
            <a:ext cx="2756100" cy="3557100"/>
          </a:xfrm>
          <a:prstGeom prst="roundRect">
            <a:avLst>
              <a:gd name="adj" fmla="val 8839"/>
            </a:avLst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Arterial clot work-up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253975" y="1152475"/>
            <a:ext cx="85206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TTE with bubble study (and/or TEE) &amp; Holter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Blood culture / IE work-up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Thrombophilia testing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Autoimmune serology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MAHA work-up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Look for malignancy (SPEP/SLFC, panCT, PET)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Consider advanced imaging of the affect artery (CTA)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Antiphospholipid Antibody Syndrome (APS)	</a:t>
            </a:r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60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Caused by antibodies against </a:t>
            </a:r>
            <a:r>
              <a:rPr lang="en" sz="1500" b="1">
                <a:solidFill>
                  <a:schemeClr val="dk1"/>
                </a:solidFill>
              </a:rPr>
              <a:t>phospholipid binding proteins </a:t>
            </a:r>
            <a:r>
              <a:rPr lang="en" sz="1500">
                <a:solidFill>
                  <a:schemeClr val="dk1"/>
                </a:solidFill>
              </a:rPr>
              <a:t>(e.g. cardiolipin, ꞵ2-glycoprotein I) 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 i="1">
                <a:solidFill>
                  <a:schemeClr val="dk1"/>
                </a:solidFill>
              </a:rPr>
              <a:t>Name is a misnomer as there’s no direct binding to phospholipids</a:t>
            </a:r>
            <a:endParaRPr sz="1500" i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Clinical manifestations are primarily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Thrombosis (arterial and venous) in any site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Pregnancy complications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Etiology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Primary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Secondary → most commonly in association with </a:t>
            </a:r>
            <a:r>
              <a:rPr lang="en" sz="1500" b="1">
                <a:solidFill>
                  <a:schemeClr val="dk1"/>
                </a:solidFill>
              </a:rPr>
              <a:t>SLE</a:t>
            </a:r>
            <a:r>
              <a:rPr lang="en" sz="1500">
                <a:solidFill>
                  <a:schemeClr val="dk1"/>
                </a:solidFill>
              </a:rPr>
              <a:t>, but can be triggered by infection (e.g. syphilis, HIV, HCV) and drugs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Diagnosis is made using a combination of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Laboratory criteria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Clinical criteria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Treatment is anticoagulation in the form of </a:t>
            </a:r>
            <a:r>
              <a:rPr lang="en" sz="1500" b="1">
                <a:solidFill>
                  <a:schemeClr val="dk1"/>
                </a:solidFill>
              </a:rPr>
              <a:t>warfarin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Google Shape;132;p22"/>
          <p:cNvGraphicFramePr/>
          <p:nvPr/>
        </p:nvGraphicFramePr>
        <p:xfrm>
          <a:off x="394475" y="1578800"/>
          <a:ext cx="8360850" cy="2925930"/>
        </p:xfrm>
        <a:graphic>
          <a:graphicData uri="http://schemas.openxmlformats.org/drawingml/2006/table">
            <a:tbl>
              <a:tblPr>
                <a:noFill/>
                <a:tableStyleId>{73A2C040-4B8E-475A-8C63-A2F33BAA418F}</a:tableStyleId>
              </a:tblPr>
              <a:tblGrid>
                <a:gridCol w="102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Anti-cardiolipin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Anti-ꞵ2-glycoprotein I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Lupus anticoagulant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Components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IgM and IgG to cardiolipin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IgM and IgG to ꞵ2-glycoprotein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Laboratory phenomenon caused by </a:t>
                      </a:r>
                      <a:r>
                        <a:rPr lang="en" sz="1100" b="1"/>
                        <a:t>innumerable </a:t>
                      </a:r>
                      <a:r>
                        <a:rPr lang="en" sz="1100"/>
                        <a:t>(some not yet identified) </a:t>
                      </a:r>
                      <a:r>
                        <a:rPr lang="en" sz="1100" b="1"/>
                        <a:t>antiphospholipid antibodies</a:t>
                      </a:r>
                      <a:r>
                        <a:rPr lang="en" sz="1100"/>
                        <a:t>, which interfere with phospholipid-dependent coagulation tests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Testing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Antigen-based ELISA 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Functional assay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8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Interference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●"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Transient elevation after infections, especially viral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●"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Autoimmune diseases can cause non-specific elevations (polyclonal gammopathy)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 b="1"/>
                        <a:t>Anticoagulation </a:t>
                      </a:r>
                      <a:r>
                        <a:rPr lang="en" sz="1100"/>
                        <a:t>dramatically interferes (usually prolongs)</a:t>
                      </a:r>
                      <a:endParaRPr sz="1100"/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Low factor levels (e.g. liver disease) prolongs) </a:t>
                      </a:r>
                      <a:endParaRPr sz="1100"/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Acute thrombosis and inflammation prolongs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Pearls</a:t>
                      </a:r>
                      <a:endParaRPr sz="110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Low-positive results are not specific for APS</a:t>
                      </a:r>
                      <a:endParaRPr sz="11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May or may not be associated with SLE (“lupus” is misleading)</a:t>
                      </a:r>
                      <a:endParaRPr sz="1100"/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 b="1"/>
                        <a:t>Prolongs aPTT</a:t>
                      </a:r>
                      <a:r>
                        <a:rPr lang="en" sz="1100"/>
                        <a:t> (</a:t>
                      </a:r>
                      <a:r>
                        <a:rPr lang="en" sz="1100" i="1"/>
                        <a:t>in vitro</a:t>
                      </a:r>
                      <a:r>
                        <a:rPr lang="en" sz="1100"/>
                        <a:t>), but confers pro-thrombotic risk </a:t>
                      </a:r>
                      <a:r>
                        <a:rPr lang="en" sz="1100" i="1"/>
                        <a:t>in vivo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3" name="Google Shape;133;p22"/>
          <p:cNvSpPr txBox="1">
            <a:spLocks noGrp="1"/>
          </p:cNvSpPr>
          <p:nvPr>
            <p:ph type="body" idx="1"/>
          </p:nvPr>
        </p:nvSpPr>
        <p:spPr>
          <a:xfrm>
            <a:off x="4169790" y="313290"/>
            <a:ext cx="4145700" cy="981300"/>
          </a:xfrm>
          <a:prstGeom prst="rect">
            <a:avLst/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Due to numerous possible interferences, diagnosis requires positive </a:t>
            </a:r>
            <a:r>
              <a:rPr lang="en" sz="1400" b="1">
                <a:solidFill>
                  <a:schemeClr val="dk1"/>
                </a:solidFill>
              </a:rPr>
              <a:t>testing 12 weeks apart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</a:rPr>
              <a:t>“Triple positivity</a:t>
            </a:r>
            <a:r>
              <a:rPr lang="en" sz="1400">
                <a:solidFill>
                  <a:schemeClr val="dk1"/>
                </a:solidFill>
              </a:rPr>
              <a:t>” portends a worse diagnosis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7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APS laboratory testing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title"/>
          </p:nvPr>
        </p:nvSpPr>
        <p:spPr>
          <a:xfrm>
            <a:off x="311700" y="10828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APS research diagnostic criteria (ACR/EULAR 2023)</a:t>
            </a:r>
            <a:endParaRPr/>
          </a:p>
        </p:txBody>
      </p:sp>
      <p:pic>
        <p:nvPicPr>
          <p:cNvPr id="140" name="Google Shape;140;p23"/>
          <p:cNvPicPr preferRelativeResize="0"/>
          <p:nvPr/>
        </p:nvPicPr>
        <p:blipFill rotWithShape="1">
          <a:blip r:embed="rId3">
            <a:alphaModFix/>
          </a:blip>
          <a:srcRect t="6133" b="5737"/>
          <a:stretch/>
        </p:blipFill>
        <p:spPr>
          <a:xfrm>
            <a:off x="250000" y="777183"/>
            <a:ext cx="8520599" cy="4245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 rotWithShape="1">
          <a:blip r:embed="rId3">
            <a:alphaModFix/>
          </a:blip>
          <a:srcRect t="-6270" b="6270"/>
          <a:stretch/>
        </p:blipFill>
        <p:spPr>
          <a:xfrm>
            <a:off x="361350" y="1403150"/>
            <a:ext cx="8470949" cy="27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Conventional APS clinical diagnostic criteria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>
          <a:extLst>
            <a:ext uri="{FF2B5EF4-FFF2-40B4-BE49-F238E27FC236}">
              <a16:creationId xmlns:a16="http://schemas.microsoft.com/office/drawing/2014/main" id="{E52ECAD7-15D2-B1E8-02C4-8B64C6475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>
            <a:extLst>
              <a:ext uri="{FF2B5EF4-FFF2-40B4-BE49-F238E27FC236}">
                <a16:creationId xmlns:a16="http://schemas.microsoft.com/office/drawing/2014/main" id="{B6E952AB-B990-E85E-8D49-3DAD21B78DE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325" y="-95250"/>
            <a:ext cx="9419149" cy="52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>
            <a:extLst>
              <a:ext uri="{FF2B5EF4-FFF2-40B4-BE49-F238E27FC236}">
                <a16:creationId xmlns:a16="http://schemas.microsoft.com/office/drawing/2014/main" id="{2F3FF9B4-19FA-6E5E-33D1-865B068A05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69750" y="395425"/>
            <a:ext cx="4204500" cy="712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Sydney 2012 Criteria</a:t>
            </a: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3684799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325" y="-95250"/>
            <a:ext cx="9419149" cy="52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3;p25">
            <a:extLst>
              <a:ext uri="{FF2B5EF4-FFF2-40B4-BE49-F238E27FC236}">
                <a16:creationId xmlns:a16="http://schemas.microsoft.com/office/drawing/2014/main" id="{5A49B464-83E2-8D8B-BDA0-C18D52BD822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5750" y="294675"/>
            <a:ext cx="4392500" cy="43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Catastrophic antiphospholipid antibody syndrome (CAPS)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7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Rare, severe, life-threatening form of APS (mortality &gt; 30-50%)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Characterized by rapid development of </a:t>
            </a:r>
            <a:r>
              <a:rPr lang="en" sz="1500" b="1">
                <a:solidFill>
                  <a:schemeClr val="dk1"/>
                </a:solidFill>
              </a:rPr>
              <a:t>multiple thromboses</a:t>
            </a:r>
            <a:r>
              <a:rPr lang="en" sz="1500">
                <a:solidFill>
                  <a:schemeClr val="dk1"/>
                </a:solidFill>
              </a:rPr>
              <a:t> in small vessels, often leading to </a:t>
            </a:r>
            <a:r>
              <a:rPr lang="en" sz="1500" b="1">
                <a:solidFill>
                  <a:schemeClr val="dk1"/>
                </a:solidFill>
              </a:rPr>
              <a:t>multi-organ failure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Diagnosis (International Consensus 2003)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 b="1">
                <a:solidFill>
                  <a:schemeClr val="dk1"/>
                </a:solidFill>
              </a:rPr>
              <a:t>Definite </a:t>
            </a:r>
            <a:r>
              <a:rPr lang="en" sz="1500">
                <a:solidFill>
                  <a:schemeClr val="dk1"/>
                </a:solidFill>
              </a:rPr>
              <a:t>if meeting all 4 criteria	</a:t>
            </a:r>
            <a:endParaRPr sz="1500">
              <a:solidFill>
                <a:schemeClr val="dk1"/>
              </a:solidFill>
            </a:endParaRPr>
          </a:p>
          <a:p>
            <a:pPr marL="13716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Involvement of ≥ 3 organs</a:t>
            </a:r>
            <a:endParaRPr sz="1500">
              <a:solidFill>
                <a:schemeClr val="dk1"/>
              </a:solidFill>
            </a:endParaRPr>
          </a:p>
          <a:p>
            <a:pPr marL="13716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Manifestations develop simultaneously or in &lt; 1 week</a:t>
            </a:r>
            <a:endParaRPr sz="1500">
              <a:solidFill>
                <a:schemeClr val="dk1"/>
              </a:solidFill>
            </a:endParaRPr>
          </a:p>
          <a:p>
            <a:pPr marL="13716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Confirmation by histopathology in at least one orgran</a:t>
            </a:r>
            <a:endParaRPr sz="1500">
              <a:solidFill>
                <a:schemeClr val="dk1"/>
              </a:solidFill>
            </a:endParaRPr>
          </a:p>
          <a:p>
            <a:pPr marL="13716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APS lab confirmation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 b="1">
                <a:solidFill>
                  <a:schemeClr val="dk1"/>
                </a:solidFill>
              </a:rPr>
              <a:t>Probable </a:t>
            </a:r>
            <a:r>
              <a:rPr lang="en" sz="1500">
                <a:solidFill>
                  <a:schemeClr val="dk1"/>
                </a:solidFill>
              </a:rPr>
              <a:t>if &lt; 4 criteria present (with criteria #3 often being substituted)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Management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Anticoagulation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Immunosuppression - steroids, rituximab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PLEX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MSI3</a:t>
            </a:r>
            <a:endParaRPr>
              <a:solidFill>
                <a:schemeClr val="dk1"/>
              </a:solidFill>
            </a:endParaRPr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Falls assessment</a:t>
            </a:r>
            <a:endParaRPr>
              <a:solidFill>
                <a:schemeClr val="dk1"/>
              </a:solidFill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Etiology of stroke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JR/MSI4</a:t>
            </a:r>
            <a:endParaRPr>
              <a:solidFill>
                <a:schemeClr val="dk1"/>
              </a:solidFill>
            </a:endParaRPr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Calling for help</a:t>
            </a:r>
            <a:endParaRPr>
              <a:solidFill>
                <a:schemeClr val="dk1"/>
              </a:solidFill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Hypercoagulability work-up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SRs</a:t>
            </a:r>
            <a:endParaRPr>
              <a:solidFill>
                <a:schemeClr val="dk1"/>
              </a:solidFill>
            </a:endParaRPr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Nuanced risk/benefit assessments for every treatment</a:t>
            </a:r>
            <a:endParaRPr>
              <a:solidFill>
                <a:schemeClr val="dk1"/>
              </a:solidFill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APS and CAPS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</Words>
  <Application>Microsoft Office PowerPoint</Application>
  <PresentationFormat>On-screen Show (16:9)</PresentationFormat>
  <Paragraphs>162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Noon Report Down Under</vt:lpstr>
      <vt:lpstr>Approach to fall</vt:lpstr>
      <vt:lpstr>Stroke etiologies</vt:lpstr>
      <vt:lpstr>Standard stroke work-up</vt:lpstr>
      <vt:lpstr>PowerPoint Presentation</vt:lpstr>
      <vt:lpstr>Arterial clots</vt:lpstr>
      <vt:lpstr>Clot diagnostic schema</vt:lpstr>
      <vt:lpstr>Arterial clot work-up</vt:lpstr>
      <vt:lpstr>Antiphospholipid Antibody Syndrome (APS) </vt:lpstr>
      <vt:lpstr>APS laboratory testing</vt:lpstr>
      <vt:lpstr>New APS research diagnostic criteria (ACR/EULAR 2023)</vt:lpstr>
      <vt:lpstr>Conventional APS clinical diagnostic criteria</vt:lpstr>
      <vt:lpstr>Sydney 2012 Criteria</vt:lpstr>
      <vt:lpstr>PowerPoint Presentation</vt:lpstr>
      <vt:lpstr>Catastrophic antiphospholipid antibody syndrome (CAPS)</vt:lpstr>
      <vt:lpstr>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Pietrobon, Adam [VCH]</cp:lastModifiedBy>
  <cp:revision>1</cp:revision>
  <dcterms:modified xsi:type="dcterms:W3CDTF">2025-08-14T23:13:51Z</dcterms:modified>
</cp:coreProperties>
</file>