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293" r:id="rId3"/>
    <p:sldId id="292" r:id="rId4"/>
    <p:sldId id="294" r:id="rId5"/>
    <p:sldId id="295" r:id="rId6"/>
    <p:sldId id="302" r:id="rId7"/>
    <p:sldId id="296" r:id="rId8"/>
    <p:sldId id="286" r:id="rId9"/>
    <p:sldId id="297" r:id="rId10"/>
    <p:sldId id="303" r:id="rId11"/>
    <p:sldId id="298" r:id="rId12"/>
    <p:sldId id="299" r:id="rId13"/>
    <p:sldId id="300" r:id="rId14"/>
    <p:sldId id="301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3" r:id="rId30"/>
    <p:sldId id="272" r:id="rId31"/>
    <p:sldId id="274" r:id="rId32"/>
    <p:sldId id="275" r:id="rId33"/>
    <p:sldId id="276" r:id="rId34"/>
    <p:sldId id="277" r:id="rId35"/>
    <p:sldId id="279" r:id="rId36"/>
    <p:sldId id="278" r:id="rId37"/>
  </p:sldIdLst>
  <p:sldSz cx="18288000" cy="10287000"/>
  <p:notesSz cx="6858000" cy="9144000"/>
  <p:embeddedFontLst>
    <p:embeddedFont>
      <p:font typeface="Playfair Display" pitchFamily="2" charset="77"/>
      <p:regular r:id="rId39"/>
      <p:bold r:id="rId40"/>
      <p:italic r:id="rId41"/>
      <p:boldItalic r:id="rId42"/>
    </p:embeddedFont>
    <p:embeddedFont>
      <p:font typeface="Public Sans" pitchFamily="2" charset="77"/>
      <p:regular r:id="rId43"/>
    </p:embeddedFont>
    <p:embeddedFont>
      <p:font typeface="Public Sans Bold" pitchFamily="2" charset="77"/>
      <p:regular r:id="rId44"/>
    </p:embeddedFont>
    <p:embeddedFont>
      <p:font typeface="Public Sans Italics" pitchFamily="2" charset="77"/>
      <p:regular r:id="rId45"/>
      <p: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6" autoAdjust="0"/>
    <p:restoredTop sz="92144" autoAdjust="0"/>
  </p:normalViewPr>
  <p:slideViewPr>
    <p:cSldViewPr>
      <p:cViewPr varScale="1">
        <p:scale>
          <a:sx n="48" d="100"/>
          <a:sy n="48" d="100"/>
        </p:scale>
        <p:origin x="224" y="1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13.08.2025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68B7-95CB-883D-B188-8060B5B0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1B2DAE-2BFA-CB60-C660-766BA45F11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C9CB97-B15E-55AC-102D-DDF6C17333E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1A401A5-B626-A310-462C-A4D5F6A0EE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16C1601-4E90-356C-BFE2-12E93AA57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811D8-81D0-55F2-88F9-DFDF7D897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8DEEB-C05B-5540-6F17-A37821332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79484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8C79C-AD03-1774-0A5E-CB07FAEA8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81BB0A-45FD-C5DE-B4FA-11E309A266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1D5F9-03DB-AE7A-A9BC-C2092A05D4D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7DA8BC2-6F59-CFD8-EAC7-73B090AC74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4F9D572-1E67-AA24-1393-66BC44B39C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7114A-3077-F795-5DCD-6709E6ABD5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69966-CFC8-DD63-BD3A-4EF0C27AB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07715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67B30-786E-C849-D577-725A1957E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F6809F-924A-DFEB-945C-3F093152C9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395964-08D3-8DCE-22CD-AD05ED5B7B2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330EB07-6A10-2DF5-6271-AE246686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50E8105-7D3E-09D3-87C8-378CFB9DB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pH: 7.66  pCO2: 34 HCO3: 38.3 pO2: 67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7.1 Na: 137 K: 1.6 Glu: 19.0 mmol/L Ca: 0.68,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VBG: PH 7.46   PCO2 37.3  PaO2 29  BICARB 27.1   SAT 60%   Na 138  K 2.2   Glucose 229  HB 13.9  Ca 0.87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 7.403 PC02 31.3 PO2 38 HCO3 19.7 S02 73 NA 139 K 2.2 ICA 0.94 GLY 236 HCT 43 HB 14.6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7B896-2D68-5BD1-2B4A-A3DBED446D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BE46F-7C8B-DA0B-B8E2-44E03A0CCA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85198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FB040-6171-0247-D061-3D8507311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455866-3692-363E-351B-44F180EAA8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A66643-5741-D079-F743-0E450DA8A1F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8A039A-032B-22B3-E501-06BFAAB29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D281F69-3628-171D-8722-92C0850B2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626111" lvl="1" indent="-313055">
              <a:lnSpc>
                <a:spcPct val="200000"/>
              </a:lnSpc>
              <a:spcAft>
                <a:spcPts val="1200"/>
              </a:spcAft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60B6C-5306-1128-F658-3889D70B5B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77824-D88A-53E4-C34E-74069949A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8717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1489E-AC37-2FA9-A3C0-93ADE28A6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AA24E4-BF7B-E5BD-0A19-E7429F6BB7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AC0FE-7D28-7081-07DC-24397B232E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A2AD54C-24FE-2DA2-6C88-8828AFE28A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07DE9E-0A6F-3FDB-EB63-624971526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8E7F2-7F6C-2B5D-4030-AF80D05C8B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58D12-8078-9AC8-AE89-67A7402F4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27305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6303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4D702-3896-93D3-97EE-E41D4A764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53ACF8-1E1A-0FA8-BDAB-EAF578F32C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CCE22F-E25C-7E17-3658-AD9DD6163C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B89159D-F77A-4A85-E775-B35278CA0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4A0D6B8-1AAA-25AA-5F2F-CC96B92AB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6D106-07A2-F0C5-151B-A4CB4B2541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10426-6B70-82A2-2619-4460935F7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16548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25B6D-2427-8E0F-FA1E-F26D00089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4B2D93-8F84-B01F-04AF-A6D0914CA6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A27ABE-4D20-1174-B480-30356454575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64370E3-1844-EED5-6106-F85E6543AF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426BC5-53EA-B211-91E3-7A8CF7162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A890C-86DD-C410-0657-85910EF020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331AB-805C-2E20-EA69-7069C434F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89326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E76C6-EB62-6A47-ED41-2FC8D9EED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AC5DB49-3486-3214-9693-5AD94AADB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EE4B-E887-0B9C-B9A0-1954D82A46E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ADC66D5-3927-F625-5A5C-3BD49F629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04720B3-768D-C145-51F3-3BCD5FD60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E8D65-475A-FC6C-9C50-44D7572244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649D2-93DF-9063-1A68-10C16B8FC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99822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A69AA-41ED-2249-7201-5E939169D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AA005D-60A1-98E9-59E1-AAB1269D5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CEE74-31AC-06CD-BDA6-83185C29C7B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FCA4851-8D08-ED5B-B48D-83AD0D900F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9F540C7-C29B-8996-359D-D55185BD2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8A5AD-1C07-8D56-D70F-29D1483B8D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D56596-4CCF-90C1-6194-BF8A849C2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53364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6EBA2-58E8-0C1E-738B-A86390BCE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091E45-CF64-99A2-DEA9-3A1064A10F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60A0F-2608-43F9-6C3F-067706B49F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730040-9067-FD2A-5F77-EA7C39A626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D87C819-0652-0171-E69F-C506418198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0443D-FA18-03F9-7387-B9B654F0ED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52D5C-6F32-DFE5-AEA7-EE1B8F2F4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11776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0162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1 mg DST: 1.8 ug/dL = ~50 nmol/L cortisol</a:t>
            </a:r>
          </a:p>
          <a:p>
            <a:pPr marL="171450" indent="-171450">
              <a:buFontTx/>
              <a:buChar char="-"/>
            </a:pPr>
            <a:r>
              <a:rPr lang="en-US" dirty="0"/>
              <a:t>24h urinary free cortisol: 20-80 ug/dL = 550 – 2210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30183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Tx/>
              <a:buChar char="-"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ACTH 20 </a:t>
            </a:r>
            <a:r>
              <a:rPr lang="en-US" dirty="0" err="1"/>
              <a:t>pg</a:t>
            </a:r>
            <a:r>
              <a:rPr lang="en-US" dirty="0"/>
              <a:t>/mL = 4.4</a:t>
            </a:r>
          </a:p>
          <a:p>
            <a:pPr marL="171450" indent="-171450">
              <a:buFontTx/>
              <a:buChar char="-"/>
            </a:pPr>
            <a:r>
              <a:rPr lang="en-US" dirty="0"/>
              <a:t>10 </a:t>
            </a:r>
            <a:r>
              <a:rPr lang="en-US" dirty="0" err="1"/>
              <a:t>pg</a:t>
            </a:r>
            <a:r>
              <a:rPr lang="en-US" dirty="0"/>
              <a:t>/mL = 2.2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8366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376A5-D52D-FB98-8C16-7253005F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C6E49D-2EBD-203B-FE6C-E03862A666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A806C2-AF39-DF72-4FBE-56C4C486DDB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B932635-AAF9-55EF-2A47-BFFF916AF0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1C90884-EC28-4C80-08D7-6543D594DF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1EF90-B4E6-EB30-F549-4C0E5B0B27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53E73-027D-50AA-3DCA-688D7F6B3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4365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13031" y="4817950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GLOBAL HEALTH ROUNDS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0962" y="590614"/>
            <a:ext cx="16408332" cy="392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50"/>
              </a:lnSpc>
            </a:pPr>
            <a:r>
              <a:rPr lang="en-US" sz="16758" spc="83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Endocrinology Case Rounds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9351" y="8724900"/>
            <a:ext cx="8356193" cy="853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n-US" sz="2300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Haruth</a:t>
            </a:r>
            <a:r>
              <a:rPr lang="en-US" sz="23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300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Usabwimana</a:t>
            </a:r>
            <a:r>
              <a:rPr lang="en-US" sz="23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&amp; Connor Harrigan</a:t>
            </a:r>
          </a:p>
          <a:p>
            <a:pPr>
              <a:lnSpc>
                <a:spcPts val="3450"/>
              </a:lnSpc>
            </a:pPr>
            <a:r>
              <a:rPr lang="en-US" sz="23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August 12</a:t>
            </a:r>
            <a:r>
              <a:rPr lang="en-US" sz="2300" baseline="300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th,</a:t>
            </a:r>
            <a:r>
              <a:rPr lang="en-US" sz="230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437523-0EF2-036D-B77E-3AB65A834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1D07718-F525-E7EA-921F-0AEF6EDC0F00}"/>
              </a:ext>
            </a:extLst>
          </p:cNvPr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951A7F4-2FC2-F79B-9F43-CD504B7E65EA}"/>
              </a:ext>
            </a:extLst>
          </p:cNvPr>
          <p:cNvSpPr txBox="1"/>
          <p:nvPr/>
        </p:nvSpPr>
        <p:spPr>
          <a:xfrm>
            <a:off x="850974" y="398841"/>
            <a:ext cx="16408332" cy="392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50"/>
              </a:lnSpc>
            </a:pPr>
            <a:r>
              <a:rPr lang="en-US" sz="16758" spc="83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Case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340228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C8FC30-FF7A-870E-0AC9-D48737FD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0165315-81A5-893C-1CE7-EFDBA3A033D8}"/>
              </a:ext>
            </a:extLst>
          </p:cNvPr>
          <p:cNvSpPr txBox="1"/>
          <p:nvPr/>
        </p:nvSpPr>
        <p:spPr>
          <a:xfrm>
            <a:off x="0" y="1337633"/>
            <a:ext cx="17793677" cy="1020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History of Presenting Illness: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33-year-old male patient presenting with an 8-month history of progressive swelling of the face, abdomen, and lower extremities associated with increasing body weight, generalized muscle weakness and chest acne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Review of systems: 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No fragility fractures, easy bruising, hair loss or mood changes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No headache, vision changes, chest pain, shortness of breath, orthopnea, PND, cough, abdominal pain, nausea/vomiting, diarrhea, dysuria or polyuria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Past Medical History: 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Otherwise healthy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No prior history of prolonged steroid use, hypertension or diabetes. 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Medications: 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None</a:t>
            </a:r>
          </a:p>
          <a:p>
            <a:pPr marL="313056" lvl="1"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B81A583-244C-355F-4886-A8BB0822CBEC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INITIAL PRESENTATION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09D85-6A9C-4C59-EB1E-56B9C872D53E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35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CC0A8-47C4-8112-9FAF-E19D5BFDB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8C114B8-3002-31A2-7FC3-B83917218828}"/>
              </a:ext>
            </a:extLst>
          </p:cNvPr>
          <p:cNvSpPr txBox="1"/>
          <p:nvPr/>
        </p:nvSpPr>
        <p:spPr>
          <a:xfrm>
            <a:off x="0" y="1337633"/>
            <a:ext cx="17793677" cy="8010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ct val="200000"/>
              </a:lnSpc>
              <a:buFont typeface="Arial"/>
              <a:buChar char="•"/>
            </a:pPr>
            <a:r>
              <a:rPr lang="en-US" sz="2900" b="1" spc="14" dirty="0">
                <a:solidFill>
                  <a:srgbClr val="2B2C30"/>
                </a:solidFill>
                <a:latin typeface="Public Sans"/>
              </a:rPr>
              <a:t>Vitals: 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BP 144/80 mmHg. HR 80 bpm. SpO2 95% on room air.  RR 20.</a:t>
            </a:r>
          </a:p>
          <a:p>
            <a:pPr marL="626111" lvl="1" indent="-313055">
              <a:lnSpc>
                <a:spcPct val="200000"/>
              </a:lnSpc>
              <a:buFont typeface="Arial"/>
              <a:buChar char="•"/>
            </a:pPr>
            <a:r>
              <a:rPr lang="en-US" sz="2900" b="1" spc="14" dirty="0">
                <a:solidFill>
                  <a:srgbClr val="2B2C30"/>
                </a:solidFill>
                <a:latin typeface="Public Sans"/>
              </a:rPr>
              <a:t>General: t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he patient appeared unwell. He was obese.</a:t>
            </a:r>
          </a:p>
          <a:p>
            <a:pPr marL="626111" lvl="1" indent="-313055">
              <a:lnSpc>
                <a:spcPct val="200000"/>
              </a:lnSpc>
              <a:buFont typeface="Arial"/>
              <a:buChar char="•"/>
            </a:pPr>
            <a:r>
              <a:rPr lang="en-US" sz="2900" b="1" spc="14" dirty="0">
                <a:solidFill>
                  <a:srgbClr val="2B2C30"/>
                </a:solidFill>
                <a:latin typeface="Public Sans"/>
              </a:rPr>
              <a:t>Inspection: 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dorsal fat pad, supraclavicular fat bilaterally, central obesity, purple striae on abdomen.</a:t>
            </a:r>
          </a:p>
          <a:p>
            <a:pPr marL="626111" lvl="1" indent="-313055">
              <a:lnSpc>
                <a:spcPct val="200000"/>
              </a:lnSpc>
              <a:buFont typeface="Arial"/>
              <a:buChar char="•"/>
            </a:pPr>
            <a:r>
              <a:rPr lang="en-US" sz="2900" b="1" spc="14" dirty="0">
                <a:solidFill>
                  <a:srgbClr val="2B2C30"/>
                </a:solidFill>
                <a:latin typeface="Public Sans"/>
              </a:rPr>
              <a:t>CVS: 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tachycardic but regular pulse. Swollen bilateral lower limbs. Otherwise unrevealing.</a:t>
            </a:r>
          </a:p>
          <a:p>
            <a:pPr marL="626111" lvl="1" indent="-313055">
              <a:lnSpc>
                <a:spcPct val="200000"/>
              </a:lnSpc>
              <a:buFont typeface="Arial"/>
              <a:buChar char="•"/>
            </a:pPr>
            <a:r>
              <a:rPr lang="en-US" sz="2900" b="1" spc="14" dirty="0">
                <a:solidFill>
                  <a:srgbClr val="2B2C30"/>
                </a:solidFill>
                <a:latin typeface="Public Sans"/>
              </a:rPr>
              <a:t>Resp: 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good air entry bilaterally with no adventitious sounds, with no work of breathing.</a:t>
            </a:r>
          </a:p>
          <a:p>
            <a:pPr marL="626111" lvl="1" indent="-313055">
              <a:lnSpc>
                <a:spcPct val="200000"/>
              </a:lnSpc>
              <a:buFont typeface="Arial"/>
              <a:buChar char="•"/>
            </a:pPr>
            <a:r>
              <a:rPr lang="en-US" sz="2900" b="1" spc="14" dirty="0">
                <a:solidFill>
                  <a:srgbClr val="2B2C30"/>
                </a:solidFill>
                <a:latin typeface="Public Sans"/>
              </a:rPr>
              <a:t>GI: 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unrevealing.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16891F-3F94-C9F3-38D8-4019B946ED74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PHYSICAL EXAM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739822D9-AF68-0446-3A61-CD008749280A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3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B2C556-239B-5971-CD44-EEDDE512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A8BAC07-C92E-813D-5FA9-3C186C78015D}"/>
              </a:ext>
            </a:extLst>
          </p:cNvPr>
          <p:cNvSpPr txBox="1"/>
          <p:nvPr/>
        </p:nvSpPr>
        <p:spPr>
          <a:xfrm>
            <a:off x="228601" y="1337633"/>
            <a:ext cx="5867399" cy="4775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Potassium 1.7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Lactate 10.8 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ABG: pH 7.59, pCO2 36, bicarbonate 34, pO2 61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Metabolic alkalosis in in the setting of severe hypokalemia</a:t>
            </a:r>
            <a:endParaRPr lang="en-US" sz="2000" spc="14" dirty="0">
              <a:solidFill>
                <a:srgbClr val="2B2C30"/>
              </a:solidFill>
              <a:latin typeface="Public Sans"/>
            </a:endParaRP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74A871B-A097-FED9-A12E-3CA545B8BF6D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INVESTIGATIONS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83D7828-1D18-2249-AD72-C891D61CACB2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D27402-9F68-E9E9-6072-3B5B807F0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394" y="1464230"/>
            <a:ext cx="7549560" cy="2152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14CC1E-370B-45B6-3C8D-7CF51C62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999" y="4308676"/>
            <a:ext cx="11849400" cy="54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03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B5987-8D01-C238-07B6-6F18F7027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47B7564-D2E8-7002-8D2E-3148AA5183FE}"/>
              </a:ext>
            </a:extLst>
          </p:cNvPr>
          <p:cNvSpPr txBox="1"/>
          <p:nvPr/>
        </p:nvSpPr>
        <p:spPr>
          <a:xfrm>
            <a:off x="0" y="1337633"/>
            <a:ext cx="17793677" cy="651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ct val="200000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Otherwise healthy 33-year-old with progressive swelling, weight gain and weakness found to have hypertension, dorsal fat pad and abdominal striae with severe hypokalemia and metabolic alkalosis.</a:t>
            </a:r>
          </a:p>
          <a:p>
            <a:pPr marL="626111" lvl="1" indent="-313055" algn="l">
              <a:lnSpc>
                <a:spcPct val="200000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Approach? </a:t>
            </a:r>
          </a:p>
          <a:p>
            <a:pPr marL="626111" lvl="1" indent="-313055" algn="l">
              <a:lnSpc>
                <a:spcPct val="200000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Presumptive diagnosis?</a:t>
            </a:r>
          </a:p>
          <a:p>
            <a:pPr marL="626111" lvl="1" indent="-313055" algn="l">
              <a:lnSpc>
                <a:spcPct val="200000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Differential diagnosis?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97197A4-3398-7195-C973-3BF23519A841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SUMMARY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0F655F2-C885-1940-3807-5732FF98B78B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66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C4A70-871F-1FEB-90F9-889EC36A7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54556DA-11D6-92FD-D2AD-1D07D612A8F6}"/>
              </a:ext>
            </a:extLst>
          </p:cNvPr>
          <p:cNvSpPr txBox="1"/>
          <p:nvPr/>
        </p:nvSpPr>
        <p:spPr>
          <a:xfrm>
            <a:off x="0" y="1337633"/>
            <a:ext cx="17793677" cy="325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>
              <a:lnSpc>
                <a:spcPct val="20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What was the working diagnosis at that time? </a:t>
            </a:r>
          </a:p>
          <a:p>
            <a:pPr marL="626111" lvl="1" indent="-313055">
              <a:lnSpc>
                <a:spcPct val="20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What was done by the team in UR?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4BA2A30-5217-FB09-63FE-F37CF3507A51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NEXT STEPS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8D45BF7-BF60-ED5F-8E02-8E18388DEFFD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8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0E9020E-6CB6-52C4-957F-1A0250CDC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9431"/>
            <a:ext cx="18224732" cy="54388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7D4FEB-728F-BF9B-1DE4-335FACBC6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410597"/>
            <a:ext cx="18224730" cy="7730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B170FB-5B07-8BC6-087F-2EC9BE2BA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" y="6157154"/>
            <a:ext cx="18224730" cy="7177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83CD86-BD28-0C51-DC86-C884B8A449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" y="6870471"/>
            <a:ext cx="18161462" cy="7133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08738E-97AC-0DD6-394F-6B9450C940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459503"/>
            <a:ext cx="18161462" cy="713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F734DC-AC39-D60D-92BC-3931163C1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69" y="8122899"/>
            <a:ext cx="18098190" cy="7133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660276-6852-6472-358D-9518A2F15852}"/>
              </a:ext>
            </a:extLst>
          </p:cNvPr>
          <p:cNvSpPr/>
          <p:nvPr/>
        </p:nvSpPr>
        <p:spPr>
          <a:xfrm>
            <a:off x="3733800" y="6157154"/>
            <a:ext cx="10363200" cy="2679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5E77A-84D4-7050-C78F-8AA690A6D256}"/>
              </a:ext>
            </a:extLst>
          </p:cNvPr>
          <p:cNvSpPr txBox="1"/>
          <p:nvPr/>
        </p:nvSpPr>
        <p:spPr>
          <a:xfrm>
            <a:off x="3733800" y="9218190"/>
            <a:ext cx="946173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****ACTH level unable to be performed****</a:t>
            </a:r>
            <a:endParaRPr lang="en-US" sz="4000" spc="14" dirty="0">
              <a:solidFill>
                <a:srgbClr val="2B2C30"/>
              </a:solidFill>
              <a:latin typeface="Public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66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2714CE-E1A8-EC44-9A43-00908193E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EFA06C5-A52E-B594-B3E3-C2B93DCE660F}"/>
              </a:ext>
            </a:extLst>
          </p:cNvPr>
          <p:cNvSpPr txBox="1"/>
          <p:nvPr/>
        </p:nvSpPr>
        <p:spPr>
          <a:xfrm>
            <a:off x="0" y="1337633"/>
            <a:ext cx="17793677" cy="778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Brain MRI: no obvious pituitary adenoma</a:t>
            </a:r>
          </a:p>
          <a:p>
            <a:pPr marL="313056" lvl="1"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Abdominal MRI:  diffuse bilateral adrenal gland hypertrophy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Right 13 mm, Left 12 mm </a:t>
            </a:r>
          </a:p>
          <a:p>
            <a:pPr marL="313056" lvl="1"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Chest CT scan: no suspicious/ectopic lesion in the chest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313056" lvl="1" algn="l">
              <a:lnSpc>
                <a:spcPts val="4727"/>
              </a:lnSpc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Ask yourself: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ACTH-dependent or independent? Diagnosis?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D5D8043-54D5-E055-BD1E-40915BA6EA76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FURTHER INVESTIGATIONS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B4BECBE3-FBD1-134A-9090-9C87474EDCD9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5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DD765-9977-854C-268B-7582285FE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0FE42F1-AFD8-A134-05B4-C5E3261758EF}"/>
              </a:ext>
            </a:extLst>
          </p:cNvPr>
          <p:cNvSpPr txBox="1"/>
          <p:nvPr/>
        </p:nvSpPr>
        <p:spPr>
          <a:xfrm>
            <a:off x="0" y="1337633"/>
            <a:ext cx="17793677" cy="899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Brain MRI: no obvious pituitary adenoma</a:t>
            </a:r>
          </a:p>
          <a:p>
            <a:pPr marL="313056" lvl="1"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Abdominal MRI:  diffuse bilateral adrenal gland hypertrophy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Right 13 mm, Left 12 mm </a:t>
            </a:r>
          </a:p>
          <a:p>
            <a:pPr marL="313056" lvl="1"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Chest CT scan: no suspicious/ectopic lesion in the chest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313056" lvl="1" algn="l">
              <a:lnSpc>
                <a:spcPts val="4727"/>
              </a:lnSpc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Ask yourself: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ACTH-dependent or independent? Diagnosis?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b="1" u="sng" spc="14" dirty="0">
                <a:solidFill>
                  <a:srgbClr val="2B2C30"/>
                </a:solidFill>
                <a:latin typeface="Public Sans"/>
              </a:rPr>
              <a:t>Unfortunately, given an ACTH level was unable to be obtained, one cannot make a clear diagnosis.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5887CED-9EAB-ACF8-AFF9-46E828354E83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FURTHER INVESTIGATIONS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5D32F4B7-B302-2531-DE29-1C448198525B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36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F772ED-F27D-FDD6-C283-B1E3F43A5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EBBE0B4-7FAD-3F32-7255-6F4DE5ACFE13}"/>
              </a:ext>
            </a:extLst>
          </p:cNvPr>
          <p:cNvSpPr txBox="1"/>
          <p:nvPr/>
        </p:nvSpPr>
        <p:spPr>
          <a:xfrm>
            <a:off x="0" y="1337633"/>
            <a:ext cx="17793677" cy="718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Cushing-specific treatment: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The patient was started on spironolactone with increasing doses (25 mg OD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sym typeface="Wingdings" panose="05000000000000000000" pitchFamily="2" charset="2"/>
              </a:rPr>
              <a:t>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  50 mg OD 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sym typeface="Wingdings" panose="05000000000000000000" pitchFamily="2" charset="2"/>
              </a:rPr>
              <a:t> </a:t>
            </a: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 100mg BID)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The patient was also started on fluconazole which was then switched to ketoconazole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The following issues were also addressed during the patient’s admission: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Hypokalemia – IV and oral supplementation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Hypertension – amlodipine, losartan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Hyperglycemia - insulin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Psychiatric symptoms: aggression and hallucinations – haloperidol, midazolam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24BCC84-C042-42F2-DAC5-109861EDC027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HOSPITAL COURSE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925CCBB-E3C4-5E7B-1DB7-AF6960905CD5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36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DBA14C-D80A-128E-4A6E-D11D75563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ACFE0E-F81E-4A07-7B42-64C924368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94312"/>
            <a:ext cx="14820900" cy="96983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48F55A-C36C-6EC5-3038-4C3584DB2462}"/>
              </a:ext>
            </a:extLst>
          </p:cNvPr>
          <p:cNvSpPr/>
          <p:nvPr/>
        </p:nvSpPr>
        <p:spPr>
          <a:xfrm>
            <a:off x="6781800" y="1866900"/>
            <a:ext cx="47244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88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BC020-7920-56E6-058D-546E92193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C4CCCCE-46A9-3F12-7785-1C1637E22DB0}"/>
              </a:ext>
            </a:extLst>
          </p:cNvPr>
          <p:cNvSpPr txBox="1"/>
          <p:nvPr/>
        </p:nvSpPr>
        <p:spPr>
          <a:xfrm>
            <a:off x="0" y="1337633"/>
            <a:ext cx="17793677" cy="8392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</a:rPr>
              <a:t>The patient was transferred to another hospital (the University Teaching Hospital of Kigali) to undergo bilateral adrenalectomy for a rapid 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effect on relieving hypercortisolism</a:t>
            </a:r>
          </a:p>
          <a:p>
            <a:pPr marL="313056" lvl="1"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sym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u="sng" spc="14" dirty="0">
                <a:solidFill>
                  <a:srgbClr val="2B2C30"/>
                </a:solidFill>
                <a:latin typeface="Public Sans"/>
                <a:sym typeface="Public Sans"/>
              </a:rPr>
              <a:t>Key point from this case – instability of the patient: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CA" sz="3200" dirty="0"/>
              <a:t>This patient presented with an endocrine emergency with florid hypercortisolism, with unstable vitals and electrolytes</a:t>
            </a:r>
          </a:p>
          <a:p>
            <a:pPr marL="1540511" lvl="3" indent="-313055">
              <a:lnSpc>
                <a:spcPts val="4727"/>
              </a:lnSpc>
              <a:buFont typeface="Arial"/>
              <a:buChar char="•"/>
            </a:pPr>
            <a:r>
              <a:rPr lang="en-CA" sz="3200" dirty="0"/>
              <a:t>Required urgent treatment to address the life-threatening hypercortisolism before confirming the source of the ACTH / cortisol production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CA" sz="3200" dirty="0"/>
              <a:t>However, most patients with Cushing syndrome are more stable </a:t>
            </a:r>
          </a:p>
          <a:p>
            <a:pPr marL="1540511" lvl="3" indent="-313055">
              <a:lnSpc>
                <a:spcPts val="4727"/>
              </a:lnSpc>
              <a:buFont typeface="Arial"/>
              <a:buChar char="•"/>
            </a:pPr>
            <a:r>
              <a:rPr lang="en-CA" sz="3200" dirty="0"/>
              <a:t>Allows time to test, re-test, image and arrange dynamic testing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endParaRPr lang="en-US" sz="2900" spc="14" dirty="0">
              <a:solidFill>
                <a:srgbClr val="2B2C30"/>
              </a:solidFill>
              <a:latin typeface="Public Sans"/>
            </a:endParaRP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9C5E135-23A6-A5BD-067C-E6CB067BBEA0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PLAN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B7DA9BA4-38FB-2B40-ABEB-D0FCA5030A2E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53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5B19D-F305-1835-C8BE-109EFE345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2F16ADE-6FD6-9041-CFC3-243AFEF1357F}"/>
              </a:ext>
            </a:extLst>
          </p:cNvPr>
          <p:cNvSpPr/>
          <p:nvPr/>
        </p:nvSpPr>
        <p:spPr>
          <a:xfrm flipV="1">
            <a:off x="830192" y="6285068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4DC0E33-92A5-F456-3F21-F28FC54D4DA6}"/>
              </a:ext>
            </a:extLst>
          </p:cNvPr>
          <p:cNvSpPr txBox="1"/>
          <p:nvPr/>
        </p:nvSpPr>
        <p:spPr>
          <a:xfrm>
            <a:off x="850974" y="398841"/>
            <a:ext cx="16408332" cy="588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50"/>
              </a:lnSpc>
            </a:pPr>
            <a:r>
              <a:rPr lang="en-US" sz="16758" spc="83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Cushing Syndrome</a:t>
            </a:r>
          </a:p>
          <a:p>
            <a:pPr algn="l">
              <a:lnSpc>
                <a:spcPts val="15250"/>
              </a:lnSpc>
            </a:pPr>
            <a:r>
              <a:rPr lang="en-US" sz="16758" spc="83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89D53-A5C0-BDA1-404A-9DB0F189DD43}"/>
              </a:ext>
            </a:extLst>
          </p:cNvPr>
          <p:cNvSpPr txBox="1"/>
          <p:nvPr/>
        </p:nvSpPr>
        <p:spPr>
          <a:xfrm>
            <a:off x="850974" y="6892481"/>
            <a:ext cx="6159426" cy="339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2000" spc="15" dirty="0">
                <a:solidFill>
                  <a:srgbClr val="2B2C30"/>
                </a:solidFill>
                <a:latin typeface="Public Sans"/>
                <a:sym typeface="Public Sans"/>
              </a:rPr>
              <a:t>Definition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2000" spc="15" dirty="0">
                <a:solidFill>
                  <a:srgbClr val="2B2C30"/>
                </a:solidFill>
                <a:latin typeface="Public Sans"/>
                <a:sym typeface="Public Sans"/>
              </a:rPr>
              <a:t>Pathophysiology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2000" spc="15" dirty="0">
                <a:solidFill>
                  <a:srgbClr val="2B2C30"/>
                </a:solidFill>
                <a:latin typeface="Public Sans"/>
                <a:sym typeface="Public Sans"/>
              </a:rPr>
              <a:t>Causes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2000" spc="15" dirty="0">
                <a:solidFill>
                  <a:srgbClr val="2B2C30"/>
                </a:solidFill>
                <a:latin typeface="Public Sans"/>
                <a:sym typeface="Public Sans"/>
              </a:rPr>
              <a:t>Illness script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2000" b="1" spc="15" dirty="0">
                <a:solidFill>
                  <a:srgbClr val="2B2C30"/>
                </a:solidFill>
                <a:latin typeface="Public Sans"/>
                <a:sym typeface="Public Sans"/>
              </a:rPr>
              <a:t>Work-up and diagnosis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2000" spc="15" dirty="0">
                <a:solidFill>
                  <a:srgbClr val="2B2C30"/>
                </a:solidFill>
                <a:latin typeface="Public Sans"/>
                <a:sym typeface="Public Sans"/>
              </a:rPr>
              <a:t>Treatment</a:t>
            </a:r>
          </a:p>
          <a:p>
            <a:pPr marL="647700" lvl="1" indent="-323850">
              <a:lnSpc>
                <a:spcPts val="4890"/>
              </a:lnSpc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24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000570"/>
            <a:ext cx="17830799" cy="7216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502" lvl="1" indent="-539751" algn="l">
              <a:lnSpc>
                <a:spcPts val="8150"/>
              </a:lnSpc>
              <a:buFont typeface="Arial"/>
              <a:buChar char="•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Cushing syndrome is a clinical condition resulting from chronic exposure to excessive glucocorticoids</a:t>
            </a:r>
          </a:p>
          <a:p>
            <a:pPr marL="1079502" lvl="1" indent="-539751" algn="l">
              <a:lnSpc>
                <a:spcPts val="8150"/>
              </a:lnSpc>
              <a:buFont typeface="Arial"/>
              <a:buChar char="•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There are both endogenous and exogenous causes</a:t>
            </a:r>
          </a:p>
          <a:p>
            <a:pPr marL="1079502" lvl="1" indent="-539751" algn="l">
              <a:lnSpc>
                <a:spcPts val="8150"/>
              </a:lnSpc>
              <a:buFont typeface="Arial"/>
              <a:buChar char="•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Incidence of endogenous Cushing syndrome is approximately 2 to 3 per million people annually (although this number is likely higher)</a:t>
            </a:r>
          </a:p>
          <a:p>
            <a:pPr algn="l">
              <a:lnSpc>
                <a:spcPts val="7865"/>
              </a:lnSpc>
            </a:pPr>
            <a:endParaRPr lang="en-US" sz="5000" spc="2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WHAT IS CUSHING SYNDROME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77418" y="1864966"/>
            <a:ext cx="9808668" cy="0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761673" y="352430"/>
            <a:ext cx="7307303" cy="8991595"/>
          </a:xfrm>
          <a:custGeom>
            <a:avLst/>
            <a:gdLst/>
            <a:ahLst/>
            <a:cxnLst/>
            <a:rect l="l" t="t" r="r" b="b"/>
            <a:pathLst>
              <a:path w="7307303" h="9413594">
                <a:moveTo>
                  <a:pt x="0" y="0"/>
                </a:moveTo>
                <a:lnTo>
                  <a:pt x="7307303" y="0"/>
                </a:lnTo>
                <a:lnTo>
                  <a:pt x="7307303" y="9413594"/>
                </a:lnTo>
                <a:lnTo>
                  <a:pt x="0" y="9413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622934" y="8839229"/>
            <a:ext cx="4521066" cy="1235571"/>
          </a:xfrm>
          <a:custGeom>
            <a:avLst/>
            <a:gdLst/>
            <a:ahLst/>
            <a:cxnLst/>
            <a:rect l="l" t="t" r="r" b="b"/>
            <a:pathLst>
              <a:path w="4521066" h="1235571">
                <a:moveTo>
                  <a:pt x="0" y="0"/>
                </a:moveTo>
                <a:lnTo>
                  <a:pt x="4521066" y="0"/>
                </a:lnTo>
                <a:lnTo>
                  <a:pt x="4521066" y="1235571"/>
                </a:lnTo>
                <a:lnTo>
                  <a:pt x="0" y="1235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56967" y="8725847"/>
            <a:ext cx="1964118" cy="1462336"/>
          </a:xfrm>
          <a:custGeom>
            <a:avLst/>
            <a:gdLst/>
            <a:ahLst/>
            <a:cxnLst/>
            <a:rect l="l" t="t" r="r" b="b"/>
            <a:pathLst>
              <a:path w="1964118" h="1462336">
                <a:moveTo>
                  <a:pt x="0" y="0"/>
                </a:moveTo>
                <a:lnTo>
                  <a:pt x="1964118" y="0"/>
                </a:lnTo>
                <a:lnTo>
                  <a:pt x="1964118" y="1462336"/>
                </a:lnTo>
                <a:lnTo>
                  <a:pt x="0" y="1462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PHYSIOLOGY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" y="2069754"/>
            <a:ext cx="10515600" cy="5944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Regulation of cortisol is governed by the </a:t>
            </a:r>
            <a:r>
              <a:rPr lang="en-US" sz="2599" b="1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hypothalamic-pituitary-adrenal (HPA) axis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Cortisol exerts </a:t>
            </a:r>
            <a:r>
              <a:rPr lang="en-US" sz="2599" b="1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negative feedback</a:t>
            </a: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at both the hypothalamic and pituitary levels, suppressing further CRH and ACTH release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The HPA axis maintains cortisol within a </a:t>
            </a:r>
            <a:r>
              <a:rPr lang="en-US" sz="2599" b="1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circadian rhythm</a:t>
            </a:r>
          </a:p>
          <a:p>
            <a:pPr marL="1122678" lvl="2" indent="-374226" algn="l">
              <a:lnSpc>
                <a:spcPts val="3639"/>
              </a:lnSpc>
              <a:buFont typeface="Arial"/>
              <a:buChar char="⚬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Peaks early in the morning and nadirs at night</a:t>
            </a:r>
          </a:p>
          <a:p>
            <a:pPr marL="1122678" lvl="2" indent="-374226" algn="l">
              <a:lnSpc>
                <a:spcPts val="3639"/>
              </a:lnSpc>
              <a:spcBef>
                <a:spcPct val="0"/>
              </a:spcBef>
              <a:buFont typeface="Arial"/>
              <a:buChar char="⚬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Allows for acute stress responses via rapid upregulation of CRH and ACTH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Memory tip:</a:t>
            </a:r>
          </a:p>
          <a:p>
            <a:pPr marL="1122678" lvl="2" indent="-374226" algn="l">
              <a:lnSpc>
                <a:spcPts val="3639"/>
              </a:lnSpc>
              <a:spcBef>
                <a:spcPct val="0"/>
              </a:spcBef>
              <a:buFont typeface="Arial"/>
              <a:buChar char="⚬"/>
            </a:pPr>
            <a:r>
              <a:rPr lang="en-US" sz="2599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3 zones of adrenal cortex: zonas glomerulosa, fasciculata, and reticularis, which secrete aldosterone, cortisol, and androgens respectively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1200" y="8214014"/>
            <a:ext cx="1295400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G-F-R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39610" y="8234991"/>
            <a:ext cx="3887714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Al-C-An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CEE160-D855-2EBF-5353-C5D66B33C928}"/>
              </a:ext>
            </a:extLst>
          </p:cNvPr>
          <p:cNvSpPr txBox="1"/>
          <p:nvPr/>
        </p:nvSpPr>
        <p:spPr>
          <a:xfrm>
            <a:off x="10972800" y="9344025"/>
            <a:ext cx="70961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Bowden SA, Connolly AM, Kinnett K, Zeitler PS. Management of Adrenal Insufficiency Risk After Long-term Systemic Glucocorticoid Therapy in Duchenne Muscular Dystrophy: Clinical Practice Recommendations. J </a:t>
            </a:r>
            <a:r>
              <a:rPr lang="en-CA" sz="1400" dirty="0" err="1"/>
              <a:t>Neuromuscul</a:t>
            </a:r>
            <a:r>
              <a:rPr lang="en-CA" sz="1400" dirty="0"/>
              <a:t> Dis. 2019;6(1):31-41. </a:t>
            </a:r>
            <a:r>
              <a:rPr lang="en-CA" sz="1400" dirty="0" err="1"/>
              <a:t>doi</a:t>
            </a:r>
            <a:r>
              <a:rPr lang="en-CA" sz="1400" dirty="0"/>
              <a:t>: 10.3233/JND-180346. PMID: 30614808; PMCID: PMC6398538.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6407" y="2000570"/>
            <a:ext cx="16242893" cy="8268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0"/>
              </a:lnSpc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Exogenous vs endogenous causes</a:t>
            </a:r>
          </a:p>
          <a:p>
            <a:pPr marL="1079502" lvl="1" indent="-539751" algn="l">
              <a:lnSpc>
                <a:spcPts val="8150"/>
              </a:lnSpc>
              <a:buFont typeface="Arial"/>
              <a:buChar char="•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Exogenous is by far the most common</a:t>
            </a:r>
          </a:p>
          <a:p>
            <a:pPr marL="1536702" lvl="2" indent="-539751">
              <a:lnSpc>
                <a:spcPts val="8150"/>
              </a:lnSpc>
              <a:buFont typeface="Arial"/>
              <a:buChar char="•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**Steroids**</a:t>
            </a:r>
          </a:p>
          <a:p>
            <a:pPr marL="1079502" lvl="1" indent="-539751" algn="l">
              <a:lnSpc>
                <a:spcPts val="8150"/>
              </a:lnSpc>
              <a:buFont typeface="Arial"/>
              <a:buChar char="•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Endogenous</a:t>
            </a:r>
          </a:p>
          <a:p>
            <a:pPr marL="2159004" lvl="2" indent="-719668" algn="l">
              <a:lnSpc>
                <a:spcPts val="8150"/>
              </a:lnSpc>
              <a:buFont typeface="Arial"/>
              <a:buChar char="⚬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ACTH-dependent vs ACTH-independent</a:t>
            </a:r>
          </a:p>
          <a:p>
            <a:pPr marL="2159004" lvl="2" indent="-719668" algn="l">
              <a:lnSpc>
                <a:spcPts val="8150"/>
              </a:lnSpc>
              <a:buFont typeface="Arial"/>
              <a:buChar char="⚬"/>
            </a:pPr>
            <a:r>
              <a:rPr lang="en-US" sz="5000" spc="2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Cushing disease is the most common endogenous cause of Cushing syndrome</a:t>
            </a:r>
          </a:p>
          <a:p>
            <a:pPr algn="l">
              <a:lnSpc>
                <a:spcPts val="7865"/>
              </a:lnSpc>
            </a:pPr>
            <a:endParaRPr lang="en-US" sz="5000" spc="2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WHAT ARE THE CAUSES OF CUSHING SYNDROME?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131707" y="2536454"/>
            <a:ext cx="12685256" cy="7138666"/>
          </a:xfrm>
          <a:custGeom>
            <a:avLst/>
            <a:gdLst/>
            <a:ahLst/>
            <a:cxnLst/>
            <a:rect l="l" t="t" r="r" b="b"/>
            <a:pathLst>
              <a:path w="12685256" h="7138666">
                <a:moveTo>
                  <a:pt x="0" y="0"/>
                </a:moveTo>
                <a:lnTo>
                  <a:pt x="12685256" y="0"/>
                </a:lnTo>
                <a:lnTo>
                  <a:pt x="12685256" y="7138667"/>
                </a:lnTo>
                <a:lnTo>
                  <a:pt x="0" y="7138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CUSHING SYNDROME VS DISEASE?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9538" y="4166777"/>
            <a:ext cx="4462399" cy="316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0673" lvl="1" indent="-260337" algn="l">
              <a:lnSpc>
                <a:spcPts val="2508"/>
              </a:lnSpc>
              <a:buFont typeface="Arial"/>
              <a:buChar char="•"/>
            </a:pPr>
            <a:r>
              <a:rPr lang="en-US" sz="2411" b="1" spc="19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Cushing syndrome:</a:t>
            </a:r>
            <a:r>
              <a:rPr lang="en-US" sz="2411" spc="19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clinical state from chronic exposure to excessive cortisol</a:t>
            </a:r>
          </a:p>
          <a:p>
            <a:pPr algn="l">
              <a:lnSpc>
                <a:spcPts val="2508"/>
              </a:lnSpc>
            </a:pPr>
            <a:endParaRPr lang="en-US" sz="2411" spc="19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520673" lvl="1" indent="-260337" algn="l">
              <a:lnSpc>
                <a:spcPts val="2508"/>
              </a:lnSpc>
              <a:buFont typeface="Arial"/>
              <a:buChar char="•"/>
            </a:pPr>
            <a:r>
              <a:rPr lang="en-US" sz="2411" b="1" spc="19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Cushing disease:</a:t>
            </a:r>
            <a:r>
              <a:rPr lang="en-US" sz="2411" spc="19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subset of Cushing syndrome caused by an ACTH-secreting pituitary adenoma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3B580-3690-1E4B-9211-75310A0FE4FB}"/>
              </a:ext>
            </a:extLst>
          </p:cNvPr>
          <p:cNvSpPr txBox="1"/>
          <p:nvPr/>
        </p:nvSpPr>
        <p:spPr>
          <a:xfrm>
            <a:off x="13027070" y="9363670"/>
            <a:ext cx="5091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CA" dirty="0"/>
            </a:br>
            <a:r>
              <a:rPr lang="en-CA" dirty="0"/>
              <a:t>Image: Differences between Cushing's Syndrome and Cushing's Disease. MBBS NAIJA. YouTube.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42930" y="0"/>
            <a:ext cx="11002139" cy="10287000"/>
          </a:xfrm>
          <a:custGeom>
            <a:avLst/>
            <a:gdLst/>
            <a:ahLst/>
            <a:cxnLst/>
            <a:rect l="l" t="t" r="r" b="b"/>
            <a:pathLst>
              <a:path w="11002139" h="10287000">
                <a:moveTo>
                  <a:pt x="0" y="0"/>
                </a:moveTo>
                <a:lnTo>
                  <a:pt x="11002140" y="0"/>
                </a:lnTo>
                <a:lnTo>
                  <a:pt x="110021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0D01DF-CC12-76C4-5A17-F487EAF81722}"/>
              </a:ext>
            </a:extLst>
          </p:cNvPr>
          <p:cNvSpPr txBox="1"/>
          <p:nvPr/>
        </p:nvSpPr>
        <p:spPr>
          <a:xfrm>
            <a:off x="14645069" y="9252287"/>
            <a:ext cx="364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871" y="2519642"/>
            <a:ext cx="5744226" cy="719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890"/>
              </a:lnSpc>
              <a:buFont typeface="Arial"/>
              <a:buChar char="•"/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Excessive cortisol is a result of excessive ACTH secretion</a:t>
            </a:r>
          </a:p>
          <a:p>
            <a:pPr algn="l">
              <a:lnSpc>
                <a:spcPts val="4890"/>
              </a:lnSpc>
            </a:pPr>
            <a:endParaRPr lang="en-US" sz="3000" spc="1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47700" lvl="1" indent="-323850" algn="l">
              <a:lnSpc>
                <a:spcPts val="4890"/>
              </a:lnSpc>
              <a:buFont typeface="Arial"/>
              <a:buChar char="•"/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Associated with bilateral adrenocortical hyperplasia</a:t>
            </a:r>
          </a:p>
          <a:p>
            <a:pPr algn="l">
              <a:lnSpc>
                <a:spcPts val="4890"/>
              </a:lnSpc>
            </a:pPr>
            <a:endParaRPr lang="en-US" sz="3000" spc="1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47700" lvl="1" indent="-323850" algn="l">
              <a:lnSpc>
                <a:spcPts val="4890"/>
              </a:lnSpc>
              <a:buFont typeface="Arial"/>
              <a:buChar char="•"/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Hallmark is either elevated or inappropriately normal levels of plasma ACTH</a:t>
            </a:r>
          </a:p>
          <a:p>
            <a:pPr algn="l">
              <a:lnSpc>
                <a:spcPts val="7865"/>
              </a:lnSpc>
            </a:pPr>
            <a:endParaRPr lang="en-US" sz="3000" spc="1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ACTH-DEPENDENT CUSHING SYNDROME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258763" y="2168720"/>
            <a:ext cx="8230103" cy="876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3 main causes: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 b="1">
              <a:solidFill>
                <a:srgbClr val="2B2C30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u="sng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1) Cushing disease: 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Benign pituitary adenoma that oversecretes ACTH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Often microadenomas (&lt; 1 cm)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u="sng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2) Ectopic ACTH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Non-pituitary tumors that oversecrete ACTH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Most common causes are neuroendocrine tumours of the lung, pancreas and thymus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u="sng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3) Ectopic CRH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Ectopic tumour oversecretes CRH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3859"/>
              </a:lnSpc>
              <a:spcBef>
                <a:spcPct val="0"/>
              </a:spcBef>
            </a:pPr>
            <a:endParaRPr lang="en-US" sz="2756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3859"/>
              </a:lnSpc>
              <a:spcBef>
                <a:spcPct val="0"/>
              </a:spcBef>
            </a:pPr>
            <a:endParaRPr lang="en-US" sz="2756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3859"/>
              </a:lnSpc>
              <a:spcBef>
                <a:spcPct val="0"/>
              </a:spcBef>
            </a:pPr>
            <a:endParaRPr lang="en-US" sz="2756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871" y="2682560"/>
            <a:ext cx="5744226" cy="657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890"/>
              </a:lnSpc>
              <a:buFont typeface="Arial"/>
              <a:buChar char="•"/>
            </a:pPr>
            <a:r>
              <a:rPr lang="en-US" sz="3000" spc="15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Excessive cortisol is NOT a result of excessive ACTH secretion</a:t>
            </a:r>
          </a:p>
          <a:p>
            <a:pPr marL="1295400" lvl="2" indent="-431800" algn="l">
              <a:lnSpc>
                <a:spcPts val="4890"/>
              </a:lnSpc>
              <a:buFont typeface="Arial"/>
              <a:buChar char="⚬"/>
            </a:pPr>
            <a:r>
              <a:rPr lang="en-US" sz="3000" spc="15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ACTH-independent adrenal gland production of cortisol</a:t>
            </a:r>
          </a:p>
          <a:p>
            <a:pPr algn="l">
              <a:lnSpc>
                <a:spcPts val="4890"/>
              </a:lnSpc>
            </a:pPr>
            <a:endParaRPr lang="en-US" sz="3000" spc="15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47700" lvl="1" indent="-323850" algn="l">
              <a:lnSpc>
                <a:spcPts val="4890"/>
              </a:lnSpc>
              <a:buFont typeface="Arial"/>
              <a:buChar char="•"/>
            </a:pPr>
            <a:r>
              <a:rPr lang="en-US" sz="3000" spc="15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Hallmark is suppressed levels of plasma ACTH</a:t>
            </a:r>
          </a:p>
          <a:p>
            <a:pPr algn="l">
              <a:lnSpc>
                <a:spcPts val="7865"/>
              </a:lnSpc>
            </a:pPr>
            <a:endParaRPr lang="en-US" sz="3000" spc="15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ACTH-INDEPENDENT CUSHING SYNDROME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206661" y="1908807"/>
            <a:ext cx="8230103" cy="876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b="1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 main causes: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 b="1" dirty="0">
              <a:solidFill>
                <a:srgbClr val="2B2C30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u="sng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1) Exogenous steroids: 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Often prednisone, but can be caused by oral, injected, inhaled, topical, etc.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Exogenous steroids inhibit CRH and ACTH secretion, causing bilateral adrenocortical atrophy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859"/>
              </a:lnSpc>
              <a:spcBef>
                <a:spcPct val="0"/>
              </a:spcBef>
            </a:pPr>
            <a:r>
              <a:rPr lang="en-US" sz="2756" u="sng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2) Adrenal nodules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Cortisol-producing nodules zona fasciculata of adrenal cortex</a:t>
            </a:r>
          </a:p>
          <a:p>
            <a:pPr marL="595177" lvl="1" indent="-297588" algn="l">
              <a:lnSpc>
                <a:spcPts val="3859"/>
              </a:lnSpc>
              <a:spcBef>
                <a:spcPct val="0"/>
              </a:spcBef>
              <a:buFont typeface="Arial"/>
              <a:buChar char="•"/>
            </a:pPr>
            <a:r>
              <a:rPr lang="en-US" sz="2756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Nodules can be benign or malignant; unilateral or bilateral</a:t>
            </a:r>
          </a:p>
          <a:p>
            <a:pPr algn="l">
              <a:lnSpc>
                <a:spcPts val="3859"/>
              </a:lnSpc>
              <a:spcBef>
                <a:spcPct val="0"/>
              </a:spcBef>
            </a:pPr>
            <a:endParaRPr lang="en-US" sz="2756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3859"/>
              </a:lnSpc>
              <a:spcBef>
                <a:spcPct val="0"/>
              </a:spcBef>
            </a:pPr>
            <a:endParaRPr lang="en-US" sz="2756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3859"/>
              </a:lnSpc>
              <a:spcBef>
                <a:spcPct val="0"/>
              </a:spcBef>
            </a:pPr>
            <a:endParaRPr lang="en-US" sz="2756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3859"/>
              </a:lnSpc>
              <a:spcBef>
                <a:spcPct val="0"/>
              </a:spcBef>
            </a:pPr>
            <a:endParaRPr lang="en-US" sz="2756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362464" y="2354013"/>
            <a:ext cx="9414710" cy="7202253"/>
          </a:xfrm>
          <a:custGeom>
            <a:avLst/>
            <a:gdLst/>
            <a:ahLst/>
            <a:cxnLst/>
            <a:rect l="l" t="t" r="r" b="b"/>
            <a:pathLst>
              <a:path w="9414710" h="7202253">
                <a:moveTo>
                  <a:pt x="0" y="0"/>
                </a:moveTo>
                <a:lnTo>
                  <a:pt x="9414710" y="0"/>
                </a:lnTo>
                <a:lnTo>
                  <a:pt x="9414710" y="7202253"/>
                </a:lnTo>
                <a:lnTo>
                  <a:pt x="0" y="72022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06871" y="2656509"/>
            <a:ext cx="6811017" cy="182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890"/>
              </a:lnSpc>
              <a:buFont typeface="Arial"/>
              <a:buChar char="•"/>
            </a:pPr>
            <a:r>
              <a:rPr lang="en-US" sz="3000" spc="15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Conditions that cause mild increases in plasma cortisol can mimic Cushing syndrome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CUSHING SYNDROME MIMICS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B9D68-4831-75A1-2A49-705FA4B06842}"/>
              </a:ext>
            </a:extLst>
          </p:cNvPr>
          <p:cNvSpPr txBox="1"/>
          <p:nvPr/>
        </p:nvSpPr>
        <p:spPr>
          <a:xfrm>
            <a:off x="12801599" y="9710899"/>
            <a:ext cx="54864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2792" y="0"/>
            <a:ext cx="13382415" cy="10170635"/>
          </a:xfrm>
          <a:custGeom>
            <a:avLst/>
            <a:gdLst/>
            <a:ahLst/>
            <a:cxnLst/>
            <a:rect l="l" t="t" r="r" b="b"/>
            <a:pathLst>
              <a:path w="13382415" h="10170635">
                <a:moveTo>
                  <a:pt x="0" y="0"/>
                </a:moveTo>
                <a:lnTo>
                  <a:pt x="13382414" y="0"/>
                </a:lnTo>
                <a:lnTo>
                  <a:pt x="13382414" y="10170635"/>
                </a:lnTo>
                <a:lnTo>
                  <a:pt x="0" y="10170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5F0452-5F19-D7F2-55C0-1ACF6D384AD5}"/>
              </a:ext>
            </a:extLst>
          </p:cNvPr>
          <p:cNvSpPr txBox="1"/>
          <p:nvPr/>
        </p:nvSpPr>
        <p:spPr>
          <a:xfrm>
            <a:off x="16002000" y="8416309"/>
            <a:ext cx="205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Image: Kirk LF Jr, Hash RB, Katner HP, Jones T. Cushing's disease: clinical manifestations and diagnostic evaluation. Am Fam Physician. 2000 Sep 1;62(5):1119-27, 1133-4. Erratum in: Am Fam Physician 2002 Feb 1;65(3):386. PMID: 10997535.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9538" y="37760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SIGNS AND SYMPTOMS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329533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58982" y="1275561"/>
            <a:ext cx="14652746" cy="9011439"/>
          </a:xfrm>
          <a:custGeom>
            <a:avLst/>
            <a:gdLst/>
            <a:ahLst/>
            <a:cxnLst/>
            <a:rect l="l" t="t" r="r" b="b"/>
            <a:pathLst>
              <a:path w="14652746" h="9011439">
                <a:moveTo>
                  <a:pt x="0" y="0"/>
                </a:moveTo>
                <a:lnTo>
                  <a:pt x="14652747" y="0"/>
                </a:lnTo>
                <a:lnTo>
                  <a:pt x="14652747" y="9011439"/>
                </a:lnTo>
                <a:lnTo>
                  <a:pt x="0" y="90114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85DD9-48C3-52D9-E600-0B8069ACA896}"/>
              </a:ext>
            </a:extLst>
          </p:cNvPr>
          <p:cNvSpPr txBox="1"/>
          <p:nvPr/>
        </p:nvSpPr>
        <p:spPr>
          <a:xfrm>
            <a:off x="16560127" y="8496300"/>
            <a:ext cx="15589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9538" y="37760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BLOOD WORK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329533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24454" y="2603932"/>
            <a:ext cx="17439092" cy="5079136"/>
          </a:xfrm>
          <a:custGeom>
            <a:avLst/>
            <a:gdLst/>
            <a:ahLst/>
            <a:cxnLst/>
            <a:rect l="l" t="t" r="r" b="b"/>
            <a:pathLst>
              <a:path w="17439092" h="5079136">
                <a:moveTo>
                  <a:pt x="0" y="0"/>
                </a:moveTo>
                <a:lnTo>
                  <a:pt x="17439092" y="0"/>
                </a:lnTo>
                <a:lnTo>
                  <a:pt x="17439092" y="5079136"/>
                </a:lnTo>
                <a:lnTo>
                  <a:pt x="0" y="50791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84B9F-C694-49CE-517B-0274B62A5302}"/>
              </a:ext>
            </a:extLst>
          </p:cNvPr>
          <p:cNvSpPr txBox="1"/>
          <p:nvPr/>
        </p:nvSpPr>
        <p:spPr>
          <a:xfrm>
            <a:off x="14532591" y="7962900"/>
            <a:ext cx="3717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3487" y="2841307"/>
            <a:ext cx="8597574" cy="684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890"/>
              </a:lnSpc>
              <a:buAutoNum type="arabicPeriod"/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First step is always to rule out exogenous steroid use</a:t>
            </a:r>
          </a:p>
          <a:p>
            <a:pPr algn="l">
              <a:lnSpc>
                <a:spcPts val="4890"/>
              </a:lnSpc>
            </a:pPr>
            <a:endParaRPr lang="en-US" sz="3000" spc="1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   2. Then start with initial screening for endogenous hypercortisolism:</a:t>
            </a:r>
          </a:p>
          <a:p>
            <a:pPr algn="l">
              <a:lnSpc>
                <a:spcPts val="4890"/>
              </a:lnSpc>
            </a:pPr>
            <a:endParaRPr lang="en-US" sz="3000" spc="1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A) 1 mg overnight dexamethasone suppression test</a:t>
            </a:r>
          </a:p>
          <a:p>
            <a:pPr algn="l">
              <a:lnSpc>
                <a:spcPts val="4890"/>
              </a:lnSpc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B) 24-hour urinary free cortisol</a:t>
            </a:r>
          </a:p>
          <a:p>
            <a:pPr algn="l">
              <a:lnSpc>
                <a:spcPts val="4890"/>
              </a:lnSpc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C) Late-night salivary cortisol</a:t>
            </a:r>
          </a:p>
          <a:p>
            <a:pPr algn="l">
              <a:lnSpc>
                <a:spcPts val="4890"/>
              </a:lnSpc>
            </a:pPr>
            <a:endParaRPr lang="en-US" sz="3000" spc="15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DIAGNOSIS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568343" y="4056079"/>
            <a:ext cx="6122051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u="sng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Diagnostic criteria: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unequivocal biochemical evidence of endogenous hypercortisolism on at least two different tests, (interpreted in the context of the clinical presentation)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7200" y="268886"/>
            <a:ext cx="15849600" cy="9751414"/>
          </a:xfrm>
          <a:custGeom>
            <a:avLst/>
            <a:gdLst/>
            <a:ahLst/>
            <a:cxnLst/>
            <a:rect l="l" t="t" r="r" b="b"/>
            <a:pathLst>
              <a:path w="16111669" h="10049653">
                <a:moveTo>
                  <a:pt x="0" y="0"/>
                </a:moveTo>
                <a:lnTo>
                  <a:pt x="16111669" y="0"/>
                </a:lnTo>
                <a:lnTo>
                  <a:pt x="16111669" y="10049654"/>
                </a:lnTo>
                <a:lnTo>
                  <a:pt x="0" y="1004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6E317C-DF88-1DF7-2AE0-3ED0F5EABECA}"/>
              </a:ext>
            </a:extLst>
          </p:cNvPr>
          <p:cNvSpPr txBox="1"/>
          <p:nvPr/>
        </p:nvSpPr>
        <p:spPr>
          <a:xfrm>
            <a:off x="16516350" y="8409563"/>
            <a:ext cx="1752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1384" y="1832607"/>
            <a:ext cx="17793677" cy="596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Test ACTH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ACTH-dependent: high or inappropriately normal ACTH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ACTH-independent: suppressed ACTH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If ACTH-dependent, you must then determine the source of ACTH secretion (</a:t>
            </a:r>
            <a:r>
              <a:rPr lang="en-US" sz="29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ie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. is this Cushing disease or ectopic ACTH secretion?)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Imaging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Get a bilateral inferior petrosal sinus sampling (IPSS) to distinguish between Cushing disease and ectopic ACTH syndrome</a:t>
            </a:r>
          </a:p>
          <a:p>
            <a:pPr marL="1709421" lvl="3" indent="-417407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Gold standard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NEXT STEP: DETERMINE ACTH DEPENDENCY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1384" y="1233428"/>
            <a:ext cx="17793677" cy="959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400" b="1" spc="14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Key point: </a:t>
            </a:r>
            <a:r>
              <a:rPr lang="en-US" sz="2400" b="1" spc="14" dirty="0">
                <a:solidFill>
                  <a:srgbClr val="2B2C30"/>
                </a:solidFill>
                <a:latin typeface="Public Sans"/>
                <a:ea typeface="Public Sans Bold"/>
                <a:cs typeface="Public Sans Bold"/>
                <a:sym typeface="Public Sans"/>
              </a:rPr>
              <a:t>o</a:t>
            </a: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rder imaging that reflects the likely cause</a:t>
            </a:r>
          </a:p>
          <a:p>
            <a:pPr algn="l">
              <a:lnSpc>
                <a:spcPts val="4727"/>
              </a:lnSpc>
            </a:pPr>
            <a:endParaRPr lang="en-US" sz="24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4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Cushing disease:</a:t>
            </a:r>
            <a:endParaRPr lang="en-US" sz="24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1252221" lvl="2" indent="-417407">
              <a:lnSpc>
                <a:spcPts val="4727"/>
              </a:lnSpc>
              <a:buFont typeface="Arial"/>
              <a:buChar char="⚬"/>
            </a:pP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Caused by a pituitary adenoma → order a pituitary MRI. If there is evidence of an adenoma, obtain an IPSS</a:t>
            </a:r>
            <a:r>
              <a:rPr lang="en-US" sz="2400" i="1" spc="14" dirty="0">
                <a:solidFill>
                  <a:srgbClr val="2B2C30"/>
                </a:solidFill>
                <a:latin typeface="Public Sans Italics"/>
                <a:ea typeface="Public Sans"/>
                <a:cs typeface="Public Sans"/>
                <a:sym typeface="Public Sans Italics"/>
              </a:rPr>
              <a:t>.</a:t>
            </a:r>
            <a:endParaRPr lang="en-US" sz="2400" i="1" spc="14" dirty="0">
              <a:solidFill>
                <a:srgbClr val="2B2C30"/>
              </a:solidFill>
              <a:latin typeface="Public Sans Italics"/>
              <a:ea typeface="Public Sans Italics"/>
              <a:cs typeface="Public Sans Italics"/>
              <a:sym typeface="Public Sans Italics"/>
            </a:endParaRPr>
          </a:p>
          <a:p>
            <a:pPr algn="l">
              <a:lnSpc>
                <a:spcPts val="4727"/>
              </a:lnSpc>
            </a:pPr>
            <a:endParaRPr lang="en-US" sz="2400" i="1" spc="14" dirty="0">
              <a:solidFill>
                <a:srgbClr val="2B2C30"/>
              </a:solidFill>
              <a:latin typeface="Public Sans Italics"/>
              <a:ea typeface="Public Sans Italics"/>
              <a:cs typeface="Public Sans Italics"/>
              <a:sym typeface="Public Sans Italic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4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Ectopic Cushing syndrome</a:t>
            </a: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: 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Often caused by neuroendocrine </a:t>
            </a:r>
            <a:r>
              <a:rPr lang="en-US" sz="24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tumours</a:t>
            </a: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of the lung, pancreas and thymus → order a CT neck, chest, abdomen</a:t>
            </a:r>
          </a:p>
          <a:p>
            <a:pPr algn="l">
              <a:lnSpc>
                <a:spcPts val="4727"/>
              </a:lnSpc>
            </a:pPr>
            <a:endParaRPr lang="en-US" sz="24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4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ACTH-independent:</a:t>
            </a: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 marL="1083311" lvl="2" indent="-313055">
              <a:lnSpc>
                <a:spcPts val="4727"/>
              </a:lnSpc>
              <a:buFont typeface="Arial"/>
              <a:buChar char="•"/>
            </a:pP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Caused by adrenal </a:t>
            </a:r>
            <a:r>
              <a:rPr lang="en-US" sz="2400" spc="14" dirty="0" err="1">
                <a:solidFill>
                  <a:srgbClr val="2B2C30"/>
                </a:solidFill>
                <a:latin typeface="Public Sans"/>
                <a:sym typeface="Public Sans"/>
              </a:rPr>
              <a:t>tumours</a:t>
            </a:r>
            <a:r>
              <a:rPr lang="en-US" sz="2400" spc="14" dirty="0">
                <a:solidFill>
                  <a:srgbClr val="2B2C30"/>
                </a:solidFill>
                <a:latin typeface="Public Sans"/>
                <a:sym typeface="Public Sans"/>
              </a:rPr>
              <a:t> or </a:t>
            </a:r>
            <a:r>
              <a:rPr lang="en-CA" sz="2400" spc="14" dirty="0">
                <a:solidFill>
                  <a:srgbClr val="2B2C30"/>
                </a:solidFill>
                <a:latin typeface="Public Sans"/>
              </a:rPr>
              <a:t>primary bilateral macronodular adrenal hyperplasia (PBMAH) </a:t>
            </a:r>
            <a:r>
              <a:rPr lang="en-US" sz="2400" spc="14" dirty="0">
                <a:solidFill>
                  <a:srgbClr val="2B2C30"/>
                </a:solidFill>
                <a:latin typeface="Public Sans"/>
                <a:sym typeface="Public Sans"/>
              </a:rPr>
              <a:t>→ order adrenal imaging</a:t>
            </a:r>
          </a:p>
          <a:p>
            <a:pPr marL="1878332" lvl="3" indent="-469583" algn="l">
              <a:lnSpc>
                <a:spcPts val="4727"/>
              </a:lnSpc>
              <a:buFont typeface="Arial"/>
              <a:buChar char="￭"/>
            </a:pP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Unilateral adrenal adenomas are usually small, density values &lt;10 HU, rapid contrast washout on contrast-enhanced CT scans</a:t>
            </a:r>
          </a:p>
          <a:p>
            <a:pPr marL="1878332" lvl="3" indent="-469583" algn="l">
              <a:lnSpc>
                <a:spcPts val="4727"/>
              </a:lnSpc>
              <a:buFont typeface="Arial"/>
              <a:buChar char="￭"/>
            </a:pPr>
            <a:r>
              <a:rPr lang="en-US" sz="24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Adrenocortical carcinoma has an inhomogeneous tissue pattern with necrosis, calcifications, and &gt;10 HU, delayed contrast washout</a:t>
            </a: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51384" y="37760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IMAGING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251395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78944" y="0"/>
            <a:ext cx="9746932" cy="10287000"/>
          </a:xfrm>
          <a:custGeom>
            <a:avLst/>
            <a:gdLst/>
            <a:ahLst/>
            <a:cxnLst/>
            <a:rect l="l" t="t" r="r" b="b"/>
            <a:pathLst>
              <a:path w="9746932" h="10287000">
                <a:moveTo>
                  <a:pt x="0" y="0"/>
                </a:moveTo>
                <a:lnTo>
                  <a:pt x="9746933" y="0"/>
                </a:lnTo>
                <a:lnTo>
                  <a:pt x="974693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32202F-2501-4E66-67E8-1CBB38BDF7B6}"/>
              </a:ext>
            </a:extLst>
          </p:cNvPr>
          <p:cNvSpPr txBox="1"/>
          <p:nvPr/>
        </p:nvSpPr>
        <p:spPr>
          <a:xfrm>
            <a:off x="14645069" y="9252287"/>
            <a:ext cx="364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7162" y="2483889"/>
            <a:ext cx="17793677" cy="417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Exogenous: taper the steroids (but caution with adrenal insufficiency)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Endogenous: the primary aim is complete resection of the underlying </a:t>
            </a:r>
            <a:r>
              <a:rPr lang="en-US" sz="29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tumour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to remove the source of excess endogenous cortisol production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Tumour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removal +/- medications are first-line, but in cases of non-response then radiation therapy and bilateral adrenalectomy may be appropriate.</a:t>
            </a: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Monitor for remission with prior screening tests (24h urinary free cortisol, late night salivary, DST)</a:t>
            </a: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MANAGENEMT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337633"/>
            <a:ext cx="17793677" cy="899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Cushing disease: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Transsphenoidal pituitary surgery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Central adrenal insufficiency develops postoperatively requiring supraphysiological glucocorticoid doses followed by slow tapering to avoid glucocorticoid withdrawal syndrome and secondary adrenal insufficiency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Life-long clinical and biochemical follow-up is recommended for early detection of adenoma recurrence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Ectopic Cushing syndrome: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Tumor resection is the treatment of choice but is feasible only when the tumor is identified on imaging and can be safely resected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Bilateral adrenalectomy is often recommended for patients with severe ectopic Cushing syndrome as it has an immediate effect on relieving hypercortisolism and can stabilize the patient, facilitating later oncological treatments.</a:t>
            </a: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16102" y="37760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SURGERY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337633"/>
            <a:ext cx="17793677" cy="899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Medical therapy: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Use when surgery failed or is not feasible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Inhibit adrenal steroidogenesis</a:t>
            </a:r>
          </a:p>
          <a:p>
            <a:pPr marL="1878332" lvl="3" indent="-469583" algn="l">
              <a:lnSpc>
                <a:spcPts val="4727"/>
              </a:lnSpc>
              <a:buFont typeface="Arial"/>
              <a:buChar char="￭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Beware of adrenal insufficiency given potent cortisol reductions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Possible medications:</a:t>
            </a:r>
          </a:p>
          <a:p>
            <a:pPr marL="1709421" lvl="3" indent="-417407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Cushing syndrome: ketoconazole, metyrapone, and </a:t>
            </a:r>
            <a:r>
              <a:rPr lang="en-US" sz="29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osilodrostat</a:t>
            </a: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1709421" lvl="3" indent="-417407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Cushing disease: </a:t>
            </a:r>
            <a:r>
              <a:rPr lang="en-US" sz="29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osilodrostat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sz="2900" spc="14" dirty="0" err="1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pasireotide</a:t>
            </a: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 (somatostatin receptor ligand), cabergoline (dopamine D2 receptor agonist)</a:t>
            </a:r>
          </a:p>
          <a:p>
            <a:pPr marL="1709421" lvl="3" indent="-417407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Adrenal cancer: mitotane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626111" lvl="1" indent="-313055" algn="l">
              <a:lnSpc>
                <a:spcPts val="4727"/>
              </a:lnSpc>
              <a:buFont typeface="Arial"/>
              <a:buChar char="•"/>
            </a:pPr>
            <a:r>
              <a:rPr lang="en-US" sz="2900" u="sng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Radiation therapy:</a:t>
            </a:r>
          </a:p>
          <a:p>
            <a:pPr marL="1252221" lvl="2" indent="-417407" algn="l">
              <a:lnSpc>
                <a:spcPts val="4727"/>
              </a:lnSpc>
              <a:buFont typeface="Arial"/>
              <a:buChar char="⚬"/>
            </a:pPr>
            <a:r>
              <a:rPr lang="en-US" sz="2900" spc="14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Can be used as adjuvant treatment for patients with endogenous Cushing syndrome who do not achieve remission with surgery</a:t>
            </a:r>
          </a:p>
          <a:p>
            <a:pPr algn="l">
              <a:lnSpc>
                <a:spcPts val="4727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16102" y="37760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MEDICAL AND RADIATION THERAPY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73816" y="0"/>
            <a:ext cx="12540369" cy="10126348"/>
          </a:xfrm>
          <a:custGeom>
            <a:avLst/>
            <a:gdLst/>
            <a:ahLst/>
            <a:cxnLst/>
            <a:rect l="l" t="t" r="r" b="b"/>
            <a:pathLst>
              <a:path w="12540369" h="10126348">
                <a:moveTo>
                  <a:pt x="0" y="0"/>
                </a:moveTo>
                <a:lnTo>
                  <a:pt x="12540368" y="0"/>
                </a:lnTo>
                <a:lnTo>
                  <a:pt x="12540368" y="10126348"/>
                </a:lnTo>
                <a:lnTo>
                  <a:pt x="0" y="10126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726AF-ADD8-F905-C1A4-939310C31F95}"/>
              </a:ext>
            </a:extLst>
          </p:cNvPr>
          <p:cNvSpPr txBox="1"/>
          <p:nvPr/>
        </p:nvSpPr>
        <p:spPr>
          <a:xfrm>
            <a:off x="15414184" y="8859500"/>
            <a:ext cx="28738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Image: Reincke M, </a:t>
            </a:r>
            <a:r>
              <a:rPr lang="en-CA" sz="1400" dirty="0" err="1"/>
              <a:t>Fleseriu</a:t>
            </a:r>
            <a:r>
              <a:rPr lang="en-CA" sz="1400" dirty="0"/>
              <a:t> M. Cushing Syndrome: A Review. </a:t>
            </a:r>
            <a:r>
              <a:rPr lang="en-CA" sz="1400" i="1" dirty="0"/>
              <a:t>JAMA.</a:t>
            </a:r>
            <a:r>
              <a:rPr lang="en-CA" sz="1400" dirty="0"/>
              <a:t> 2023;330(2):170–181. doi:10.1001/jama.2023.11305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3DD2FE-74A4-7D5D-2EE6-EF8B86390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468211C-5F80-BB3B-1A27-20410A1268FD}"/>
              </a:ext>
            </a:extLst>
          </p:cNvPr>
          <p:cNvSpPr txBox="1"/>
          <p:nvPr/>
        </p:nvSpPr>
        <p:spPr>
          <a:xfrm>
            <a:off x="0" y="1337633"/>
            <a:ext cx="17793677" cy="718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CA" sz="2800" dirty="0"/>
              <a:t>Reincke M, </a:t>
            </a:r>
            <a:r>
              <a:rPr lang="en-CA" sz="2800" dirty="0" err="1"/>
              <a:t>Fleseriu</a:t>
            </a:r>
            <a:r>
              <a:rPr lang="en-CA" sz="2800" dirty="0"/>
              <a:t> M. Cushing Syndrome: A Review. </a:t>
            </a:r>
            <a:r>
              <a:rPr lang="en-CA" sz="2800" i="1" dirty="0"/>
              <a:t>JAMA.</a:t>
            </a:r>
            <a:r>
              <a:rPr lang="en-CA" sz="2800" dirty="0"/>
              <a:t> 2023;330(2):170–181. doi:10.1001/jama.2023.11305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CA" sz="2800" dirty="0"/>
              <a:t>Gadelha M, Gatto F, </a:t>
            </a:r>
            <a:r>
              <a:rPr lang="en-CA" sz="2800" dirty="0" err="1"/>
              <a:t>Wildemberg</a:t>
            </a:r>
            <a:r>
              <a:rPr lang="en-CA" sz="2800" dirty="0"/>
              <a:t> LE, </a:t>
            </a:r>
            <a:r>
              <a:rPr lang="en-CA" sz="2800" dirty="0" err="1"/>
              <a:t>Fleseriu</a:t>
            </a:r>
            <a:r>
              <a:rPr lang="en-CA" sz="2800" dirty="0"/>
              <a:t> M. Cushing's syndrome. Lancet. 2023 Dec 9;402(10418):2237-2252. </a:t>
            </a:r>
            <a:r>
              <a:rPr lang="en-CA" sz="2800" dirty="0" err="1"/>
              <a:t>doi</a:t>
            </a:r>
            <a:r>
              <a:rPr lang="en-CA" sz="2800" dirty="0"/>
              <a:t>: 10.1016/S0140-6736(23)01961-X. </a:t>
            </a:r>
            <a:r>
              <a:rPr lang="en-CA" sz="2800" dirty="0" err="1"/>
              <a:t>Epub</a:t>
            </a:r>
            <a:r>
              <a:rPr lang="en-CA" sz="2800" dirty="0"/>
              <a:t> 2023 Nov 17. PMID: 37984386.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CA" sz="2800" dirty="0"/>
              <a:t>Maness DL, Studebaker G, Knight CM. Cushing's Syndrome: Rapid Evidence Review. Am Fam Physician. 2024 Sep;110(3):270-280. PMID: 39283850.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CA" sz="2800" dirty="0"/>
              <a:t>Nieman LK, Castinetti F, Newell-Price J, </a:t>
            </a:r>
            <a:r>
              <a:rPr lang="en-CA" sz="2800" dirty="0" err="1"/>
              <a:t>Valassi</a:t>
            </a:r>
            <a:r>
              <a:rPr lang="en-CA" sz="2800" dirty="0"/>
              <a:t> E, Drouin J, Takahashi Y, Lacroix A. Cushing syndrome. Nat Rev Dis Primers. 2025 Jan 23;11(1):4. </a:t>
            </a:r>
            <a:r>
              <a:rPr lang="en-CA" sz="2800" dirty="0" err="1"/>
              <a:t>doi</a:t>
            </a:r>
            <a:r>
              <a:rPr lang="en-CA" sz="2800" dirty="0"/>
              <a:t>: 10.1038/s41572-024-00588-w. PMID: 39848955.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r>
              <a:rPr lang="en-CA" sz="2800" dirty="0"/>
              <a:t>Bowden SA, Connolly AM, Kinnett K, Zeitler PS. Management of Adrenal Insufficiency Risk After Long-term Systemic Glucocorticoid Therapy in Duchenne Muscular Dystrophy: Clinical Practice Recommendations. J </a:t>
            </a:r>
            <a:r>
              <a:rPr lang="en-CA" sz="2800" dirty="0" err="1"/>
              <a:t>Neuromuscul</a:t>
            </a:r>
            <a:r>
              <a:rPr lang="en-CA" sz="2800" dirty="0"/>
              <a:t> Dis. 2019;6(1):31-41. </a:t>
            </a:r>
            <a:r>
              <a:rPr lang="en-CA" sz="2800" dirty="0" err="1"/>
              <a:t>doi</a:t>
            </a:r>
            <a:r>
              <a:rPr lang="en-CA" sz="2800" dirty="0"/>
              <a:t>: 10.3233/JND-180346. PMID: 30614808; PMCID: PMC6398538.</a:t>
            </a:r>
          </a:p>
          <a:p>
            <a:pPr marL="626111" lvl="1" indent="-313055">
              <a:lnSpc>
                <a:spcPts val="4727"/>
              </a:lnSpc>
              <a:buFont typeface="Arial"/>
              <a:buChar char="•"/>
            </a:pPr>
            <a:endParaRPr lang="en-US" sz="28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890"/>
              </a:lnSpc>
            </a:pPr>
            <a:endParaRPr lang="en-US" sz="2900" spc="14" dirty="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17F08D0-2921-4298-B52E-F324385BDEB1}"/>
              </a:ext>
            </a:extLst>
          </p:cNvPr>
          <p:cNvSpPr txBox="1"/>
          <p:nvPr/>
        </p:nvSpPr>
        <p:spPr>
          <a:xfrm>
            <a:off x="616102" y="377601"/>
            <a:ext cx="16230600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REFERENCES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C5B4AD61-C68E-AF7E-92C5-6C8570668EA3}"/>
              </a:ext>
            </a:extLst>
          </p:cNvPr>
          <p:cNvSpPr/>
          <p:nvPr/>
        </p:nvSpPr>
        <p:spPr>
          <a:xfrm flipV="1">
            <a:off x="61609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243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0974" y="2332416"/>
            <a:ext cx="16408332" cy="208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50"/>
              </a:lnSpc>
            </a:pPr>
            <a:r>
              <a:rPr lang="en-US" sz="16758" spc="83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5660</TotalTime>
  <Words>2165</Words>
  <Application>Microsoft Macintosh PowerPoint</Application>
  <PresentationFormat>Custom</PresentationFormat>
  <Paragraphs>291</Paragraphs>
  <Slides>36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Calibri</vt:lpstr>
      <vt:lpstr>Public Sans Italics</vt:lpstr>
      <vt:lpstr>Public Sans Bold</vt:lpstr>
      <vt:lpstr>Public Sans</vt:lpstr>
      <vt:lpstr>Arial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Neutral Minimalist New Business Pitch Deck Presentation</dc:title>
  <cp:lastModifiedBy>connorha@student.ubc.ca</cp:lastModifiedBy>
  <cp:revision>56</cp:revision>
  <dcterms:created xsi:type="dcterms:W3CDTF">2006-08-16T00:00:00Z</dcterms:created>
  <dcterms:modified xsi:type="dcterms:W3CDTF">2025-08-14T06:08:42Z</dcterms:modified>
  <dc:identifier>DAGt_uJXtgE</dc:identifier>
</cp:coreProperties>
</file>