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6d60f4fe51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6d60f4fe51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d60f4fe51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d60f4fe51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6d60f4fe51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6d60f4fe51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6d60f4fe51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6d60f4fe51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6d60f4fe51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6d60f4fe51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d60f4fe51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6d60f4fe51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6bd8e0709e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6bd8e0709e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6d60f4fe51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6d60f4fe51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d60f4fe51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d60f4fe51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d60f4fe5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6d60f4fe5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d60f4fe5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d60f4fe5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Under pressure</a:t>
            </a:r>
            <a:endParaRPr i="1" sz="3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Adam Pietrobon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VGH LMR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9800" y="2018000"/>
            <a:ext cx="1804399" cy="180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504575"/>
            <a:ext cx="8520600" cy="405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ympathomimetic toxidrome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causing</a:t>
            </a:r>
            <a:endParaRPr i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</a:t>
            </a:r>
            <a:r>
              <a:rPr lang="en"/>
              <a:t>ypertensive emergency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causing</a:t>
            </a:r>
            <a:endParaRPr i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</a:t>
            </a:r>
            <a:r>
              <a:rPr lang="en"/>
              <a:t>lash pulmonary edema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26386" l="22441" r="21749" t="8652"/>
          <a:stretch/>
        </p:blipFill>
        <p:spPr>
          <a:xfrm>
            <a:off x="576775" y="1297725"/>
            <a:ext cx="4656699" cy="322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5514700" y="2571738"/>
            <a:ext cx="3141000" cy="8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Why does this matter?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Guides therapy</a:t>
            </a:r>
            <a:endParaRPr/>
          </a:p>
        </p:txBody>
      </p:sp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504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Phenotypes of heart failure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504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Phenotypes of heart failure - Reclassifying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483300" y="1226350"/>
            <a:ext cx="8177400" cy="31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Acute decompensated heart failure</a:t>
            </a:r>
            <a:r>
              <a:rPr lang="en"/>
              <a:t> (</a:t>
            </a:r>
            <a:r>
              <a:rPr i="1" lang="en"/>
              <a:t>warm &amp; wet</a:t>
            </a:r>
            <a:r>
              <a:rPr lang="en"/>
              <a:t>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/>
              <a:t>AdHF with severe pulmonary edema</a:t>
            </a:r>
            <a:r>
              <a:rPr lang="en"/>
              <a:t> (</a:t>
            </a:r>
            <a:r>
              <a:rPr i="1" lang="en"/>
              <a:t>warm, wet OR dry</a:t>
            </a:r>
            <a:r>
              <a:rPr lang="en"/>
              <a:t>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Cardiogenic shock (</a:t>
            </a:r>
            <a:r>
              <a:rPr i="1" lang="en"/>
              <a:t>cold, wet OR dry</a:t>
            </a:r>
            <a:r>
              <a:rPr lang="en"/>
              <a:t>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Isolated right ventricular failure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352175"/>
            <a:ext cx="8520600" cy="8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AdHF with severe pulmonary edema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~= flash pulmonary edema ~= sympathetic crashing acute pulmonary edema (SCAPE)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483300" y="1278700"/>
            <a:ext cx="8177400" cy="231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Features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Rapid onset pulmonary edema, rapid resolution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Usually caused by increased afterload (e.g. usually SBP &gt; 160) → acute rise in LVEDP → pulmonary congestion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Exceptions: e.g. acute mitral regurgitation → flash pulmonary edema != SCAPE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CVP often low, as right heart compensates acutely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Risk factors: diastolic dysfunction, hypertension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483300" y="3671500"/>
            <a:ext cx="8177400" cy="114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Principles of management </a:t>
            </a:r>
            <a:r>
              <a:rPr lang="en"/>
              <a:t>(</a:t>
            </a:r>
            <a:r>
              <a:rPr i="1" lang="en"/>
              <a:t>pressure</a:t>
            </a:r>
            <a:r>
              <a:rPr lang="en"/>
              <a:t> problem, not </a:t>
            </a:r>
            <a:r>
              <a:rPr i="1" lang="en"/>
              <a:t>volume </a:t>
            </a:r>
            <a:r>
              <a:rPr lang="en"/>
              <a:t>problem)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Afterload reduction (e.g. nitroglycerin, BiPAP)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+/- volume removal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504575"/>
            <a:ext cx="8520600" cy="8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Toxidromes - Classification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445250" y="1270875"/>
            <a:ext cx="3836700" cy="3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By substance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Anticholinergic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Cholinergic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Sympathomimetic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Opioids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Sedatives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Psychotropic 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Serotonin syndrome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NMS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Malignant hyperthermia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Mixed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4411750" y="1270875"/>
            <a:ext cx="4260300" cy="237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Hyperthermic toxidromes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eriod"/>
            </a:pPr>
            <a:r>
              <a:rPr lang="en">
                <a:solidFill>
                  <a:srgbClr val="FF0000"/>
                </a:solidFill>
              </a:rPr>
              <a:t>Sympathomimetic</a:t>
            </a:r>
            <a:endParaRPr>
              <a:solidFill>
                <a:srgbClr val="FF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Anticholinergic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Serotonin syndrome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Neuroleptic malignant syndrome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Malignant hyperthermia </a:t>
            </a:r>
            <a:endParaRPr i="1"/>
          </a:p>
        </p:txBody>
      </p:sp>
      <p:sp>
        <p:nvSpPr>
          <p:cNvPr id="89" name="Google Shape;89;p18"/>
          <p:cNvSpPr txBox="1"/>
          <p:nvPr/>
        </p:nvSpPr>
        <p:spPr>
          <a:xfrm>
            <a:off x="4468725" y="3765475"/>
            <a:ext cx="34806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Many tables available online for </a:t>
            </a:r>
            <a:r>
              <a:rPr i="1" lang="en" sz="1800">
                <a:solidFill>
                  <a:schemeClr val="dk2"/>
                </a:solidFill>
              </a:rPr>
              <a:t>distinguishing toxidromes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504575"/>
            <a:ext cx="8520600" cy="8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Sympathomimetic vs Serotonin Syndrome</a:t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405900" y="1270875"/>
            <a:ext cx="5798700" cy="7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sympathomimetic = ↑ catecholamines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serotonin syndrome = </a:t>
            </a:r>
            <a:r>
              <a:rPr lang="en"/>
              <a:t>↑ </a:t>
            </a:r>
            <a:r>
              <a:rPr lang="en"/>
              <a:t>serotonin (5-HT)</a:t>
            </a:r>
            <a:endParaRPr/>
          </a:p>
        </p:txBody>
      </p:sp>
      <p:pic>
        <p:nvPicPr>
          <p:cNvPr descr="a cartoon drawing of a seashell on a white background (Provided by Tenor)"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5100" y="504575"/>
            <a:ext cx="1159322" cy="11536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5846700" y="4156450"/>
            <a:ext cx="2891400" cy="6399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Management very similar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405900" y="2219050"/>
            <a:ext cx="8332200" cy="7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Shared </a:t>
            </a:r>
            <a:r>
              <a:rPr b="1" lang="en"/>
              <a:t>clinical features</a:t>
            </a:r>
            <a:r>
              <a:rPr lang="en"/>
              <a:t>: Agitation, diaphoresis, pupil dilation, tachycardia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Shared </a:t>
            </a:r>
            <a:r>
              <a:rPr b="1" lang="en"/>
              <a:t>causes</a:t>
            </a:r>
            <a:r>
              <a:rPr lang="en"/>
              <a:t>: MDMA, cocaine, dextromethorphan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405900" y="3167225"/>
            <a:ext cx="6350700" cy="14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Features that increase probability of serotonin syndrome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Predisposing medication (e.g. SSRi, MAOi)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Encephalopathy, severe autonomic instability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u="sng"/>
              <a:t>Clonus</a:t>
            </a:r>
            <a:r>
              <a:rPr b="1" lang="en"/>
              <a:t>, hyperreflexia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Differential diagnosis for T wave inversions</a:t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Wellens pattern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NSTEMI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Raised ICP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Stress cardiomyopathy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Large PE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Benign repolarization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272975"/>
            <a:ext cx="85206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Transient, reversible </a:t>
            </a:r>
            <a:r>
              <a:rPr lang="en"/>
              <a:t>non-ischemic cardiomyopathy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Characterized by acute LV systolic dysfunction and RWMAs that </a:t>
            </a:r>
            <a:r>
              <a:rPr b="1" lang="en"/>
              <a:t>do not follow a single coronary territory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Suspected be caused by </a:t>
            </a:r>
            <a:r>
              <a:rPr b="1" lang="en"/>
              <a:t>catecholamine surge</a:t>
            </a:r>
            <a:r>
              <a:rPr lang="en"/>
              <a:t>, often triggered by physical or emotional stress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May present very </a:t>
            </a:r>
            <a:r>
              <a:rPr b="1" lang="en"/>
              <a:t>similarly to ACS</a:t>
            </a:r>
            <a:r>
              <a:rPr lang="en"/>
              <a:t> (chest pain, ECG changes, cardiac dysfunction), but find non-obstructive CAD</a:t>
            </a:r>
            <a:endParaRPr/>
          </a:p>
        </p:txBody>
      </p:sp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352175"/>
            <a:ext cx="8520600" cy="8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Stress cardiomyopathy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lang="en" sz="1800">
                <a:solidFill>
                  <a:schemeClr val="dk2"/>
                </a:solidFill>
              </a:rPr>
              <a:t>ka Takotsubo cardiomyopathy aka Broken Heart Syndrome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272975"/>
            <a:ext cx="85206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ECG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 segment elevation and TWI (often anterior leads), Qc prolongation (Torsades risk)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Labs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troponin elevation, NT-proBNP elevation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Classic: </a:t>
            </a:r>
            <a:r>
              <a:rPr b="1" lang="en"/>
              <a:t>LV apical a/hypokinesis +/- ballooning, </a:t>
            </a:r>
            <a:br>
              <a:rPr b="1" lang="en"/>
            </a:br>
            <a:r>
              <a:rPr b="1" lang="en"/>
              <a:t>with basal hyperkinesis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LVEF reduced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Coronary assessment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Normal or non-obstructive disease</a:t>
            </a:r>
            <a:endParaRPr/>
          </a:p>
        </p:txBody>
      </p:sp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352175"/>
            <a:ext cx="8520600" cy="8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Stress cardiomyopathy - Investigations</a:t>
            </a:r>
            <a:endParaRPr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4750" y="3405701"/>
            <a:ext cx="4447550" cy="12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6489475" y="2690025"/>
            <a:ext cx="2138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400"/>
              <a:t>Takotsubo </a:t>
            </a:r>
            <a:r>
              <a:rPr lang="en" sz="1400"/>
              <a:t>= </a:t>
            </a:r>
            <a:br>
              <a:rPr lang="en" sz="1400"/>
            </a:br>
            <a:r>
              <a:rPr lang="en" sz="1400"/>
              <a:t>Japanese octopus trap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352175"/>
            <a:ext cx="8520600" cy="8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Stress cardiomyopathy - diagnosis of </a:t>
            </a:r>
            <a:r>
              <a:rPr b="1" lang="en" u="sng"/>
              <a:t>exclusion</a:t>
            </a:r>
            <a:endParaRPr b="1" u="sng"/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440650"/>
            <a:ext cx="5171775" cy="313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6485775" y="2146388"/>
            <a:ext cx="18792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TTE findings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6485775" y="3610900"/>
            <a:ext cx="2974500" cy="5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Coronary assessment</a:t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6485775" y="3036100"/>
            <a:ext cx="2974500" cy="5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ECG findings</a:t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6485775" y="4185700"/>
            <a:ext cx="2974500" cy="5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Exclude other causes</a:t>
            </a:r>
            <a:endParaRPr/>
          </a:p>
        </p:txBody>
      </p:sp>
      <p:cxnSp>
        <p:nvCxnSpPr>
          <p:cNvPr id="130" name="Google Shape;130;p23"/>
          <p:cNvCxnSpPr/>
          <p:nvPr/>
        </p:nvCxnSpPr>
        <p:spPr>
          <a:xfrm>
            <a:off x="5131600" y="2392550"/>
            <a:ext cx="13539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" name="Google Shape;131;p23"/>
          <p:cNvCxnSpPr/>
          <p:nvPr/>
        </p:nvCxnSpPr>
        <p:spPr>
          <a:xfrm>
            <a:off x="5369725" y="3295000"/>
            <a:ext cx="11160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" name="Google Shape;132;p23"/>
          <p:cNvCxnSpPr/>
          <p:nvPr/>
        </p:nvCxnSpPr>
        <p:spPr>
          <a:xfrm>
            <a:off x="5584025" y="3840325"/>
            <a:ext cx="9015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" name="Google Shape;133;p23"/>
          <p:cNvCxnSpPr/>
          <p:nvPr/>
        </p:nvCxnSpPr>
        <p:spPr>
          <a:xfrm>
            <a:off x="4774400" y="4385650"/>
            <a:ext cx="17112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idx="1" type="body"/>
          </p:nvPr>
        </p:nvSpPr>
        <p:spPr>
          <a:xfrm>
            <a:off x="311700" y="1272975"/>
            <a:ext cx="85206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Management is focused on </a:t>
            </a:r>
            <a:r>
              <a:rPr b="1" lang="en"/>
              <a:t>supportive therapy </a:t>
            </a:r>
            <a:r>
              <a:rPr lang="en"/>
              <a:t>and treating complications (heart failure, shock, arrhythmias, LV thrombus, etc.)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evidence of </a:t>
            </a:r>
            <a:r>
              <a:rPr b="1" lang="en"/>
              <a:t>ACEi/ARB </a:t>
            </a:r>
            <a:r>
              <a:rPr lang="en"/>
              <a:t>on conferring 1 year mortality </a:t>
            </a:r>
            <a:r>
              <a:rPr lang="en"/>
              <a:t>benefit</a:t>
            </a:r>
            <a:r>
              <a:rPr lang="en"/>
              <a:t>; all other pharmacological agents (BB, </a:t>
            </a:r>
            <a:r>
              <a:rPr lang="en"/>
              <a:t>antiplatelets, statins) controversial benefit unless concurrent indication (e.g. non-obstructive CAD)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Typically </a:t>
            </a:r>
            <a:r>
              <a:rPr b="1" lang="en"/>
              <a:t>resolves within 1 - 4 weeks</a:t>
            </a:r>
            <a:r>
              <a:rPr lang="en"/>
              <a:t>, with low risk of recurrence</a:t>
            </a:r>
            <a:endParaRPr/>
          </a:p>
        </p:txBody>
      </p:sp>
      <p:sp>
        <p:nvSpPr>
          <p:cNvPr id="139" name="Google Shape;139;p24"/>
          <p:cNvSpPr txBox="1"/>
          <p:nvPr>
            <p:ph type="title"/>
          </p:nvPr>
        </p:nvSpPr>
        <p:spPr>
          <a:xfrm>
            <a:off x="311700" y="352175"/>
            <a:ext cx="8520600" cy="8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Stress cardiomyopathy - </a:t>
            </a:r>
            <a:r>
              <a:rPr lang="en"/>
              <a:t>management &amp; prognosis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