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6858000" cx="12192000"/>
  <p:notesSz cx="6858000" cy="9144000"/>
  <p:embeddedFontLst>
    <p:embeddedFont>
      <p:font typeface="Robot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jTxMyeGy+xW/gJY/G9w9YpEQ0Eq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Hayley Merkeley"/>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20" Type="http://schemas.openxmlformats.org/officeDocument/2006/relationships/slide" Target="slides/slide15.xml"/><Relationship Id="rId42" Type="http://schemas.openxmlformats.org/officeDocument/2006/relationships/font" Target="fonts/Roboto-italic.fntdata"/><Relationship Id="rId41" Type="http://schemas.openxmlformats.org/officeDocument/2006/relationships/font" Target="fonts/Roboto-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Roboto-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7-07T23:44:15.495">
    <p:pos x="528" y="1150"/>
    <p:text>In BC we still use Sanger Sequencing for beta globin mutations.  We only use PCR for alpha globin.  : Bidirectional Sanger sequencing across all exons of the HBB gene and intron sequences flanking each exon (exon 1: c.-105 to c.92+10; exon 2: c.93-25 to c.315+25; exon 3: c.316-200 to c*110). 
from http://genebc.ca/condition.htm?id=18</p:text>
    <p:extLst>
      <p:ext uri="{C676402C-5697-4E1C-873F-D02D1690AC5C}">
        <p15:threadingInfo timeZoneBias="0"/>
      </p:ext>
      <p:ext uri="http://customooxmlschemas.google.com/">
        <go:slidesCustomData xmlns:go="http://customooxmlschemas.google.com/" commentPostId="AAABmHF_53M"/>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07-07T23:59:37.670">
    <p:pos x="3888" y="1150"/>
    <p:text>caveat is that should only transfuse minimally eg. 1 unit at a time due to risk of desquestering the blood and "auto transfusion" which can lead to hyperviscosity and hyperviscous complications such as stroke
Recommend reading the ASH transfusion guidelines: https://ashpublications.org/bloodadvances/article/4/2/327/440607/American-Society-of-Hematology-2020-guidelines-for</p:text>
    <p:extLst>
      <p:ext uri="{C676402C-5697-4E1C-873F-D02D1690AC5C}">
        <p15:threadingInfo timeZoneBias="0"/>
      </p:ext>
      <p:ext uri="http://customooxmlschemas.google.com/">
        <go:slidesCustomData xmlns:go="http://customooxmlschemas.google.com/" commentPostId="AAABmHF_53k"/>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5-07-08T00:10:47.055">
    <p:pos x="454" y="475"/>
    <p:text>NB if patient is opioid naive or not (and ask what they took prior to coming to ER as will have home opioids as opioid naive protocol is inappropriate.
Patients should have sickle cell card or care plan.
Please cross-reference the Cerner SCD VOC care plan for dosing recommendations
Ketamine infusion per APS is often used if there are concerns about opioid toxicity</p:text>
    <p:extLst>
      <p:ext uri="{C676402C-5697-4E1C-873F-D02D1690AC5C}">
        <p15:threadingInfo timeZoneBias="0"/>
      </p:ext>
      <p:ext uri="http://customooxmlschemas.google.com/">
        <go:slidesCustomData xmlns:go="http://customooxmlschemas.google.com/" commentPostId="AAABmHF_53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ickle-cell.com/clinical/malaria"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 name="Google Shape;9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HbSS refers to having two copies of the gene mutation, hence both mutated genes produce a sickle cell</a:t>
            </a:r>
            <a:endParaRPr/>
          </a:p>
          <a:p>
            <a:pPr indent="0" lvl="0" marL="457200" rtl="0" algn="l">
              <a:lnSpc>
                <a:spcPct val="100000"/>
              </a:lnSpc>
              <a:spcBef>
                <a:spcPts val="0"/>
              </a:spcBef>
              <a:spcAft>
                <a:spcPts val="0"/>
              </a:spcAft>
              <a:buSzPts val="1100"/>
              <a:buNone/>
            </a:pPr>
            <a:r>
              <a:t/>
            </a:r>
            <a:endParaRPr/>
          </a:p>
        </p:txBody>
      </p:sp>
      <p:sp>
        <p:nvSpPr>
          <p:cNvPr id="101" name="Google Shape;10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15000"/>
              </a:lnSpc>
              <a:spcBef>
                <a:spcPts val="0"/>
              </a:spcBef>
              <a:spcAft>
                <a:spcPts val="0"/>
              </a:spcAft>
              <a:buSzPts val="1100"/>
              <a:buChar char="-"/>
            </a:pPr>
            <a:r>
              <a:rPr lang="en-GB" sz="1550">
                <a:solidFill>
                  <a:srgbClr val="002029"/>
                </a:solidFill>
                <a:highlight>
                  <a:srgbClr val="FFFFFF"/>
                </a:highlight>
                <a:latin typeface="Times New Roman"/>
                <a:ea typeface="Times New Roman"/>
                <a:cs typeface="Times New Roman"/>
                <a:sym typeface="Times New Roman"/>
              </a:rPr>
              <a:t>Mechanism of evolutionary adaptation: Malaria enters hemoglobin → sickling → RBC dies before infection can spread</a:t>
            </a:r>
            <a:endParaRPr/>
          </a:p>
          <a:p>
            <a:pPr indent="0" lvl="0" marL="0" rtl="0" algn="l">
              <a:lnSpc>
                <a:spcPct val="100000"/>
              </a:lnSpc>
              <a:spcBef>
                <a:spcPts val="1200"/>
              </a:spcBef>
              <a:spcAft>
                <a:spcPts val="0"/>
              </a:spcAft>
              <a:buSzPts val="1100"/>
              <a:buNone/>
            </a:pPr>
            <a:r>
              <a:t/>
            </a:r>
            <a:endParaRPr/>
          </a:p>
          <a:p>
            <a:pPr indent="0" lvl="0" marL="0" rtl="0" algn="l">
              <a:lnSpc>
                <a:spcPct val="100000"/>
              </a:lnSpc>
              <a:spcBef>
                <a:spcPts val="0"/>
              </a:spcBef>
              <a:spcAft>
                <a:spcPts val="0"/>
              </a:spcAft>
              <a:buSzPts val="1100"/>
              <a:buNone/>
            </a:pPr>
            <a:r>
              <a:rPr lang="en-GB"/>
              <a:t>Sources: </a:t>
            </a:r>
            <a:r>
              <a:rPr lang="en-GB" u="sng">
                <a:solidFill>
                  <a:schemeClr val="hlink"/>
                </a:solidFill>
                <a:hlinkClick r:id="rId2"/>
              </a:rPr>
              <a:t>https://sickle-cell.com/clinical/malaria</a:t>
            </a:r>
            <a:r>
              <a:rPr lang="en-GB"/>
              <a:t>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119" name="Google Shape;11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6d66b96389_3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126" name="Google Shape;126;g36d66b96389_3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GB"/>
              <a:t>Those with sickle cell trait are generally asymptomatic (except) sickling at high altitudes, and even though they have almost 50/50 sickle hemoglobin, their overall Hb level should be normal</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133" name="Google Shape;13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139" name="Google Shape;13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GB"/>
              <a:t>Polychromasia is blue (immature)</a:t>
            </a:r>
            <a:endParaRPr/>
          </a:p>
          <a:p>
            <a:pPr indent="-298450" lvl="0" marL="457200" rtl="0" algn="l">
              <a:lnSpc>
                <a:spcPct val="100000"/>
              </a:lnSpc>
              <a:spcBef>
                <a:spcPts val="0"/>
              </a:spcBef>
              <a:spcAft>
                <a:spcPts val="0"/>
              </a:spcAft>
              <a:buSzPts val="1100"/>
              <a:buChar char="-"/>
            </a:pPr>
            <a:r>
              <a:rPr lang="en-GB"/>
              <a:t>High WBC etiology, not totally clear, may be increased stimulus for erythropoiesis or related to asplenia</a:t>
            </a:r>
            <a:endParaRPr/>
          </a:p>
        </p:txBody>
      </p:sp>
      <p:sp>
        <p:nvSpPr>
          <p:cNvPr id="145" name="Google Shape;14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155" name="Google Shape;15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6ecb678e9c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163" name="Google Shape;163;g36ecb678e9c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Davy’s Slide</a:t>
            </a:r>
            <a:endParaRPr/>
          </a:p>
          <a:p>
            <a:pPr indent="-298450" lvl="0" marL="457200" rtl="0" algn="l">
              <a:lnSpc>
                <a:spcPct val="100000"/>
              </a:lnSpc>
              <a:spcBef>
                <a:spcPts val="0"/>
              </a:spcBef>
              <a:spcAft>
                <a:spcPts val="0"/>
              </a:spcAft>
              <a:buSzPts val="1100"/>
              <a:buChar char="-"/>
            </a:pPr>
            <a:r>
              <a:rPr lang="en-GB"/>
              <a:t>Point out ones that the patient had</a:t>
            </a:r>
            <a:endParaRPr/>
          </a:p>
        </p:txBody>
      </p:sp>
      <p:sp>
        <p:nvSpPr>
          <p:cNvPr id="171" name="Google Shape;1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6b60ea0bf8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36b60ea0bf8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22860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6b60ea0bf8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g36b60ea0bf8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d66b96389_3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192" name="Google Shape;192;g36d66b96389_3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GB"/>
              <a:t>Cells tend to sickle more in areas of hypoxia (hence why sickling occurs more in microvasculature) and dehydration</a:t>
            </a:r>
            <a:endParaRPr/>
          </a:p>
          <a:p>
            <a:pPr indent="-298450" lvl="0" marL="457200" rtl="0" algn="l">
              <a:lnSpc>
                <a:spcPct val="100000"/>
              </a:lnSpc>
              <a:spcBef>
                <a:spcPts val="0"/>
              </a:spcBef>
              <a:spcAft>
                <a:spcPts val="0"/>
              </a:spcAft>
              <a:buSzPts val="1100"/>
              <a:buChar char="-"/>
            </a:pPr>
            <a:r>
              <a:rPr lang="en-GB"/>
              <a:t>Pain for other reasons can trigger sickle cell pain crises</a:t>
            </a:r>
            <a:endParaRPr/>
          </a:p>
        </p:txBody>
      </p:sp>
      <p:sp>
        <p:nvSpPr>
          <p:cNvPr id="199" name="Google Shape;19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p>
        </p:txBody>
      </p:sp>
      <p:sp>
        <p:nvSpPr>
          <p:cNvPr id="207" name="Google Shape;20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6d66b96389_3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GB"/>
              <a:t>Fat embolus on CT: Lots of ground glass, alveolar edema, septal thickening, inflamed image</a:t>
            </a:r>
            <a:endParaRPr/>
          </a:p>
        </p:txBody>
      </p:sp>
      <p:sp>
        <p:nvSpPr>
          <p:cNvPr id="215" name="Google Shape;215;g36d66b96389_3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6b60ea0bf8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36b60ea0bf8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6d66b96389_3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g36d66b96389_3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Yes they are the same image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en-GB"/>
              <a:t>Pain relief is vital → Atelectasis from pain worsens hypoxemia, which worsens sickling!</a:t>
            </a:r>
            <a:endParaRPr/>
          </a:p>
          <a:p>
            <a:pPr indent="0" lvl="0" marL="228600" rtl="0" algn="l">
              <a:lnSpc>
                <a:spcPct val="100000"/>
              </a:lnSpc>
              <a:spcBef>
                <a:spcPts val="0"/>
              </a:spcBef>
              <a:spcAft>
                <a:spcPts val="0"/>
              </a:spcAft>
              <a:buSzPts val="1100"/>
              <a:buNone/>
            </a:pPr>
            <a:r>
              <a:t/>
            </a:r>
            <a:endParaRPr/>
          </a:p>
        </p:txBody>
      </p:sp>
      <p:sp>
        <p:nvSpPr>
          <p:cNvPr id="237" name="Google Shape;237;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p>
        </p:txBody>
      </p:sp>
      <p:sp>
        <p:nvSpPr>
          <p:cNvPr id="247" name="Google Shape;24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p:txBody>
      </p:sp>
      <p:sp>
        <p:nvSpPr>
          <p:cNvPr id="256" name="Google Shape;25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p>
        </p:txBody>
      </p:sp>
      <p:sp>
        <p:nvSpPr>
          <p:cNvPr id="264" name="Google Shape;26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6d66b96389_3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a:p>
        </p:txBody>
      </p:sp>
      <p:sp>
        <p:nvSpPr>
          <p:cNvPr id="271" name="Google Shape;271;g36d66b96389_3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6ecb678e9c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279" name="Google Shape;279;g36ecb678e9c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6b60ea0bf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Talk about vicious cycle: Pain begets worse sickling leading to more pain</a:t>
            </a:r>
            <a:endParaRPr/>
          </a:p>
        </p:txBody>
      </p:sp>
      <p:sp>
        <p:nvSpPr>
          <p:cNvPr id="287" name="Google Shape;287;g36b60ea0bf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6d66b96389_3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295" name="Google Shape;295;g36d66b96389_3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6b60ea0bf8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g36b60ea0bf8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6b60ea0bf8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36b60ea0bf8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3" name="Google Shape;31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6b60ea0bf8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Davy’s Slide</a:t>
            </a:r>
            <a:endParaRPr/>
          </a:p>
          <a:p>
            <a:pPr indent="0" lvl="0" marL="0" rtl="0" algn="l">
              <a:lnSpc>
                <a:spcPct val="100000"/>
              </a:lnSpc>
              <a:spcBef>
                <a:spcPts val="0"/>
              </a:spcBef>
              <a:spcAft>
                <a:spcPts val="0"/>
              </a:spcAft>
              <a:buSzPts val="1100"/>
              <a:buNone/>
            </a:pPr>
            <a:r>
              <a:rPr lang="en-GB"/>
              <a:t>Reminder that there are head-to-toe complications of sickle cell disease, both acute and chronic, many of which we did not go over!</a:t>
            </a:r>
            <a:endParaRPr/>
          </a:p>
        </p:txBody>
      </p:sp>
      <p:sp>
        <p:nvSpPr>
          <p:cNvPr id="327" name="Google Shape;327;g36b60ea0bf8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6d66b96389_3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g36d66b96389_3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 name="Shape 17"/>
        <p:cNvGrpSpPr/>
        <p:nvPr/>
      </p:nvGrpSpPr>
      <p:grpSpPr>
        <a:xfrm>
          <a:off x="0" y="0"/>
          <a:ext cx="0" cy="0"/>
          <a:chOff x="0" y="0"/>
          <a:chExt cx="0" cy="0"/>
        </a:xfrm>
      </p:grpSpPr>
      <p:sp>
        <p:nvSpPr>
          <p:cNvPr id="18" name="Google Shape;18;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4" name="Shape 24"/>
        <p:cNvGrpSpPr/>
        <p:nvPr/>
      </p:nvGrpSpPr>
      <p:grpSpPr>
        <a:xfrm>
          <a:off x="0" y="0"/>
          <a:ext cx="0" cy="0"/>
          <a:chOff x="0" y="0"/>
          <a:chExt cx="0" cy="0"/>
        </a:xfrm>
      </p:grpSpPr>
      <p:sp>
        <p:nvSpPr>
          <p:cNvPr id="25" name="Google Shape;25;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 name="Google Shape;27;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 name="Google Shape;2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7" name="Shape 37"/>
        <p:cNvGrpSpPr/>
        <p:nvPr/>
      </p:nvGrpSpPr>
      <p:grpSpPr>
        <a:xfrm>
          <a:off x="0" y="0"/>
          <a:ext cx="0" cy="0"/>
          <a:chOff x="0" y="0"/>
          <a:chExt cx="0" cy="0"/>
        </a:xfrm>
      </p:grpSpPr>
      <p:sp>
        <p:nvSpPr>
          <p:cNvPr id="38" name="Google Shape;38;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p:nvPr>
            <p:ph idx="2" type="pic"/>
          </p:nvPr>
        </p:nvSpPr>
        <p:spPr>
          <a:xfrm>
            <a:off x="5183188" y="987425"/>
            <a:ext cx="6172200" cy="4873625"/>
          </a:xfrm>
          <a:prstGeom prst="rect">
            <a:avLst/>
          </a:prstGeom>
          <a:noFill/>
          <a:ln>
            <a:noFill/>
          </a:ln>
        </p:spPr>
      </p:sp>
      <p:sp>
        <p:nvSpPr>
          <p:cNvPr id="40" name="Google Shape;40;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1" name="Google Shape;4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
        <p:nvSpPr>
          <p:cNvPr id="45" name="Google Shape;4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 name="Shape 48"/>
        <p:cNvGrpSpPr/>
        <p:nvPr/>
      </p:nvGrpSpPr>
      <p:grpSpPr>
        <a:xfrm>
          <a:off x="0" y="0"/>
          <a:ext cx="0" cy="0"/>
          <a:chOff x="0" y="0"/>
          <a:chExt cx="0" cy="0"/>
        </a:xfrm>
      </p:grpSpPr>
      <p:sp>
        <p:nvSpPr>
          <p:cNvPr id="49" name="Google Shape;49;p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 name="Google Shape;5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solve.mit.edu/solutions/62808"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sicklecelldiseasecanada.com/sickle-cell-anemia/" TargetMode="External"/><Relationship Id="rId4" Type="http://schemas.openxmlformats.org/officeDocument/2006/relationships/hyperlink" Target="https://www.bcchr.ca/news/surviving-sickle-cell-disease" TargetMode="External"/><Relationship Id="rId5" Type="http://schemas.openxmlformats.org/officeDocument/2006/relationships/hyperlink" Target="https://www.sicklecellanemia.ca/Articles/public/health-equity-gap-in-sickle-cell-disease-in-ontario-canada" TargetMode="External"/><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hyperlink" Target="https://my.clevelandclinic.org/health/diseases/25128-polychromasia" TargetMode="External"/><Relationship Id="rId6"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www.osmosis.org/learn/Sickle_cell_disease:_Clinical_sciences"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hyperlink" Target="https://introductiontoradiology.net/courses/rad/cxr/anatomy6chest.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hyperlink" Target="https://www.ncbi.nlm.nih.gov/books/NBK441872/#:~:text=Acute%20chest%20syndrome%20is%20the%20most%20common%20cause%20of%20death,adults%20and%201.1%25%20in%20children" TargetMode="External"/><Relationship Id="rId5" Type="http://schemas.openxmlformats.org/officeDocument/2006/relationships/hyperlink" Target="https://radiopaedia.org/articles/pulmonary-fat-embolis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omments" Target="../comments/comment2.xml"/><Relationship Id="rId4" Type="http://schemas.openxmlformats.org/officeDocument/2006/relationships/image" Target="../media/image15.png"/><Relationship Id="rId5"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doi.org/10.1182/blood-2014-09-551564" TargetMode="Externa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comments" Target="../comments/comment3.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847213"/>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GB"/>
              <a:t>Sickle Cell Disease</a:t>
            </a:r>
            <a:endParaRPr/>
          </a:p>
        </p:txBody>
      </p:sp>
      <p:sp>
        <p:nvSpPr>
          <p:cNvPr id="85" name="Google Shape;85;p1"/>
          <p:cNvSpPr txBox="1"/>
          <p:nvPr>
            <p:ph idx="1" type="subTitle"/>
          </p:nvPr>
        </p:nvSpPr>
        <p:spPr>
          <a:xfrm>
            <a:off x="1564775" y="3120963"/>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GB">
                <a:latin typeface="Times New Roman"/>
                <a:ea typeface="Times New Roman"/>
                <a:cs typeface="Times New Roman"/>
                <a:sym typeface="Times New Roman"/>
              </a:rPr>
              <a:t>UBC/UR Global Health Rounds</a:t>
            </a:r>
            <a:endParaRPr>
              <a:latin typeface="Times New Roman"/>
              <a:ea typeface="Times New Roman"/>
              <a:cs typeface="Times New Roman"/>
              <a:sym typeface="Times New Roman"/>
            </a:endParaRPr>
          </a:p>
          <a:p>
            <a:pPr indent="0" lvl="0" marL="0" rtl="0" algn="ctr">
              <a:lnSpc>
                <a:spcPct val="90000"/>
              </a:lnSpc>
              <a:spcBef>
                <a:spcPts val="0"/>
              </a:spcBef>
              <a:spcAft>
                <a:spcPts val="0"/>
              </a:spcAft>
              <a:buClr>
                <a:schemeClr val="dk1"/>
              </a:buClr>
              <a:buSzPts val="2400"/>
              <a:buNone/>
            </a:pPr>
            <a:r>
              <a:rPr lang="en-GB">
                <a:latin typeface="Times New Roman"/>
                <a:ea typeface="Times New Roman"/>
                <a:cs typeface="Times New Roman"/>
                <a:sym typeface="Times New Roman"/>
              </a:rPr>
              <a:t>Jul 15, 2025</a:t>
            </a:r>
            <a:endParaRPr>
              <a:latin typeface="Times New Roman"/>
              <a:ea typeface="Times New Roman"/>
              <a:cs typeface="Times New Roman"/>
              <a:sym typeface="Times New Roman"/>
            </a:endParaRPr>
          </a:p>
        </p:txBody>
      </p:sp>
      <p:sp>
        <p:nvSpPr>
          <p:cNvPr id="86" name="Google Shape;86;p1"/>
          <p:cNvSpPr txBox="1"/>
          <p:nvPr>
            <p:ph idx="1" type="subTitle"/>
          </p:nvPr>
        </p:nvSpPr>
        <p:spPr>
          <a:xfrm>
            <a:off x="0" y="4182775"/>
            <a:ext cx="9518100" cy="25101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b="1" lang="en-GB">
                <a:latin typeface="Times New Roman"/>
                <a:ea typeface="Times New Roman"/>
                <a:cs typeface="Times New Roman"/>
                <a:sym typeface="Times New Roman"/>
              </a:rPr>
              <a:t>Presented by:</a:t>
            </a:r>
            <a:br>
              <a:rPr lang="en-GB">
                <a:latin typeface="Times New Roman"/>
                <a:ea typeface="Times New Roman"/>
                <a:cs typeface="Times New Roman"/>
                <a:sym typeface="Times New Roman"/>
              </a:rPr>
            </a:br>
            <a:r>
              <a:rPr lang="en-GB">
                <a:latin typeface="Times New Roman"/>
                <a:ea typeface="Times New Roman"/>
                <a:cs typeface="Times New Roman"/>
                <a:sym typeface="Times New Roman"/>
              </a:rPr>
              <a:t>Davy Lau, PGY2 Internal Medicine, UBC</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lang="en-GB">
                <a:latin typeface="Times New Roman"/>
                <a:ea typeface="Times New Roman"/>
                <a:cs typeface="Times New Roman"/>
                <a:sym typeface="Times New Roman"/>
              </a:rPr>
              <a:t>Ishimwe Epiphanie, PGY3 Internal Medicine, University of Rwanda</a:t>
            </a:r>
            <a:br>
              <a:rPr lang="en-GB">
                <a:latin typeface="Times New Roman"/>
                <a:ea typeface="Times New Roman"/>
                <a:cs typeface="Times New Roman"/>
                <a:sym typeface="Times New Roman"/>
              </a:rPr>
            </a:b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b="1" lang="en-GB">
                <a:latin typeface="Times New Roman"/>
                <a:ea typeface="Times New Roman"/>
                <a:cs typeface="Times New Roman"/>
                <a:sym typeface="Times New Roman"/>
              </a:rPr>
              <a:t>Supervised by:</a:t>
            </a:r>
            <a:endParaRPr b="1">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lang="en-GB">
                <a:latin typeface="Times New Roman"/>
                <a:ea typeface="Times New Roman"/>
                <a:cs typeface="Times New Roman"/>
                <a:sym typeface="Times New Roman"/>
              </a:rPr>
              <a:t>Dr Hayley Merkeley, Dr Angelina Marinkovic, &amp; Dr Vignesh Murthy</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lang="en-GB">
                <a:latin typeface="Times New Roman"/>
                <a:ea typeface="Times New Roman"/>
                <a:cs typeface="Times New Roman"/>
                <a:sym typeface="Times New Roman"/>
              </a:rPr>
              <a:t>Hematologists, St Paul’s Hospital</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br>
              <a:rPr lang="en-GB">
                <a:latin typeface="Times New Roman"/>
                <a:ea typeface="Times New Roman"/>
                <a:cs typeface="Times New Roman"/>
                <a:sym typeface="Times New Roman"/>
              </a:rPr>
            </a:br>
            <a:endParaRPr>
              <a:latin typeface="Times New Roman"/>
              <a:ea typeface="Times New Roman"/>
              <a:cs typeface="Times New Roman"/>
              <a:sym typeface="Times New Roman"/>
            </a:endParaRPr>
          </a:p>
          <a:p>
            <a:pPr indent="0" lvl="0" marL="0" rtl="0" algn="l">
              <a:lnSpc>
                <a:spcPct val="100000"/>
              </a:lnSpc>
              <a:spcBef>
                <a:spcPts val="0"/>
              </a:spcBef>
              <a:spcAft>
                <a:spcPts val="0"/>
              </a:spcAft>
              <a:buClr>
                <a:srgbClr val="000000"/>
              </a:buClr>
              <a:buSzPct val="256684"/>
              <a:buFont typeface="Arial"/>
              <a:buNone/>
            </a:pPr>
            <a:r>
              <a:rPr lang="en-GB" sz="1100"/>
              <a:t>Wjdan A. Arishi. (2021). Techniques for the Detection of Sickle Cell Disease. Micromachines , Volume 12, Article 519</a:t>
            </a:r>
            <a:endParaRPr sz="1400">
              <a:solidFill>
                <a:srgbClr val="000000"/>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None/>
            </a:pPr>
            <a:r>
              <a:t/>
            </a:r>
            <a:endParaRPr>
              <a:latin typeface="Times New Roman"/>
              <a:ea typeface="Times New Roman"/>
              <a:cs typeface="Times New Roman"/>
              <a:sym typeface="Times New Roman"/>
            </a:endParaRPr>
          </a:p>
        </p:txBody>
      </p:sp>
      <p:pic>
        <p:nvPicPr>
          <p:cNvPr id="87" name="Google Shape;87;p1"/>
          <p:cNvPicPr preferRelativeResize="0"/>
          <p:nvPr>
            <p:ph idx="4294967295" type="body"/>
          </p:nvPr>
        </p:nvPicPr>
        <p:blipFill rotWithShape="1">
          <a:blip r:embed="rId3">
            <a:alphaModFix/>
          </a:blip>
          <a:srcRect b="0" l="0" r="0" t="0"/>
          <a:stretch/>
        </p:blipFill>
        <p:spPr>
          <a:xfrm>
            <a:off x="8480099" y="3651001"/>
            <a:ext cx="3711900" cy="3207000"/>
          </a:xfrm>
          <a:prstGeom prst="rect">
            <a:avLst/>
          </a:prstGeom>
          <a:noFill/>
          <a:ln>
            <a:noFill/>
          </a:ln>
        </p:spPr>
      </p:pic>
      <p:pic>
        <p:nvPicPr>
          <p:cNvPr id="88" name="Google Shape;88;p1" title="Screenshot 2025-07-06 at 5.32.13 PM.png"/>
          <p:cNvPicPr preferRelativeResize="0"/>
          <p:nvPr/>
        </p:nvPicPr>
        <p:blipFill rotWithShape="1">
          <a:blip r:embed="rId4">
            <a:alphaModFix/>
          </a:blip>
          <a:srcRect b="0" l="0" r="0" t="0"/>
          <a:stretch/>
        </p:blipFill>
        <p:spPr>
          <a:xfrm>
            <a:off x="0" y="0"/>
            <a:ext cx="1830852" cy="1978500"/>
          </a:xfrm>
          <a:prstGeom prst="rect">
            <a:avLst/>
          </a:prstGeom>
          <a:noFill/>
          <a:ln>
            <a:noFill/>
          </a:ln>
        </p:spPr>
      </p:pic>
      <p:pic>
        <p:nvPicPr>
          <p:cNvPr id="89" name="Google Shape;89;p1" title="Screenshot 2025-07-06 at 5.32.34 PM.png"/>
          <p:cNvPicPr preferRelativeResize="0"/>
          <p:nvPr/>
        </p:nvPicPr>
        <p:blipFill rotWithShape="1">
          <a:blip r:embed="rId5">
            <a:alphaModFix/>
          </a:blip>
          <a:srcRect b="0" l="0" r="0" t="0"/>
          <a:stretch/>
        </p:blipFill>
        <p:spPr>
          <a:xfrm>
            <a:off x="1830850" y="-29650"/>
            <a:ext cx="2181249" cy="2037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Normal hemoglobin structure</a:t>
            </a:r>
            <a:endParaRPr b="1" sz="2000">
              <a:latin typeface="Times New Roman"/>
              <a:ea typeface="Times New Roman"/>
              <a:cs typeface="Times New Roman"/>
              <a:sym typeface="Times New Roman"/>
            </a:endParaRPr>
          </a:p>
        </p:txBody>
      </p:sp>
      <p:sp>
        <p:nvSpPr>
          <p:cNvPr id="95" name="Google Shape;95;p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HbA (α2β2): 95-98% of adult Hb</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HbA2 (α2δ2): 2-3% adult Hb</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HbF(α2γ2): only trace in adult</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800"/>
              <a:buNone/>
            </a:pPr>
            <a:r>
              <a:t/>
            </a:r>
            <a:endParaRPr sz="2000">
              <a:latin typeface="Times New Roman"/>
              <a:ea typeface="Times New Roman"/>
              <a:cs typeface="Times New Roman"/>
              <a:sym typeface="Times New Roman"/>
            </a:endParaRPr>
          </a:p>
        </p:txBody>
      </p:sp>
      <p:pic>
        <p:nvPicPr>
          <p:cNvPr id="96" name="Google Shape;96;p2"/>
          <p:cNvPicPr preferRelativeResize="0"/>
          <p:nvPr>
            <p:ph idx="2" type="body"/>
          </p:nvPr>
        </p:nvPicPr>
        <p:blipFill rotWithShape="1">
          <a:blip r:embed="rId3">
            <a:alphaModFix/>
          </a:blip>
          <a:srcRect b="0" l="0" r="0" t="0"/>
          <a:stretch/>
        </p:blipFill>
        <p:spPr>
          <a:xfrm>
            <a:off x="6863644" y="1825625"/>
            <a:ext cx="4354689" cy="2713352"/>
          </a:xfrm>
          <a:prstGeom prst="rect">
            <a:avLst/>
          </a:prstGeom>
          <a:noFill/>
          <a:ln>
            <a:noFill/>
          </a:ln>
        </p:spPr>
      </p:pic>
      <p:sp>
        <p:nvSpPr>
          <p:cNvPr id="97" name="Google Shape;97;p2"/>
          <p:cNvSpPr/>
          <p:nvPr/>
        </p:nvSpPr>
        <p:spPr>
          <a:xfrm>
            <a:off x="2091267" y="6581001"/>
            <a:ext cx="1010073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Francisco Javier Borrayo López. (2023). Structural Effect of Gγ and Aγ Globin Chains in Fetal Hemoglobin Tetramer. american society of hematology, 2291.</a:t>
            </a:r>
            <a:endParaRPr b="0" i="0" sz="1400" u="none" cap="none" strike="noStrike">
              <a:solidFill>
                <a:srgbClr val="000000"/>
              </a:solidFill>
              <a:latin typeface="Arial"/>
              <a:ea typeface="Arial"/>
              <a:cs typeface="Arial"/>
              <a:sym typeface="Arial"/>
            </a:endParaRPr>
          </a:p>
        </p:txBody>
      </p:sp>
      <p:pic>
        <p:nvPicPr>
          <p:cNvPr id="98" name="Google Shape;98;p2"/>
          <p:cNvPicPr preferRelativeResize="0"/>
          <p:nvPr/>
        </p:nvPicPr>
        <p:blipFill rotWithShape="1">
          <a:blip r:embed="rId4">
            <a:alphaModFix/>
          </a:blip>
          <a:srcRect b="0" l="0" r="0" t="0"/>
          <a:stretch/>
        </p:blipFill>
        <p:spPr>
          <a:xfrm>
            <a:off x="1004711" y="3443110"/>
            <a:ext cx="2754489" cy="24929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txBox="1"/>
          <p:nvPr>
            <p:ph type="title"/>
          </p:nvPr>
        </p:nvSpPr>
        <p:spPr>
          <a:xfrm>
            <a:off x="839803" y="-82425"/>
            <a:ext cx="4933500" cy="735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What is sickle cell disease (SCD)?</a:t>
            </a:r>
            <a:endParaRPr b="1" sz="2000">
              <a:latin typeface="Times New Roman"/>
              <a:ea typeface="Times New Roman"/>
              <a:cs typeface="Times New Roman"/>
              <a:sym typeface="Times New Roman"/>
            </a:endParaRPr>
          </a:p>
        </p:txBody>
      </p:sp>
      <p:sp>
        <p:nvSpPr>
          <p:cNvPr id="104" name="Google Shape;104;p3"/>
          <p:cNvSpPr txBox="1"/>
          <p:nvPr>
            <p:ph idx="1" type="body"/>
          </p:nvPr>
        </p:nvSpPr>
        <p:spPr>
          <a:xfrm>
            <a:off x="690150" y="836725"/>
            <a:ext cx="5404800" cy="20187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800"/>
              <a:buChar char="•"/>
            </a:pPr>
            <a:r>
              <a:rPr lang="en-GB" sz="2000">
                <a:latin typeface="Times New Roman"/>
                <a:ea typeface="Times New Roman"/>
                <a:cs typeface="Times New Roman"/>
                <a:sym typeface="Times New Roman"/>
              </a:rPr>
              <a:t>inherited group of disorders, autosomal recessive</a:t>
            </a:r>
            <a:endParaRPr sz="2000">
              <a:latin typeface="Times New Roman"/>
              <a:ea typeface="Times New Roman"/>
              <a:cs typeface="Times New Roman"/>
              <a:sym typeface="Times New Roman"/>
            </a:endParaRPr>
          </a:p>
          <a:p>
            <a:pPr indent="0" lvl="0" marL="228600" rtl="0" algn="l">
              <a:lnSpc>
                <a:spcPct val="90000"/>
              </a:lnSpc>
              <a:spcBef>
                <a:spcPts val="0"/>
              </a:spcBef>
              <a:spcAft>
                <a:spcPts val="0"/>
              </a:spcAft>
              <a:buSzPts val="3200"/>
              <a:buNone/>
            </a:pPr>
            <a:r>
              <a:t/>
            </a: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Clr>
                <a:schemeClr val="dk1"/>
              </a:buClr>
              <a:buSzPts val="1800"/>
              <a:buChar char="•"/>
            </a:pPr>
            <a:r>
              <a:rPr lang="en-GB" sz="2000">
                <a:latin typeface="Times New Roman"/>
                <a:ea typeface="Times New Roman"/>
                <a:cs typeface="Times New Roman"/>
                <a:sym typeface="Times New Roman"/>
              </a:rPr>
              <a:t>mutations in the β-globin gene → abnormal forms of the β-subunit of haemoglobin </a:t>
            </a:r>
            <a:endParaRPr sz="2000">
              <a:latin typeface="Times New Roman"/>
              <a:ea typeface="Times New Roman"/>
              <a:cs typeface="Times New Roman"/>
              <a:sym typeface="Times New Roman"/>
            </a:endParaRPr>
          </a:p>
          <a:p>
            <a:pPr indent="-165100" lvl="1" marL="685800" rtl="0" algn="l">
              <a:lnSpc>
                <a:spcPct val="90000"/>
              </a:lnSpc>
              <a:spcBef>
                <a:spcPts val="0"/>
              </a:spcBef>
              <a:spcAft>
                <a:spcPts val="0"/>
              </a:spcAft>
              <a:buClr>
                <a:schemeClr val="dk1"/>
              </a:buClr>
              <a:buSzPts val="1800"/>
              <a:buChar char="•"/>
            </a:pPr>
            <a:r>
              <a:rPr lang="en-GB" sz="2000">
                <a:latin typeface="Times New Roman"/>
                <a:ea typeface="Times New Roman"/>
                <a:cs typeface="Times New Roman"/>
                <a:sym typeface="Times New Roman"/>
              </a:rPr>
              <a:t>e.g. E6V mutation → glutamate changed to valine → HbS</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SzPts val="3200"/>
              <a:buNone/>
            </a:pPr>
            <a:r>
              <a:t/>
            </a:r>
            <a:endParaRPr sz="2000"/>
          </a:p>
          <a:p>
            <a:pPr indent="0" lvl="0" marL="0" rtl="0" algn="l">
              <a:lnSpc>
                <a:spcPct val="90000"/>
              </a:lnSpc>
              <a:spcBef>
                <a:spcPts val="1000"/>
              </a:spcBef>
              <a:spcAft>
                <a:spcPts val="0"/>
              </a:spcAft>
              <a:buClr>
                <a:schemeClr val="dk1"/>
              </a:buClr>
              <a:buSzPts val="1600"/>
              <a:buNone/>
            </a:pPr>
            <a:r>
              <a:t/>
            </a:r>
            <a:endParaRPr sz="2000"/>
          </a:p>
          <a:p>
            <a:pPr indent="0" lvl="0" marL="0" rtl="0" algn="l">
              <a:lnSpc>
                <a:spcPct val="90000"/>
              </a:lnSpc>
              <a:spcBef>
                <a:spcPts val="1000"/>
              </a:spcBef>
              <a:spcAft>
                <a:spcPts val="0"/>
              </a:spcAft>
              <a:buClr>
                <a:schemeClr val="dk1"/>
              </a:buClr>
              <a:buSzPts val="1600"/>
              <a:buNone/>
            </a:pPr>
            <a:r>
              <a:rPr lang="en-GB" sz="2000"/>
              <a:t>   </a:t>
            </a:r>
            <a:endParaRPr sz="2000"/>
          </a:p>
        </p:txBody>
      </p:sp>
      <p:sp>
        <p:nvSpPr>
          <p:cNvPr id="105" name="Google Shape;105;p3"/>
          <p:cNvSpPr txBox="1"/>
          <p:nvPr>
            <p:ph idx="2" type="body"/>
          </p:nvPr>
        </p:nvSpPr>
        <p:spPr>
          <a:xfrm>
            <a:off x="554926" y="3169488"/>
            <a:ext cx="5913600" cy="3204900"/>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0"/>
              </a:spcBef>
              <a:spcAft>
                <a:spcPts val="0"/>
              </a:spcAft>
              <a:buSzPts val="1800"/>
              <a:buFont typeface="Times New Roman"/>
              <a:buChar char="●"/>
            </a:pPr>
            <a:r>
              <a:rPr lang="en-GB" sz="2000">
                <a:latin typeface="Times New Roman"/>
                <a:ea typeface="Times New Roman"/>
                <a:cs typeface="Times New Roman"/>
                <a:sym typeface="Times New Roman"/>
              </a:rPr>
              <a:t>HbS  under deoxygenated conditions:</a:t>
            </a:r>
            <a:endParaRPr sz="2000"/>
          </a:p>
          <a:p>
            <a:pPr indent="-285750" lvl="0" marL="285750" rtl="0" algn="l">
              <a:lnSpc>
                <a:spcPct val="90000"/>
              </a:lnSpc>
              <a:spcBef>
                <a:spcPts val="100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decreased solubility</a:t>
            </a:r>
            <a:endParaRPr sz="2000"/>
          </a:p>
          <a:p>
            <a:pPr indent="-285750" lvl="0" marL="285750" rtl="0" algn="l">
              <a:lnSpc>
                <a:spcPct val="90000"/>
              </a:lnSpc>
              <a:spcBef>
                <a:spcPts val="100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increased viscosity</a:t>
            </a:r>
            <a:endParaRPr sz="2000"/>
          </a:p>
          <a:p>
            <a:pPr indent="-285750" lvl="0" marL="285750" rtl="0" algn="l">
              <a:lnSpc>
                <a:spcPct val="90000"/>
              </a:lnSpc>
              <a:spcBef>
                <a:spcPts val="1000"/>
              </a:spcBef>
              <a:spcAft>
                <a:spcPts val="0"/>
              </a:spcAft>
              <a:buClr>
                <a:schemeClr val="dk1"/>
              </a:buClr>
              <a:buSzPts val="1800"/>
              <a:buFont typeface="Noto Sans Symbols"/>
              <a:buChar char="✔"/>
            </a:pPr>
            <a:r>
              <a:rPr lang="en-GB" sz="2000">
                <a:latin typeface="Times New Roman"/>
                <a:ea typeface="Times New Roman"/>
                <a:cs typeface="Times New Roman"/>
                <a:sym typeface="Times New Roman"/>
              </a:rPr>
              <a:t>polymer  formation</a:t>
            </a:r>
            <a:endParaRPr sz="2000"/>
          </a:p>
          <a:p>
            <a:pPr indent="0" lvl="0" marL="0" rtl="0" algn="l">
              <a:lnSpc>
                <a:spcPct val="90000"/>
              </a:lnSpc>
              <a:spcBef>
                <a:spcPts val="1000"/>
              </a:spcBef>
              <a:spcAft>
                <a:spcPts val="0"/>
              </a:spcAft>
              <a:buClr>
                <a:schemeClr val="dk1"/>
              </a:buClr>
              <a:buSzPts val="1800"/>
              <a:buNone/>
            </a:pPr>
            <a:r>
              <a:rPr lang="en-GB" sz="2000">
                <a:latin typeface="Times New Roman"/>
                <a:ea typeface="Times New Roman"/>
                <a:cs typeface="Times New Roman"/>
                <a:sym typeface="Times New Roman"/>
              </a:rPr>
              <a:t>                      🡪 leads to </a:t>
            </a:r>
            <a:r>
              <a:rPr b="1" lang="en-GB" sz="2000" u="sng">
                <a:latin typeface="Times New Roman"/>
                <a:ea typeface="Times New Roman"/>
                <a:cs typeface="Times New Roman"/>
                <a:sym typeface="Times New Roman"/>
              </a:rPr>
              <a:t>sickling  formation</a:t>
            </a:r>
            <a:endParaRPr b="1" sz="2000" u="sng">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800"/>
              <a:buNone/>
            </a:pPr>
            <a:r>
              <a:t/>
            </a:r>
            <a:endParaRPr b="1" sz="2000" u="sng">
              <a:latin typeface="Times New Roman"/>
              <a:ea typeface="Times New Roman"/>
              <a:cs typeface="Times New Roman"/>
              <a:sym typeface="Times New Roman"/>
            </a:endParaRPr>
          </a:p>
          <a:p>
            <a:pPr indent="-368300" lvl="0" marL="457200" rtl="0" algn="l">
              <a:lnSpc>
                <a:spcPct val="90000"/>
              </a:lnSpc>
              <a:spcBef>
                <a:spcPts val="1000"/>
              </a:spcBef>
              <a:spcAft>
                <a:spcPts val="0"/>
              </a:spcAft>
              <a:buSzPts val="2200"/>
              <a:buFont typeface="Times New Roman"/>
              <a:buChar char="●"/>
            </a:pPr>
            <a:r>
              <a:rPr lang="en-GB" sz="2000">
                <a:latin typeface="Times New Roman"/>
                <a:ea typeface="Times New Roman"/>
                <a:cs typeface="Times New Roman"/>
                <a:sym typeface="Times New Roman"/>
              </a:rPr>
              <a:t>Hallmark of SCD = painful </a:t>
            </a:r>
            <a:r>
              <a:rPr b="1" lang="en-GB" sz="2000">
                <a:latin typeface="Times New Roman"/>
                <a:ea typeface="Times New Roman"/>
                <a:cs typeface="Times New Roman"/>
                <a:sym typeface="Times New Roman"/>
              </a:rPr>
              <a:t>vaso-occlusion </a:t>
            </a:r>
            <a:r>
              <a:rPr lang="en-GB" sz="2000">
                <a:latin typeface="Times New Roman"/>
                <a:ea typeface="Times New Roman"/>
                <a:cs typeface="Times New Roman"/>
                <a:sym typeface="Times New Roman"/>
              </a:rPr>
              <a:t>and </a:t>
            </a:r>
            <a:r>
              <a:rPr b="1" lang="en-GB" sz="2000">
                <a:latin typeface="Times New Roman"/>
                <a:ea typeface="Times New Roman"/>
                <a:cs typeface="Times New Roman"/>
                <a:sym typeface="Times New Roman"/>
              </a:rPr>
              <a:t>hemolytic anemia</a:t>
            </a:r>
            <a:endParaRPr b="1" sz="2000">
              <a:latin typeface="Times New Roman"/>
              <a:ea typeface="Times New Roman"/>
              <a:cs typeface="Times New Roman"/>
              <a:sym typeface="Times New Roman"/>
            </a:endParaRPr>
          </a:p>
        </p:txBody>
      </p:sp>
      <p:pic>
        <p:nvPicPr>
          <p:cNvPr id="106" name="Google Shape;106;p3"/>
          <p:cNvPicPr preferRelativeResize="0"/>
          <p:nvPr/>
        </p:nvPicPr>
        <p:blipFill rotWithShape="1">
          <a:blip r:embed="rId3">
            <a:alphaModFix/>
          </a:blip>
          <a:srcRect b="0" l="0" r="0" t="0"/>
          <a:stretch/>
        </p:blipFill>
        <p:spPr>
          <a:xfrm>
            <a:off x="7694350" y="75800"/>
            <a:ext cx="3270800" cy="5689375"/>
          </a:xfrm>
          <a:prstGeom prst="rect">
            <a:avLst/>
          </a:prstGeom>
          <a:noFill/>
          <a:ln>
            <a:noFill/>
          </a:ln>
        </p:spPr>
      </p:pic>
      <p:sp>
        <p:nvSpPr>
          <p:cNvPr id="107" name="Google Shape;107;p3"/>
          <p:cNvSpPr/>
          <p:nvPr/>
        </p:nvSpPr>
        <p:spPr>
          <a:xfrm>
            <a:off x="6468534" y="6421043"/>
            <a:ext cx="65250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Times New Roman"/>
                <a:ea typeface="Times New Roman"/>
                <a:cs typeface="Times New Roman"/>
                <a:sym typeface="Times New Roman"/>
              </a:rPr>
              <a:t>Assaf P. Oron1, D. (2020). Caring for Africa’s sickle cell children: will. BMC Medicine, 18:92.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Times New Roman"/>
                <a:ea typeface="Times New Roman"/>
                <a:cs typeface="Times New Roman"/>
                <a:sym typeface="Times New Roman"/>
              </a:rPr>
              <a:t>Kato G. et al. Nature Reviews Disease Primers 4,18010 (2018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838200" y="-61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 </a:t>
            </a:r>
            <a:r>
              <a:rPr b="1" lang="en-GB" sz="2000">
                <a:latin typeface="Times New Roman"/>
                <a:ea typeface="Times New Roman"/>
                <a:cs typeface="Times New Roman"/>
                <a:sym typeface="Times New Roman"/>
              </a:rPr>
              <a:t>Global Epidemiology</a:t>
            </a:r>
            <a:endParaRPr b="1" sz="2000">
              <a:latin typeface="Times New Roman"/>
              <a:ea typeface="Times New Roman"/>
              <a:cs typeface="Times New Roman"/>
              <a:sym typeface="Times New Roman"/>
            </a:endParaRPr>
          </a:p>
        </p:txBody>
      </p:sp>
      <p:sp>
        <p:nvSpPr>
          <p:cNvPr id="113" name="Google Shape;113;p4"/>
          <p:cNvSpPr/>
          <p:nvPr/>
        </p:nvSpPr>
        <p:spPr>
          <a:xfrm>
            <a:off x="4207727" y="6105514"/>
            <a:ext cx="609600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Thomson, Azalea M. "Global, regional, and national prevalence and mortality." Lancet Haematol 2023, 2023: 585-99</a:t>
            </a:r>
            <a:endParaRPr b="0" i="0" sz="1100" u="none" cap="none" strike="noStrike">
              <a:solidFill>
                <a:schemeClr val="dk1"/>
              </a:solidFill>
              <a:latin typeface="Calibri"/>
              <a:ea typeface="Calibri"/>
              <a:cs typeface="Calibri"/>
              <a:sym typeface="Calibri"/>
            </a:endParaRPr>
          </a:p>
        </p:txBody>
      </p:sp>
      <p:sp>
        <p:nvSpPr>
          <p:cNvPr id="114" name="Google Shape;114;p4"/>
          <p:cNvSpPr txBox="1"/>
          <p:nvPr>
            <p:ph idx="1" type="body"/>
          </p:nvPr>
        </p:nvSpPr>
        <p:spPr>
          <a:xfrm>
            <a:off x="111025" y="464700"/>
            <a:ext cx="5196000" cy="54471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300"/>
              <a:buFont typeface="Times New Roman"/>
              <a:buChar char="•"/>
            </a:pPr>
            <a:r>
              <a:rPr lang="en-GB" sz="2300">
                <a:latin typeface="Times New Roman"/>
                <a:ea typeface="Times New Roman"/>
                <a:cs typeface="Times New Roman"/>
                <a:sym typeface="Times New Roman"/>
              </a:rPr>
              <a:t>Most prevalent in:</a:t>
            </a:r>
            <a:endParaRPr sz="2300">
              <a:latin typeface="Times New Roman"/>
              <a:ea typeface="Times New Roman"/>
              <a:cs typeface="Times New Roman"/>
              <a:sym typeface="Times New Roman"/>
            </a:endParaRPr>
          </a:p>
          <a:p>
            <a:pPr indent="-231775" lvl="1" marL="685800" rtl="0" algn="l">
              <a:lnSpc>
                <a:spcPct val="115000"/>
              </a:lnSpc>
              <a:spcBef>
                <a:spcPts val="0"/>
              </a:spcBef>
              <a:spcAft>
                <a:spcPts val="0"/>
              </a:spcAft>
              <a:buClr>
                <a:srgbClr val="1C1D1F"/>
              </a:buClr>
              <a:buSzPts val="1850"/>
              <a:buFont typeface="Times New Roman"/>
              <a:buChar char="•"/>
            </a:pPr>
            <a:r>
              <a:rPr lang="en-GB" sz="1850">
                <a:solidFill>
                  <a:srgbClr val="1C1D1F"/>
                </a:solidFill>
                <a:highlight>
                  <a:srgbClr val="FFFFFF"/>
                </a:highlight>
                <a:latin typeface="Times New Roman"/>
                <a:ea typeface="Times New Roman"/>
                <a:cs typeface="Times New Roman"/>
                <a:sym typeface="Times New Roman"/>
              </a:rPr>
              <a:t>Sub-Saharan Africa</a:t>
            </a:r>
            <a:endParaRPr sz="1850">
              <a:solidFill>
                <a:srgbClr val="1C1D1F"/>
              </a:solidFill>
              <a:highlight>
                <a:srgbClr val="FFFFFF"/>
              </a:highlight>
              <a:latin typeface="Times New Roman"/>
              <a:ea typeface="Times New Roman"/>
              <a:cs typeface="Times New Roman"/>
              <a:sym typeface="Times New Roman"/>
            </a:endParaRPr>
          </a:p>
          <a:p>
            <a:pPr indent="-231775" lvl="1" marL="685800" rtl="0" algn="l">
              <a:lnSpc>
                <a:spcPct val="115000"/>
              </a:lnSpc>
              <a:spcBef>
                <a:spcPts val="0"/>
              </a:spcBef>
              <a:spcAft>
                <a:spcPts val="0"/>
              </a:spcAft>
              <a:buClr>
                <a:srgbClr val="1C1D1F"/>
              </a:buClr>
              <a:buSzPts val="1850"/>
              <a:buFont typeface="Times New Roman"/>
              <a:buChar char="•"/>
            </a:pPr>
            <a:r>
              <a:rPr lang="en-GB" sz="1850">
                <a:solidFill>
                  <a:srgbClr val="1C1D1F"/>
                </a:solidFill>
                <a:highlight>
                  <a:srgbClr val="FFFFFF"/>
                </a:highlight>
                <a:latin typeface="Times New Roman"/>
                <a:ea typeface="Times New Roman"/>
                <a:cs typeface="Times New Roman"/>
                <a:sym typeface="Times New Roman"/>
              </a:rPr>
              <a:t>Central America, South America, Caribbean</a:t>
            </a:r>
            <a:endParaRPr sz="1850">
              <a:solidFill>
                <a:srgbClr val="1C1D1F"/>
              </a:solidFill>
              <a:highlight>
                <a:srgbClr val="FFFFFF"/>
              </a:highlight>
              <a:latin typeface="Times New Roman"/>
              <a:ea typeface="Times New Roman"/>
              <a:cs typeface="Times New Roman"/>
              <a:sym typeface="Times New Roman"/>
            </a:endParaRPr>
          </a:p>
          <a:p>
            <a:pPr indent="-231775" lvl="1" marL="685800" rtl="0" algn="l">
              <a:lnSpc>
                <a:spcPct val="115000"/>
              </a:lnSpc>
              <a:spcBef>
                <a:spcPts val="0"/>
              </a:spcBef>
              <a:spcAft>
                <a:spcPts val="0"/>
              </a:spcAft>
              <a:buClr>
                <a:srgbClr val="1C1D1F"/>
              </a:buClr>
              <a:buSzPts val="1850"/>
              <a:buFont typeface="Times New Roman"/>
              <a:buChar char="•"/>
            </a:pPr>
            <a:r>
              <a:rPr lang="en-GB" sz="1850">
                <a:solidFill>
                  <a:srgbClr val="1C1D1F"/>
                </a:solidFill>
                <a:highlight>
                  <a:srgbClr val="FFFFFF"/>
                </a:highlight>
                <a:latin typeface="Times New Roman"/>
                <a:ea typeface="Times New Roman"/>
                <a:cs typeface="Times New Roman"/>
                <a:sym typeface="Times New Roman"/>
              </a:rPr>
              <a:t>Saudi Arabia</a:t>
            </a:r>
            <a:endParaRPr sz="1850">
              <a:solidFill>
                <a:srgbClr val="1C1D1F"/>
              </a:solidFill>
              <a:highlight>
                <a:srgbClr val="FFFFFF"/>
              </a:highlight>
              <a:latin typeface="Times New Roman"/>
              <a:ea typeface="Times New Roman"/>
              <a:cs typeface="Times New Roman"/>
              <a:sym typeface="Times New Roman"/>
            </a:endParaRPr>
          </a:p>
          <a:p>
            <a:pPr indent="-231775" lvl="1" marL="685800" rtl="0" algn="l">
              <a:lnSpc>
                <a:spcPct val="115000"/>
              </a:lnSpc>
              <a:spcBef>
                <a:spcPts val="0"/>
              </a:spcBef>
              <a:spcAft>
                <a:spcPts val="0"/>
              </a:spcAft>
              <a:buClr>
                <a:srgbClr val="1C1D1F"/>
              </a:buClr>
              <a:buSzPts val="1850"/>
              <a:buFont typeface="Times New Roman"/>
              <a:buChar char="•"/>
            </a:pPr>
            <a:r>
              <a:rPr lang="en-GB" sz="1850">
                <a:solidFill>
                  <a:srgbClr val="1C1D1F"/>
                </a:solidFill>
                <a:highlight>
                  <a:srgbClr val="FFFFFF"/>
                </a:highlight>
                <a:latin typeface="Times New Roman"/>
                <a:ea typeface="Times New Roman"/>
                <a:cs typeface="Times New Roman"/>
                <a:sym typeface="Times New Roman"/>
              </a:rPr>
              <a:t>India</a:t>
            </a:r>
            <a:endParaRPr sz="1850">
              <a:solidFill>
                <a:srgbClr val="1C1D1F"/>
              </a:solidFill>
              <a:highlight>
                <a:srgbClr val="FFFFFF"/>
              </a:highlight>
              <a:latin typeface="Times New Roman"/>
              <a:ea typeface="Times New Roman"/>
              <a:cs typeface="Times New Roman"/>
              <a:sym typeface="Times New Roman"/>
            </a:endParaRPr>
          </a:p>
          <a:p>
            <a:pPr indent="-200025" lvl="1" marL="685800" rtl="0" algn="l">
              <a:lnSpc>
                <a:spcPct val="115000"/>
              </a:lnSpc>
              <a:spcBef>
                <a:spcPts val="0"/>
              </a:spcBef>
              <a:spcAft>
                <a:spcPts val="0"/>
              </a:spcAft>
              <a:buClr>
                <a:srgbClr val="1C1D1F"/>
              </a:buClr>
              <a:buSzPts val="1350"/>
              <a:buFont typeface="Nunito"/>
              <a:buChar char="•"/>
            </a:pPr>
            <a:r>
              <a:rPr lang="en-GB" sz="1850">
                <a:solidFill>
                  <a:srgbClr val="1C1D1F"/>
                </a:solidFill>
                <a:highlight>
                  <a:srgbClr val="FFFFFF"/>
                </a:highlight>
                <a:latin typeface="Times New Roman"/>
                <a:ea typeface="Times New Roman"/>
                <a:cs typeface="Times New Roman"/>
                <a:sym typeface="Times New Roman"/>
              </a:rPr>
              <a:t>Mediterranean countries - Turkey, Greece, and Ital</a:t>
            </a:r>
            <a:r>
              <a:rPr lang="en-GB" sz="1650">
                <a:solidFill>
                  <a:srgbClr val="1C1D1F"/>
                </a:solidFill>
                <a:highlight>
                  <a:srgbClr val="FFFFFF"/>
                </a:highlight>
                <a:latin typeface="Times New Roman"/>
                <a:ea typeface="Times New Roman"/>
                <a:cs typeface="Times New Roman"/>
                <a:sym typeface="Times New Roman"/>
              </a:rPr>
              <a:t>y</a:t>
            </a:r>
            <a:br>
              <a:rPr lang="en-GB" sz="1650">
                <a:solidFill>
                  <a:srgbClr val="1C1D1F"/>
                </a:solidFill>
                <a:highlight>
                  <a:srgbClr val="FFFFFF"/>
                </a:highlight>
                <a:latin typeface="Times New Roman"/>
                <a:ea typeface="Times New Roman"/>
                <a:cs typeface="Times New Roman"/>
                <a:sym typeface="Times New Roman"/>
              </a:rPr>
            </a:br>
            <a:endParaRPr sz="1850">
              <a:solidFill>
                <a:srgbClr val="1C1D1F"/>
              </a:solidFill>
              <a:highlight>
                <a:srgbClr val="FFFFFF"/>
              </a:highlight>
              <a:latin typeface="Times New Roman"/>
              <a:ea typeface="Times New Roman"/>
              <a:cs typeface="Times New Roman"/>
              <a:sym typeface="Times New Roman"/>
            </a:endParaRPr>
          </a:p>
          <a:p>
            <a:pPr indent="-228600" lvl="0" marL="228600" rtl="0" algn="l">
              <a:lnSpc>
                <a:spcPct val="115000"/>
              </a:lnSpc>
              <a:spcBef>
                <a:spcPts val="0"/>
              </a:spcBef>
              <a:spcAft>
                <a:spcPts val="0"/>
              </a:spcAft>
              <a:buClr>
                <a:srgbClr val="1C1D1F"/>
              </a:buClr>
              <a:buSzPts val="1850"/>
              <a:buFont typeface="Nunito"/>
              <a:buChar char="•"/>
            </a:pPr>
            <a:r>
              <a:rPr lang="en-GB" sz="1950">
                <a:solidFill>
                  <a:srgbClr val="002029"/>
                </a:solidFill>
                <a:highlight>
                  <a:srgbClr val="FFFFFF"/>
                </a:highlight>
                <a:latin typeface="Times New Roman"/>
                <a:ea typeface="Times New Roman"/>
                <a:cs typeface="Times New Roman"/>
                <a:sym typeface="Times New Roman"/>
              </a:rPr>
              <a:t>Sickle cell </a:t>
            </a:r>
            <a:r>
              <a:rPr b="1" lang="en-GB" sz="1950">
                <a:solidFill>
                  <a:srgbClr val="002029"/>
                </a:solidFill>
                <a:highlight>
                  <a:srgbClr val="FFFFFF"/>
                </a:highlight>
                <a:latin typeface="Times New Roman"/>
                <a:ea typeface="Times New Roman"/>
                <a:cs typeface="Times New Roman"/>
                <a:sym typeface="Times New Roman"/>
              </a:rPr>
              <a:t>trait </a:t>
            </a:r>
            <a:r>
              <a:rPr lang="en-GB" sz="1950">
                <a:solidFill>
                  <a:srgbClr val="002029"/>
                </a:solidFill>
                <a:highlight>
                  <a:srgbClr val="FFFFFF"/>
                </a:highlight>
                <a:latin typeface="Times New Roman"/>
                <a:ea typeface="Times New Roman"/>
                <a:cs typeface="Times New Roman"/>
                <a:sym typeface="Times New Roman"/>
              </a:rPr>
              <a:t>(HbAS)</a:t>
            </a:r>
            <a:r>
              <a:rPr b="1" lang="en-GB" sz="1950">
                <a:solidFill>
                  <a:srgbClr val="002029"/>
                </a:solidFill>
                <a:highlight>
                  <a:srgbClr val="FFFFFF"/>
                </a:highlight>
                <a:latin typeface="Times New Roman"/>
                <a:ea typeface="Times New Roman"/>
                <a:cs typeface="Times New Roman"/>
                <a:sym typeface="Times New Roman"/>
              </a:rPr>
              <a:t> </a:t>
            </a:r>
            <a:r>
              <a:rPr lang="en-GB" sz="1950">
                <a:solidFill>
                  <a:srgbClr val="002029"/>
                </a:solidFill>
                <a:highlight>
                  <a:srgbClr val="FFFFFF"/>
                </a:highlight>
                <a:latin typeface="Times New Roman"/>
                <a:ea typeface="Times New Roman"/>
                <a:cs typeface="Times New Roman"/>
                <a:sym typeface="Times New Roman"/>
              </a:rPr>
              <a:t>= evolutionary adaptation to malaria</a:t>
            </a:r>
            <a:endParaRPr sz="1950">
              <a:solidFill>
                <a:srgbClr val="002029"/>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SzPts val="1800"/>
              <a:buNone/>
            </a:pPr>
            <a:r>
              <a:t/>
            </a:r>
            <a:endParaRPr sz="1450">
              <a:solidFill>
                <a:srgbClr val="1C1D1F"/>
              </a:solidFill>
              <a:highlight>
                <a:srgbClr val="FFFFFF"/>
              </a:highlight>
              <a:latin typeface="Times New Roman"/>
              <a:ea typeface="Times New Roman"/>
              <a:cs typeface="Times New Roman"/>
              <a:sym typeface="Times New Roman"/>
            </a:endParaRPr>
          </a:p>
          <a:p>
            <a:pPr indent="-228600" lvl="0" marL="228600" rtl="0" algn="l">
              <a:lnSpc>
                <a:spcPct val="90000"/>
              </a:lnSpc>
              <a:spcBef>
                <a:spcPts val="1200"/>
              </a:spcBef>
              <a:spcAft>
                <a:spcPts val="0"/>
              </a:spcAft>
              <a:buClr>
                <a:schemeClr val="dk1"/>
              </a:buClr>
              <a:buSzPts val="1900"/>
              <a:buFont typeface="Times New Roman"/>
              <a:buChar char="•"/>
            </a:pPr>
            <a:r>
              <a:rPr lang="en-GB" sz="1900">
                <a:latin typeface="Times New Roman"/>
                <a:ea typeface="Times New Roman"/>
                <a:cs typeface="Times New Roman"/>
                <a:sym typeface="Times New Roman"/>
              </a:rPr>
              <a:t>2000-2021</a:t>
            </a:r>
            <a:endParaRPr sz="2900">
              <a:latin typeface="Times New Roman"/>
              <a:ea typeface="Times New Roman"/>
              <a:cs typeface="Times New Roman"/>
              <a:sym typeface="Times New Roman"/>
            </a:endParaRPr>
          </a:p>
          <a:p>
            <a:pPr indent="-228600" lvl="1" marL="685800" rtl="0" algn="l">
              <a:lnSpc>
                <a:spcPct val="90000"/>
              </a:lnSpc>
              <a:spcBef>
                <a:spcPts val="0"/>
              </a:spcBef>
              <a:spcAft>
                <a:spcPts val="0"/>
              </a:spcAft>
              <a:buClr>
                <a:schemeClr val="dk1"/>
              </a:buClr>
              <a:buSzPts val="1800"/>
              <a:buChar char="•"/>
            </a:pPr>
            <a:r>
              <a:rPr lang="en-GB" sz="1900">
                <a:latin typeface="Times New Roman"/>
                <a:ea typeface="Times New Roman"/>
                <a:cs typeface="Times New Roman"/>
                <a:sym typeface="Times New Roman"/>
              </a:rPr>
              <a:t>Birth prevalence increased by 13%</a:t>
            </a:r>
            <a:endParaRPr sz="1900">
              <a:latin typeface="Times New Roman"/>
              <a:ea typeface="Times New Roman"/>
              <a:cs typeface="Times New Roman"/>
              <a:sym typeface="Times New Roman"/>
            </a:endParaRPr>
          </a:p>
          <a:p>
            <a:pPr indent="-228600" lvl="1" marL="685800" rtl="0" algn="l">
              <a:lnSpc>
                <a:spcPct val="90000"/>
              </a:lnSpc>
              <a:spcBef>
                <a:spcPts val="0"/>
              </a:spcBef>
              <a:spcAft>
                <a:spcPts val="0"/>
              </a:spcAft>
              <a:buClr>
                <a:schemeClr val="dk1"/>
              </a:buClr>
              <a:buSzPts val="1800"/>
              <a:buChar char="•"/>
            </a:pPr>
            <a:r>
              <a:rPr lang="en-GB" sz="1900">
                <a:latin typeface="Times New Roman"/>
                <a:ea typeface="Times New Roman"/>
                <a:cs typeface="Times New Roman"/>
                <a:sym typeface="Times New Roman"/>
              </a:rPr>
              <a:t>all-age prevalence increased from 5.46 million to 7.74 million</a:t>
            </a:r>
            <a:endParaRPr sz="2500">
              <a:latin typeface="Times New Roman"/>
              <a:ea typeface="Times New Roman"/>
              <a:cs typeface="Times New Roman"/>
              <a:sym typeface="Times New Roman"/>
            </a:endParaRPr>
          </a:p>
          <a:p>
            <a:pPr indent="-234950" lvl="1" marL="685800" rtl="0" algn="l">
              <a:lnSpc>
                <a:spcPct val="90000"/>
              </a:lnSpc>
              <a:spcBef>
                <a:spcPts val="0"/>
              </a:spcBef>
              <a:spcAft>
                <a:spcPts val="0"/>
              </a:spcAft>
              <a:buClr>
                <a:schemeClr val="dk1"/>
              </a:buClr>
              <a:buSzPts val="1900"/>
              <a:buFont typeface="Times New Roman"/>
              <a:buChar char="•"/>
            </a:pPr>
            <a:r>
              <a:rPr lang="en-GB" sz="1900">
                <a:latin typeface="Times New Roman"/>
                <a:ea typeface="Times New Roman"/>
                <a:cs typeface="Times New Roman"/>
                <a:sym typeface="Times New Roman"/>
              </a:rPr>
              <a:t>total sickle cell disease mortality: 11x higher</a:t>
            </a:r>
            <a:endParaRPr sz="1900">
              <a:latin typeface="Times New Roman"/>
              <a:ea typeface="Times New Roman"/>
              <a:cs typeface="Times New Roman"/>
              <a:sym typeface="Times New Roman"/>
            </a:endParaRPr>
          </a:p>
          <a:p>
            <a:pPr indent="-234950" lvl="1" marL="685800" rtl="0" algn="l">
              <a:lnSpc>
                <a:spcPct val="90000"/>
              </a:lnSpc>
              <a:spcBef>
                <a:spcPts val="0"/>
              </a:spcBef>
              <a:spcAft>
                <a:spcPts val="0"/>
              </a:spcAft>
              <a:buSzPts val="1900"/>
              <a:buFont typeface="Times New Roman"/>
              <a:buChar char="•"/>
            </a:pPr>
            <a:r>
              <a:rPr lang="en-GB" sz="1900">
                <a:latin typeface="Times New Roman"/>
                <a:ea typeface="Times New Roman"/>
                <a:cs typeface="Times New Roman"/>
                <a:sym typeface="Times New Roman"/>
              </a:rPr>
              <a:t>12th leading cause of mortality in &lt; 5 y/o</a:t>
            </a:r>
            <a:endParaRPr sz="19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800"/>
              <a:buNone/>
            </a:pPr>
            <a:r>
              <a:t/>
            </a:r>
            <a:endParaRPr sz="1800">
              <a:latin typeface="Times New Roman"/>
              <a:ea typeface="Times New Roman"/>
              <a:cs typeface="Times New Roman"/>
              <a:sym typeface="Times New Roman"/>
            </a:endParaRPr>
          </a:p>
        </p:txBody>
      </p:sp>
      <p:pic>
        <p:nvPicPr>
          <p:cNvPr id="115" name="Google Shape;115;p4" title="Screenshot 2025-07-06 at 6.54.52 PM.png"/>
          <p:cNvPicPr preferRelativeResize="0"/>
          <p:nvPr/>
        </p:nvPicPr>
        <p:blipFill rotWithShape="1">
          <a:blip r:embed="rId3">
            <a:alphaModFix/>
          </a:blip>
          <a:srcRect b="25228" l="0" r="0" t="0"/>
          <a:stretch/>
        </p:blipFill>
        <p:spPr>
          <a:xfrm>
            <a:off x="5307025" y="155900"/>
            <a:ext cx="6884976" cy="3249387"/>
          </a:xfrm>
          <a:prstGeom prst="rect">
            <a:avLst/>
          </a:prstGeom>
          <a:noFill/>
          <a:ln>
            <a:noFill/>
          </a:ln>
        </p:spPr>
      </p:pic>
      <p:pic>
        <p:nvPicPr>
          <p:cNvPr id="116" name="Google Shape;116;p4" title="Screenshot 2025-07-06 at 6.54.52 PM.png"/>
          <p:cNvPicPr preferRelativeResize="0"/>
          <p:nvPr/>
        </p:nvPicPr>
        <p:blipFill rotWithShape="1">
          <a:blip r:embed="rId3">
            <a:alphaModFix/>
          </a:blip>
          <a:srcRect b="0" l="0" r="0" t="74232"/>
          <a:stretch/>
        </p:blipFill>
        <p:spPr>
          <a:xfrm>
            <a:off x="6398675" y="3766025"/>
            <a:ext cx="5971799" cy="9712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Times New Roman"/>
              <a:buNone/>
            </a:pPr>
            <a:r>
              <a:rPr b="1" lang="en-GB" sz="2400">
                <a:latin typeface="Times New Roman"/>
                <a:ea typeface="Times New Roman"/>
                <a:cs typeface="Times New Roman"/>
                <a:sym typeface="Times New Roman"/>
              </a:rPr>
              <a:t>SCD in Rwanda</a:t>
            </a:r>
            <a:endParaRPr b="1" sz="2400">
              <a:latin typeface="Times New Roman"/>
              <a:ea typeface="Times New Roman"/>
              <a:cs typeface="Times New Roman"/>
              <a:sym typeface="Times New Roman"/>
            </a:endParaRPr>
          </a:p>
        </p:txBody>
      </p:sp>
      <p:sp>
        <p:nvSpPr>
          <p:cNvPr id="122" name="Google Shape;122;p5"/>
          <p:cNvSpPr txBox="1"/>
          <p:nvPr>
            <p:ph idx="1" type="body"/>
          </p:nvPr>
        </p:nvSpPr>
        <p:spPr>
          <a:xfrm>
            <a:off x="838200" y="1366175"/>
            <a:ext cx="10515600" cy="379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GB" sz="2000">
                <a:latin typeface="Times New Roman"/>
                <a:ea typeface="Times New Roman"/>
                <a:cs typeface="Times New Roman"/>
                <a:sym typeface="Times New Roman"/>
              </a:rPr>
              <a:t>Limited data, but…</a:t>
            </a:r>
            <a:endParaRPr sz="2000">
              <a:latin typeface="Times New Roman"/>
              <a:ea typeface="Times New Roman"/>
              <a:cs typeface="Times New Roman"/>
              <a:sym typeface="Times New Roman"/>
            </a:endParaRPr>
          </a:p>
          <a:p>
            <a:pPr indent="0" lvl="0" marL="0" rtl="0" algn="l">
              <a:lnSpc>
                <a:spcPct val="90000"/>
              </a:lnSpc>
              <a:spcBef>
                <a:spcPts val="0"/>
              </a:spcBef>
              <a:spcAft>
                <a:spcPts val="0"/>
              </a:spcAft>
              <a:buSzPts val="1800"/>
              <a:buNone/>
            </a:pPr>
            <a:r>
              <a:t/>
            </a: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Clr>
                <a:schemeClr val="dk1"/>
              </a:buClr>
              <a:buSzPts val="2200"/>
              <a:buFont typeface="Noto Sans Symbols"/>
              <a:buChar char="❖"/>
            </a:pPr>
            <a:r>
              <a:rPr lang="en-GB" sz="2000">
                <a:latin typeface="Times New Roman"/>
                <a:ea typeface="Times New Roman"/>
                <a:cs typeface="Times New Roman"/>
                <a:sym typeface="Times New Roman"/>
              </a:rPr>
              <a:t>In 2012: &lt; 5 y/o prevalence</a:t>
            </a:r>
            <a:endParaRPr sz="2000">
              <a:latin typeface="Times New Roman"/>
              <a:ea typeface="Times New Roman"/>
              <a:cs typeface="Times New Roman"/>
              <a:sym typeface="Times New Roman"/>
            </a:endParaRPr>
          </a:p>
          <a:p>
            <a:pPr indent="0" lvl="0" marL="228600" rtl="0" algn="l">
              <a:lnSpc>
                <a:spcPct val="90000"/>
              </a:lnSpc>
              <a:spcBef>
                <a:spcPts val="0"/>
              </a:spcBef>
              <a:spcAft>
                <a:spcPts val="0"/>
              </a:spcAft>
              <a:buSzPts val="1800"/>
              <a:buNone/>
            </a:pPr>
            <a:r>
              <a:t/>
            </a:r>
            <a:endParaRPr sz="2000">
              <a:latin typeface="Times New Roman"/>
              <a:ea typeface="Times New Roman"/>
              <a:cs typeface="Times New Roman"/>
              <a:sym typeface="Times New Roman"/>
            </a:endParaRPr>
          </a:p>
          <a:p>
            <a:pPr indent="0" lvl="0" marL="0" rtl="0" algn="l">
              <a:lnSpc>
                <a:spcPct val="90000"/>
              </a:lnSpc>
              <a:spcBef>
                <a:spcPts val="0"/>
              </a:spcBef>
              <a:spcAft>
                <a:spcPts val="0"/>
              </a:spcAft>
              <a:buSzPts val="1800"/>
              <a:buNone/>
            </a:pPr>
            <a:r>
              <a:rPr lang="en-GB" sz="2000">
                <a:latin typeface="Times New Roman"/>
                <a:ea typeface="Times New Roman"/>
                <a:cs typeface="Times New Roman"/>
                <a:sym typeface="Times New Roman"/>
              </a:rPr>
              <a:t>- HbSS (sickle cell anemia): 0.13%  </a:t>
            </a:r>
            <a:endParaRPr sz="2000"/>
          </a:p>
          <a:p>
            <a:pPr indent="0" lvl="0" marL="0" rtl="0" algn="l">
              <a:lnSpc>
                <a:spcPct val="90000"/>
              </a:lnSpc>
              <a:spcBef>
                <a:spcPts val="1000"/>
              </a:spcBef>
              <a:spcAft>
                <a:spcPts val="0"/>
              </a:spcAft>
              <a:buClr>
                <a:schemeClr val="dk1"/>
              </a:buClr>
              <a:buSzPts val="1800"/>
              <a:buNone/>
            </a:pPr>
            <a:r>
              <a:rPr lang="en-GB" sz="2000">
                <a:latin typeface="Times New Roman"/>
                <a:ea typeface="Times New Roman"/>
                <a:cs typeface="Times New Roman"/>
                <a:sym typeface="Times New Roman"/>
              </a:rPr>
              <a:t>- HbAS (sickle cell trait): 2.8% </a:t>
            </a:r>
            <a:endParaRPr sz="2000"/>
          </a:p>
          <a:p>
            <a:pPr indent="0" lvl="0" marL="0" rtl="0" algn="l">
              <a:lnSpc>
                <a:spcPct val="90000"/>
              </a:lnSpc>
              <a:spcBef>
                <a:spcPts val="1000"/>
              </a:spcBef>
              <a:spcAft>
                <a:spcPts val="0"/>
              </a:spcAft>
              <a:buClr>
                <a:schemeClr val="dk1"/>
              </a:buClr>
              <a:buSzPts val="1800"/>
              <a:buNone/>
            </a:pPr>
            <a:r>
              <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200"/>
              <a:buFont typeface="Noto Sans Symbols"/>
              <a:buChar char="❖"/>
            </a:pPr>
            <a:r>
              <a:rPr lang="en-GB" sz="2000">
                <a:latin typeface="Times New Roman"/>
                <a:ea typeface="Times New Roman"/>
                <a:cs typeface="Times New Roman"/>
                <a:sym typeface="Times New Roman"/>
              </a:rPr>
              <a:t> 2021 estimate: 135,000 SCD patients</a:t>
            </a:r>
            <a:endParaRPr sz="2000">
              <a:latin typeface="Times New Roman"/>
              <a:ea typeface="Times New Roman"/>
              <a:cs typeface="Times New Roman"/>
              <a:sym typeface="Times New Roman"/>
            </a:endParaRPr>
          </a:p>
          <a:p>
            <a:pPr indent="-254000" lvl="1" marL="685800" rtl="0" algn="l">
              <a:lnSpc>
                <a:spcPct val="90000"/>
              </a:lnSpc>
              <a:spcBef>
                <a:spcPts val="1000"/>
              </a:spcBef>
              <a:spcAft>
                <a:spcPts val="0"/>
              </a:spcAft>
              <a:buSzPts val="2200"/>
              <a:buFont typeface="Times New Roman"/>
              <a:buChar char="•"/>
            </a:pPr>
            <a:r>
              <a:rPr lang="en-GB" sz="2000">
                <a:latin typeface="Times New Roman"/>
                <a:ea typeface="Times New Roman"/>
                <a:cs typeface="Times New Roman"/>
                <a:sym typeface="Times New Roman"/>
              </a:rPr>
              <a:t>Prevalence: 1.01%</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355600" lvl="0" marL="4572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Childhood mortality in Africa = 50-90% under the age of 5</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400"/>
              <a:buNone/>
            </a:pPr>
            <a:r>
              <a:t/>
            </a:r>
            <a:endParaRPr sz="16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1100"/>
              <a:buNone/>
            </a:pPr>
            <a:r>
              <a:rPr lang="en-GB" sz="1100"/>
              <a:t>Joseph Kawuki, T. H. (2019). Sickle Cell Disease in East African Countries: Prevalence, Complications and Management. journal of Advances in  Medicine and Medical Research, 30(8): 1-9,.</a:t>
            </a:r>
            <a:endParaRPr/>
          </a:p>
          <a:p>
            <a:pPr indent="0" lvl="0" marL="0" rtl="0" algn="l">
              <a:lnSpc>
                <a:spcPct val="90000"/>
              </a:lnSpc>
              <a:spcBef>
                <a:spcPts val="1000"/>
              </a:spcBef>
              <a:spcAft>
                <a:spcPts val="0"/>
              </a:spcAft>
              <a:buClr>
                <a:schemeClr val="dk1"/>
              </a:buClr>
              <a:buSzPts val="1100"/>
              <a:buNone/>
            </a:pPr>
            <a:r>
              <a:rPr lang="en-GB" sz="1100"/>
              <a:t>UWIZEYIMANA, G. (2022, april 28). Retrieved from MIT solve: </a:t>
            </a:r>
            <a:r>
              <a:rPr lang="en-GB" sz="1100" u="sng">
                <a:solidFill>
                  <a:schemeClr val="hlink"/>
                </a:solidFill>
                <a:hlinkClick r:id="rId3"/>
              </a:rPr>
              <a:t>https://solve.mit.edu/solutions/62808</a:t>
            </a:r>
            <a:endParaRPr sz="1100"/>
          </a:p>
          <a:p>
            <a:pPr indent="0" lvl="0" marL="0" rtl="0" algn="l">
              <a:lnSpc>
                <a:spcPct val="90000"/>
              </a:lnSpc>
              <a:spcBef>
                <a:spcPts val="1000"/>
              </a:spcBef>
              <a:spcAft>
                <a:spcPts val="0"/>
              </a:spcAft>
              <a:buClr>
                <a:schemeClr val="dk1"/>
              </a:buClr>
              <a:buSzPts val="1100"/>
              <a:buNone/>
            </a:pPr>
            <a:r>
              <a:rPr lang="en-GB" sz="1100">
                <a:solidFill>
                  <a:srgbClr val="1B1B1B"/>
                </a:solidFill>
                <a:highlight>
                  <a:srgbClr val="FFFFFF"/>
                </a:highlight>
              </a:rPr>
              <a:t>Grosse SD, Odame I, Atrash HK, Amendah DD, Piel FB, Williams TN. Sickle cell disease in Africa: a neglected cause of early childhood mortality. Am J Prev Med. 2011 Dec;41(6 Suppl 4):S398-405. doi: 10.1016/j.amepre.2011.09.013. </a:t>
            </a:r>
            <a:endParaRPr i="1" sz="1100"/>
          </a:p>
        </p:txBody>
      </p:sp>
      <p:pic>
        <p:nvPicPr>
          <p:cNvPr id="123" name="Google Shape;123;p5"/>
          <p:cNvPicPr preferRelativeResize="0"/>
          <p:nvPr/>
        </p:nvPicPr>
        <p:blipFill rotWithShape="1">
          <a:blip r:embed="rId4">
            <a:alphaModFix/>
          </a:blip>
          <a:srcRect b="0" l="0" r="0" t="0"/>
          <a:stretch/>
        </p:blipFill>
        <p:spPr>
          <a:xfrm>
            <a:off x="8644467" y="758032"/>
            <a:ext cx="2286000" cy="2000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36d66b96389_3_2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Times New Roman"/>
              <a:buNone/>
            </a:pPr>
            <a:r>
              <a:rPr b="1" lang="en-GB" sz="2400">
                <a:latin typeface="Times New Roman"/>
                <a:ea typeface="Times New Roman"/>
                <a:cs typeface="Times New Roman"/>
                <a:sym typeface="Times New Roman"/>
              </a:rPr>
              <a:t>SCD in Canada / BC</a:t>
            </a:r>
            <a:endParaRPr b="1" sz="2400">
              <a:latin typeface="Times New Roman"/>
              <a:ea typeface="Times New Roman"/>
              <a:cs typeface="Times New Roman"/>
              <a:sym typeface="Times New Roman"/>
            </a:endParaRPr>
          </a:p>
        </p:txBody>
      </p:sp>
      <p:sp>
        <p:nvSpPr>
          <p:cNvPr id="129" name="Google Shape;129;g36d66b96389_3_29"/>
          <p:cNvSpPr txBox="1"/>
          <p:nvPr>
            <p:ph idx="1" type="body"/>
          </p:nvPr>
        </p:nvSpPr>
        <p:spPr>
          <a:xfrm>
            <a:off x="838200" y="1370075"/>
            <a:ext cx="10515600" cy="379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t/>
            </a:r>
            <a:endParaRPr sz="2200">
              <a:latin typeface="Times New Roman"/>
              <a:ea typeface="Times New Roman"/>
              <a:cs typeface="Times New Roman"/>
              <a:sym typeface="Times New Roman"/>
            </a:endParaRPr>
          </a:p>
          <a:p>
            <a:pPr indent="0" lvl="0" marL="0" rtl="0" algn="l">
              <a:lnSpc>
                <a:spcPct val="90000"/>
              </a:lnSpc>
              <a:spcBef>
                <a:spcPts val="0"/>
              </a:spcBef>
              <a:spcAft>
                <a:spcPts val="0"/>
              </a:spcAft>
              <a:buSzPts val="1800"/>
              <a:buNone/>
            </a:pPr>
            <a:r>
              <a:t/>
            </a:r>
            <a:endParaRPr sz="2200">
              <a:latin typeface="Times New Roman"/>
              <a:ea typeface="Times New Roman"/>
              <a:cs typeface="Times New Roman"/>
              <a:sym typeface="Times New Roman"/>
            </a:endParaRPr>
          </a:p>
          <a:p>
            <a:pPr indent="-228600" lvl="0" marL="228600" rtl="0" algn="l">
              <a:lnSpc>
                <a:spcPct val="90000"/>
              </a:lnSpc>
              <a:spcBef>
                <a:spcPts val="0"/>
              </a:spcBef>
              <a:spcAft>
                <a:spcPts val="0"/>
              </a:spcAft>
              <a:buClr>
                <a:schemeClr val="dk1"/>
              </a:buClr>
              <a:buSzPts val="2200"/>
              <a:buFont typeface="Noto Sans Symbols"/>
              <a:buChar char="❖"/>
            </a:pPr>
            <a:r>
              <a:rPr lang="en-GB" sz="2000">
                <a:latin typeface="Times New Roman"/>
                <a:ea typeface="Times New Roman"/>
                <a:cs typeface="Times New Roman"/>
                <a:sym typeface="Times New Roman"/>
              </a:rPr>
              <a:t>Canada</a:t>
            </a:r>
            <a:endParaRPr sz="2000">
              <a:latin typeface="Times New Roman"/>
              <a:ea typeface="Times New Roman"/>
              <a:cs typeface="Times New Roman"/>
              <a:sym typeface="Times New Roman"/>
            </a:endParaRPr>
          </a:p>
          <a:p>
            <a:pPr indent="-254000" lvl="1" marL="685800" rtl="0" algn="l">
              <a:lnSpc>
                <a:spcPct val="90000"/>
              </a:lnSpc>
              <a:spcBef>
                <a:spcPts val="0"/>
              </a:spcBef>
              <a:spcAft>
                <a:spcPts val="0"/>
              </a:spcAft>
              <a:buClr>
                <a:schemeClr val="dk1"/>
              </a:buClr>
              <a:buSzPts val="2200"/>
              <a:buFont typeface="Noto Sans Symbols"/>
              <a:buChar char="•"/>
            </a:pPr>
            <a:r>
              <a:rPr lang="en-GB" sz="2000">
                <a:latin typeface="Times New Roman"/>
                <a:ea typeface="Times New Roman"/>
                <a:cs typeface="Times New Roman"/>
                <a:sym typeface="Times New Roman"/>
              </a:rPr>
              <a:t>8000 SCD patients </a:t>
            </a:r>
            <a:endParaRPr sz="2000">
              <a:latin typeface="Times New Roman"/>
              <a:ea typeface="Times New Roman"/>
              <a:cs typeface="Times New Roman"/>
              <a:sym typeface="Times New Roman"/>
            </a:endParaRPr>
          </a:p>
          <a:p>
            <a:pPr indent="-254000" lvl="1" marL="685800" rtl="0" algn="l">
              <a:lnSpc>
                <a:spcPct val="90000"/>
              </a:lnSpc>
              <a:spcBef>
                <a:spcPts val="0"/>
              </a:spcBef>
              <a:spcAft>
                <a:spcPts val="0"/>
              </a:spcAft>
              <a:buSzPts val="2200"/>
              <a:buFont typeface="Times New Roman"/>
              <a:buChar char="•"/>
            </a:pPr>
            <a:r>
              <a:rPr lang="en-GB" sz="2000">
                <a:latin typeface="Times New Roman"/>
                <a:ea typeface="Times New Roman"/>
                <a:cs typeface="Times New Roman"/>
                <a:sym typeface="Times New Roman"/>
              </a:rPr>
              <a:t>Prevalence: 0.015%</a:t>
            </a:r>
            <a:endParaRPr sz="2000">
              <a:latin typeface="Times New Roman"/>
              <a:ea typeface="Times New Roman"/>
              <a:cs typeface="Times New Roman"/>
              <a:sym typeface="Times New Roman"/>
            </a:endParaRPr>
          </a:p>
          <a:p>
            <a:pPr indent="-254000" lvl="1" marL="685800" rtl="0" algn="l">
              <a:lnSpc>
                <a:spcPct val="90000"/>
              </a:lnSpc>
              <a:spcBef>
                <a:spcPts val="0"/>
              </a:spcBef>
              <a:spcAft>
                <a:spcPts val="0"/>
              </a:spcAft>
              <a:buSzPts val="2200"/>
              <a:buFont typeface="Times New Roman"/>
              <a:buChar char="•"/>
            </a:pPr>
            <a:r>
              <a:rPr lang="en-GB" sz="2000">
                <a:latin typeface="Times New Roman"/>
                <a:ea typeface="Times New Roman"/>
                <a:cs typeface="Times New Roman"/>
                <a:sym typeface="Times New Roman"/>
              </a:rPr>
              <a:t>Incidence: 1 in 2500 newborns</a:t>
            </a:r>
            <a:endParaRPr sz="2000">
              <a:latin typeface="Times New Roman"/>
              <a:ea typeface="Times New Roman"/>
              <a:cs typeface="Times New Roman"/>
              <a:sym typeface="Times New Roman"/>
            </a:endParaRPr>
          </a:p>
          <a:p>
            <a:pPr indent="-241300" lvl="1" marL="6858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Life expectancy = 25-30 yrs less than non-SCD pts</a:t>
            </a:r>
            <a:endParaRPr sz="2000">
              <a:latin typeface="Times New Roman"/>
              <a:ea typeface="Times New Roman"/>
              <a:cs typeface="Times New Roman"/>
              <a:sym typeface="Times New Roman"/>
            </a:endParaRPr>
          </a:p>
          <a:p>
            <a:pPr indent="0" lvl="0" marL="228600" rtl="0" algn="l">
              <a:lnSpc>
                <a:spcPct val="90000"/>
              </a:lnSpc>
              <a:spcBef>
                <a:spcPts val="0"/>
              </a:spcBef>
              <a:spcAft>
                <a:spcPts val="0"/>
              </a:spcAft>
              <a:buSzPts val="1800"/>
              <a:buNone/>
            </a:pPr>
            <a:r>
              <a:t/>
            </a: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SzPts val="2200"/>
              <a:buFont typeface="Times New Roman"/>
              <a:buChar char="❖"/>
            </a:pPr>
            <a:r>
              <a:rPr lang="en-GB" sz="2000">
                <a:latin typeface="Times New Roman"/>
                <a:ea typeface="Times New Roman"/>
                <a:cs typeface="Times New Roman"/>
                <a:sym typeface="Times New Roman"/>
              </a:rPr>
              <a:t>BC: </a:t>
            </a:r>
            <a:endParaRPr sz="2000">
              <a:latin typeface="Times New Roman"/>
              <a:ea typeface="Times New Roman"/>
              <a:cs typeface="Times New Roman"/>
              <a:sym typeface="Times New Roman"/>
            </a:endParaRPr>
          </a:p>
          <a:p>
            <a:pPr indent="-254000" lvl="1" marL="685800" rtl="0" algn="l">
              <a:lnSpc>
                <a:spcPct val="90000"/>
              </a:lnSpc>
              <a:spcBef>
                <a:spcPts val="0"/>
              </a:spcBef>
              <a:spcAft>
                <a:spcPts val="0"/>
              </a:spcAft>
              <a:buSzPts val="2200"/>
              <a:buFont typeface="Times New Roman"/>
              <a:buChar char="•"/>
            </a:pPr>
            <a:r>
              <a:rPr lang="en-GB" sz="2000">
                <a:latin typeface="Times New Roman"/>
                <a:ea typeface="Times New Roman"/>
                <a:cs typeface="Times New Roman"/>
                <a:sym typeface="Times New Roman"/>
              </a:rPr>
              <a:t>300 SCD patients</a:t>
            </a:r>
            <a:endParaRPr sz="2000">
              <a:latin typeface="Times New Roman"/>
              <a:ea typeface="Times New Roman"/>
              <a:cs typeface="Times New Roman"/>
              <a:sym typeface="Times New Roman"/>
            </a:endParaRPr>
          </a:p>
          <a:p>
            <a:pPr indent="-254000" lvl="1" marL="685800" rtl="0" algn="l">
              <a:lnSpc>
                <a:spcPct val="90000"/>
              </a:lnSpc>
              <a:spcBef>
                <a:spcPts val="0"/>
              </a:spcBef>
              <a:spcAft>
                <a:spcPts val="0"/>
              </a:spcAft>
              <a:buSzPts val="2200"/>
              <a:buFont typeface="Times New Roman"/>
              <a:buChar char="•"/>
            </a:pPr>
            <a:r>
              <a:rPr lang="en-GB" sz="2000">
                <a:latin typeface="Times New Roman"/>
                <a:ea typeface="Times New Roman"/>
                <a:cs typeface="Times New Roman"/>
                <a:sym typeface="Times New Roman"/>
              </a:rPr>
              <a:t>Prevalence: 0.005%</a:t>
            </a:r>
            <a:endParaRPr sz="2000">
              <a:latin typeface="Times New Roman"/>
              <a:ea typeface="Times New Roman"/>
              <a:cs typeface="Times New Roman"/>
              <a:sym typeface="Times New Roman"/>
            </a:endParaRPr>
          </a:p>
          <a:p>
            <a:pPr indent="0" lvl="0" marL="228600" rtl="0" algn="l">
              <a:lnSpc>
                <a:spcPct val="90000"/>
              </a:lnSpc>
              <a:spcBef>
                <a:spcPts val="1000"/>
              </a:spcBef>
              <a:spcAft>
                <a:spcPts val="0"/>
              </a:spcAft>
              <a:buSzPts val="1800"/>
              <a:buNone/>
            </a:pPr>
            <a:r>
              <a:t/>
            </a:r>
            <a:endParaRPr sz="3200"/>
          </a:p>
          <a:p>
            <a:pPr indent="0" lvl="0" marL="0" rtl="0" algn="l">
              <a:lnSpc>
                <a:spcPct val="90000"/>
              </a:lnSpc>
              <a:spcBef>
                <a:spcPts val="1000"/>
              </a:spcBef>
              <a:spcAft>
                <a:spcPts val="0"/>
              </a:spcAft>
              <a:buClr>
                <a:schemeClr val="dk1"/>
              </a:buClr>
              <a:buSzPts val="1100"/>
              <a:buNone/>
            </a:pPr>
            <a:r>
              <a:rPr lang="en-GB" sz="1100"/>
              <a:t> </a:t>
            </a:r>
            <a:r>
              <a:rPr i="1" lang="en-GB" sz="1100"/>
              <a:t>Sickle cell anemia</a:t>
            </a:r>
            <a:r>
              <a:rPr lang="en-GB" sz="1100"/>
              <a:t>. The Sickle Cell Disease Association of Canada. (2025). </a:t>
            </a:r>
            <a:r>
              <a:rPr lang="en-GB" sz="1100" u="sng">
                <a:solidFill>
                  <a:schemeClr val="hlink"/>
                </a:solidFill>
                <a:hlinkClick r:id="rId3"/>
              </a:rPr>
              <a:t>https://sicklecelldiseasecanada.com/sickle-cell-anemia/</a:t>
            </a:r>
            <a:r>
              <a:rPr lang="en-GB" sz="1100"/>
              <a:t> </a:t>
            </a:r>
            <a:endParaRPr/>
          </a:p>
          <a:p>
            <a:pPr indent="0" lvl="0" marL="0" rtl="0" algn="l">
              <a:lnSpc>
                <a:spcPct val="90000"/>
              </a:lnSpc>
              <a:spcBef>
                <a:spcPts val="1000"/>
              </a:spcBef>
              <a:spcAft>
                <a:spcPts val="0"/>
              </a:spcAft>
              <a:buClr>
                <a:schemeClr val="dk1"/>
              </a:buClr>
              <a:buSzPts val="1100"/>
              <a:buNone/>
            </a:pPr>
            <a:r>
              <a:rPr i="1" lang="en-GB" sz="1100"/>
              <a:t>Surviving sickle cell disease.</a:t>
            </a:r>
            <a:r>
              <a:rPr lang="en-GB" sz="1100"/>
              <a:t> BC Children’s Hospital Research Institute. (2025). </a:t>
            </a:r>
            <a:r>
              <a:rPr lang="en-GB" sz="1100" u="sng">
                <a:solidFill>
                  <a:schemeClr val="hlink"/>
                </a:solidFill>
                <a:hlinkClick r:id="rId4"/>
              </a:rPr>
              <a:t>https://www.bcchr.ca/news/surviving-sickle-cell-disease</a:t>
            </a:r>
            <a:r>
              <a:rPr lang="en-GB" sz="1100"/>
              <a:t> </a:t>
            </a:r>
            <a:br>
              <a:rPr lang="en-GB" sz="1100"/>
            </a:br>
            <a:br>
              <a:rPr lang="en-GB" sz="1100"/>
            </a:br>
            <a:r>
              <a:rPr i="1" lang="en-GB" sz="1100"/>
              <a:t>Addressing the Health Equity Gap in Sickle Cell Disease in Ontario. </a:t>
            </a:r>
            <a:r>
              <a:rPr lang="en-GB" sz="1100" u="sng">
                <a:solidFill>
                  <a:schemeClr val="hlink"/>
                </a:solidFill>
                <a:hlinkClick r:id="rId5"/>
              </a:rPr>
              <a:t>https://www.sicklecellanemia.ca/Articles/public/health-equity-gap-in-sickle-cell-disease-in-ontario-canada</a:t>
            </a:r>
            <a:r>
              <a:rPr lang="en-GB" sz="1100"/>
              <a:t> </a:t>
            </a:r>
            <a:endParaRPr sz="1100"/>
          </a:p>
        </p:txBody>
      </p:sp>
      <p:pic>
        <p:nvPicPr>
          <p:cNvPr id="130" name="Google Shape;130;g36d66b96389_3_29" title="Screenshot 2025-07-06 at 7.17.07 PM.png"/>
          <p:cNvPicPr preferRelativeResize="0"/>
          <p:nvPr/>
        </p:nvPicPr>
        <p:blipFill rotWithShape="1">
          <a:blip r:embed="rId6">
            <a:alphaModFix/>
          </a:blip>
          <a:srcRect b="0" l="0" r="0" t="0"/>
          <a:stretch/>
        </p:blipFill>
        <p:spPr>
          <a:xfrm>
            <a:off x="7140000" y="-8"/>
            <a:ext cx="5052000" cy="386250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6"/>
          <p:cNvSpPr txBox="1"/>
          <p:nvPr>
            <p:ph type="title"/>
          </p:nvPr>
        </p:nvSpPr>
        <p:spPr>
          <a:xfrm>
            <a:off x="838200" y="-19930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Times New Roman"/>
              <a:buNone/>
            </a:pPr>
            <a:r>
              <a:rPr lang="en-GB" sz="2400">
                <a:latin typeface="Times New Roman"/>
                <a:ea typeface="Times New Roman"/>
                <a:cs typeface="Times New Roman"/>
                <a:sym typeface="Times New Roman"/>
              </a:rPr>
              <a:t>Sickle Cell Trait vs Sickle Cell Anemia</a:t>
            </a:r>
            <a:endParaRPr sz="2400">
              <a:latin typeface="Times New Roman"/>
              <a:ea typeface="Times New Roman"/>
              <a:cs typeface="Times New Roman"/>
              <a:sym typeface="Times New Roman"/>
            </a:endParaRPr>
          </a:p>
        </p:txBody>
      </p:sp>
      <p:pic>
        <p:nvPicPr>
          <p:cNvPr id="136" name="Google Shape;136;p6" title="Screenshot 2025-06-29 at 8.15.59 AM.png"/>
          <p:cNvPicPr preferRelativeResize="0"/>
          <p:nvPr/>
        </p:nvPicPr>
        <p:blipFill rotWithShape="1">
          <a:blip r:embed="rId3">
            <a:alphaModFix/>
          </a:blip>
          <a:srcRect b="0" l="0" r="0" t="0"/>
          <a:stretch/>
        </p:blipFill>
        <p:spPr>
          <a:xfrm>
            <a:off x="2461350" y="989975"/>
            <a:ext cx="5722951" cy="544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Times New Roman"/>
              <a:buNone/>
            </a:pPr>
            <a:r>
              <a:rPr b="1" lang="en-GB" sz="2800">
                <a:latin typeface="Times New Roman"/>
                <a:ea typeface="Times New Roman"/>
                <a:cs typeface="Times New Roman"/>
                <a:sym typeface="Times New Roman"/>
              </a:rPr>
              <a:t>Labs of an SCD Patient</a:t>
            </a:r>
            <a:endParaRPr b="1" sz="2800">
              <a:latin typeface="Times New Roman"/>
              <a:ea typeface="Times New Roman"/>
              <a:cs typeface="Times New Roman"/>
              <a:sym typeface="Times New Roman"/>
            </a:endParaRPr>
          </a:p>
        </p:txBody>
      </p:sp>
      <p:sp>
        <p:nvSpPr>
          <p:cNvPr id="142" name="Google Shape;142;p7"/>
          <p:cNvSpPr txBox="1"/>
          <p:nvPr>
            <p:ph idx="1" type="body"/>
          </p:nvPr>
        </p:nvSpPr>
        <p:spPr>
          <a:xfrm>
            <a:off x="838200" y="1825625"/>
            <a:ext cx="5680800" cy="4854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sz="2000">
                <a:latin typeface="Times New Roman"/>
                <a:ea typeface="Times New Roman"/>
                <a:cs typeface="Times New Roman"/>
                <a:sym typeface="Times New Roman"/>
              </a:rPr>
              <a:t>CBC: low hemoglobin, low haematocrit, possibly high platelets (asplenia)</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MCV: Normocytic or macrocytic (if taking hydroxyurea)</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Hemolysis:</a:t>
            </a:r>
            <a:endParaRPr sz="2000">
              <a:latin typeface="Times New Roman"/>
              <a:ea typeface="Times New Roman"/>
              <a:cs typeface="Times New Roman"/>
              <a:sym typeface="Times New Roman"/>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Low haptoglobin</a:t>
            </a:r>
            <a:endParaRPr sz="2000">
              <a:latin typeface="Times New Roman"/>
              <a:ea typeface="Times New Roman"/>
              <a:cs typeface="Times New Roman"/>
              <a:sym typeface="Times New Roman"/>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High LDH</a:t>
            </a:r>
            <a:endParaRPr sz="2000">
              <a:latin typeface="Times New Roman"/>
              <a:ea typeface="Times New Roman"/>
              <a:cs typeface="Times New Roman"/>
              <a:sym typeface="Times New Roman"/>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High indirect bilirubin</a:t>
            </a:r>
            <a:endParaRPr sz="2000">
              <a:latin typeface="Times New Roman"/>
              <a:ea typeface="Times New Roman"/>
              <a:cs typeface="Times New Roman"/>
              <a:sym typeface="Times New Roman"/>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High retics</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Hemoglobin electrophoresis (HbA, HbA2, HbF, HbS in percentages)</a:t>
            </a:r>
            <a:endParaRPr sz="2000">
              <a:latin typeface="Times New Roman"/>
              <a:ea typeface="Times New Roman"/>
              <a:cs typeface="Times New Roman"/>
              <a:sym typeface="Times New Roman"/>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type="title"/>
          </p:nvPr>
        </p:nvSpPr>
        <p:spPr>
          <a:xfrm>
            <a:off x="516403" y="430837"/>
            <a:ext cx="3932100" cy="5184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211569"/>
              <a:buFont typeface="Calibri"/>
              <a:buNone/>
            </a:pPr>
            <a:r>
              <a:rPr lang="en-GB"/>
              <a:t> </a:t>
            </a:r>
            <a:r>
              <a:rPr b="1" lang="en-GB" sz="2200">
                <a:latin typeface="Times New Roman"/>
                <a:ea typeface="Times New Roman"/>
                <a:cs typeface="Times New Roman"/>
                <a:sym typeface="Times New Roman"/>
              </a:rPr>
              <a:t>Peripheral blood film in HbSS</a:t>
            </a:r>
            <a:endParaRPr b="1" sz="2200">
              <a:latin typeface="Times New Roman"/>
              <a:ea typeface="Times New Roman"/>
              <a:cs typeface="Times New Roman"/>
              <a:sym typeface="Times New Roman"/>
            </a:endParaRPr>
          </a:p>
        </p:txBody>
      </p:sp>
      <p:pic>
        <p:nvPicPr>
          <p:cNvPr id="148" name="Google Shape;148;p8"/>
          <p:cNvPicPr preferRelativeResize="0"/>
          <p:nvPr>
            <p:ph idx="2" type="pic"/>
          </p:nvPr>
        </p:nvPicPr>
        <p:blipFill rotWithShape="1">
          <a:blip r:embed="rId3">
            <a:alphaModFix/>
          </a:blip>
          <a:srcRect b="0" l="11801" r="11800" t="0"/>
          <a:stretch/>
        </p:blipFill>
        <p:spPr>
          <a:xfrm>
            <a:off x="6221416" y="199855"/>
            <a:ext cx="4114801" cy="3157527"/>
          </a:xfrm>
          <a:prstGeom prst="rect">
            <a:avLst/>
          </a:prstGeom>
          <a:noFill/>
          <a:ln>
            <a:noFill/>
          </a:ln>
        </p:spPr>
      </p:pic>
      <p:pic>
        <p:nvPicPr>
          <p:cNvPr id="149" name="Google Shape;149;p8"/>
          <p:cNvPicPr preferRelativeResize="0"/>
          <p:nvPr/>
        </p:nvPicPr>
        <p:blipFill rotWithShape="1">
          <a:blip r:embed="rId4">
            <a:alphaModFix/>
          </a:blip>
          <a:srcRect b="0" l="0" r="0" t="0"/>
          <a:stretch/>
        </p:blipFill>
        <p:spPr>
          <a:xfrm>
            <a:off x="6312770" y="3417744"/>
            <a:ext cx="3932101" cy="2717587"/>
          </a:xfrm>
          <a:prstGeom prst="rect">
            <a:avLst/>
          </a:prstGeom>
          <a:noFill/>
          <a:ln>
            <a:noFill/>
          </a:ln>
        </p:spPr>
      </p:pic>
      <p:sp>
        <p:nvSpPr>
          <p:cNvPr id="150" name="Google Shape;150;p8"/>
          <p:cNvSpPr txBox="1"/>
          <p:nvPr>
            <p:ph idx="1" type="body"/>
          </p:nvPr>
        </p:nvSpPr>
        <p:spPr>
          <a:xfrm>
            <a:off x="516400" y="936750"/>
            <a:ext cx="4788300" cy="4984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Sickle cells</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Normochromic, normocytic</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Polychromasia → immature RBCs</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Target cells → Asplenia</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Howell-Jolly bodies (HJB) → Asplenia</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High WBC +/- High plts</a:t>
            </a:r>
            <a:endParaRPr sz="2000"/>
          </a:p>
        </p:txBody>
      </p:sp>
      <p:sp>
        <p:nvSpPr>
          <p:cNvPr id="151" name="Google Shape;151;p8"/>
          <p:cNvSpPr/>
          <p:nvPr/>
        </p:nvSpPr>
        <p:spPr>
          <a:xfrm>
            <a:off x="5712178" y="6123030"/>
            <a:ext cx="6096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Times New Roman"/>
                <a:ea typeface="Times New Roman"/>
                <a:cs typeface="Times New Roman"/>
                <a:sym typeface="Times New Roman"/>
              </a:rPr>
              <a:t>Wjdan A. Arishi. (2021). Techniques for the Detection of Sickle Cell Disease. Micromachines , Volume 12, Article 519</a:t>
            </a:r>
            <a:br>
              <a:rPr b="0" i="0" lang="en-GB" sz="1100" u="none" cap="none" strike="noStrike">
                <a:solidFill>
                  <a:schemeClr val="dk1"/>
                </a:solidFill>
                <a:latin typeface="Times New Roman"/>
                <a:ea typeface="Times New Roman"/>
                <a:cs typeface="Times New Roman"/>
                <a:sym typeface="Times New Roman"/>
              </a:rPr>
            </a:br>
            <a:br>
              <a:rPr lang="en-GB" sz="1100">
                <a:solidFill>
                  <a:schemeClr val="dk1"/>
                </a:solidFill>
                <a:latin typeface="Times New Roman"/>
                <a:ea typeface="Times New Roman"/>
                <a:cs typeface="Times New Roman"/>
                <a:sym typeface="Times New Roman"/>
              </a:rPr>
            </a:br>
            <a:r>
              <a:rPr b="0" i="1" lang="en-GB" sz="1100" u="none" cap="none" strike="noStrike">
                <a:solidFill>
                  <a:schemeClr val="dk1"/>
                </a:solidFill>
                <a:latin typeface="Times New Roman"/>
                <a:ea typeface="Times New Roman"/>
                <a:cs typeface="Times New Roman"/>
                <a:sym typeface="Times New Roman"/>
              </a:rPr>
              <a:t>Polych</a:t>
            </a:r>
            <a:r>
              <a:rPr i="1" lang="en-GB" sz="1100">
                <a:solidFill>
                  <a:schemeClr val="dk1"/>
                </a:solidFill>
                <a:latin typeface="Times New Roman"/>
                <a:ea typeface="Times New Roman"/>
                <a:cs typeface="Times New Roman"/>
                <a:sym typeface="Times New Roman"/>
              </a:rPr>
              <a:t>romasia.</a:t>
            </a:r>
            <a:r>
              <a:rPr lang="en-GB" sz="1100">
                <a:solidFill>
                  <a:schemeClr val="dk1"/>
                </a:solidFill>
                <a:latin typeface="Times New Roman"/>
                <a:ea typeface="Times New Roman"/>
                <a:cs typeface="Times New Roman"/>
                <a:sym typeface="Times New Roman"/>
              </a:rPr>
              <a:t> Cleveland Clinic. </a:t>
            </a:r>
            <a:r>
              <a:rPr lang="en-GB" sz="1100" u="sng">
                <a:solidFill>
                  <a:schemeClr val="hlink"/>
                </a:solidFill>
                <a:latin typeface="Times New Roman"/>
                <a:ea typeface="Times New Roman"/>
                <a:cs typeface="Times New Roman"/>
                <a:sym typeface="Times New Roman"/>
                <a:hlinkClick r:id="rId5"/>
              </a:rPr>
              <a:t>https://my.clevelandclinic.org/health/diseases/25128-polychromasia</a:t>
            </a:r>
            <a:r>
              <a:rPr lang="en-GB" sz="1100">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pic>
        <p:nvPicPr>
          <p:cNvPr id="152" name="Google Shape;152;p8" title="Screenshot 2025-07-12 at 10.13.34 PM.png"/>
          <p:cNvPicPr preferRelativeResize="0"/>
          <p:nvPr/>
        </p:nvPicPr>
        <p:blipFill>
          <a:blip r:embed="rId6">
            <a:alphaModFix/>
          </a:blip>
          <a:stretch>
            <a:fillRect/>
          </a:stretch>
        </p:blipFill>
        <p:spPr>
          <a:xfrm>
            <a:off x="652275" y="3919678"/>
            <a:ext cx="4331400" cy="2463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500">
                <a:latin typeface="Times New Roman"/>
                <a:ea typeface="Times New Roman"/>
                <a:cs typeface="Times New Roman"/>
                <a:sym typeface="Times New Roman"/>
              </a:rPr>
              <a:t>Diagnosis of SCD</a:t>
            </a:r>
            <a:endParaRPr b="1" sz="2500">
              <a:latin typeface="Times New Roman"/>
              <a:ea typeface="Times New Roman"/>
              <a:cs typeface="Times New Roman"/>
              <a:sym typeface="Times New Roman"/>
            </a:endParaRPr>
          </a:p>
        </p:txBody>
      </p:sp>
      <p:sp>
        <p:nvSpPr>
          <p:cNvPr id="158" name="Google Shape;158;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2000"/>
              <a:buNone/>
            </a:pPr>
            <a:r>
              <a:t/>
            </a:r>
            <a:endParaRPr/>
          </a:p>
          <a:p>
            <a:pPr indent="-374650" lvl="0" marL="457200" rtl="0" algn="l">
              <a:lnSpc>
                <a:spcPct val="90000"/>
              </a:lnSpc>
              <a:spcBef>
                <a:spcPts val="1000"/>
              </a:spcBef>
              <a:spcAft>
                <a:spcPts val="0"/>
              </a:spcAft>
              <a:buSzPts val="2300"/>
              <a:buFont typeface="Times New Roman"/>
              <a:buAutoNum type="arabicPeriod"/>
            </a:pPr>
            <a:r>
              <a:rPr lang="en-GB" sz="2300">
                <a:latin typeface="Times New Roman"/>
                <a:ea typeface="Times New Roman"/>
                <a:cs typeface="Times New Roman"/>
                <a:sym typeface="Times New Roman"/>
              </a:rPr>
              <a:t>Hemoglobin Electrophoresis</a:t>
            </a:r>
            <a:br>
              <a:rPr lang="en-GB" sz="2300">
                <a:latin typeface="Times New Roman"/>
                <a:ea typeface="Times New Roman"/>
                <a:cs typeface="Times New Roman"/>
                <a:sym typeface="Times New Roman"/>
              </a:rPr>
            </a:br>
            <a:endParaRPr sz="3100"/>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Genetic testing </a:t>
            </a:r>
            <a:r>
              <a:rPr lang="en-GB" sz="2300">
                <a:latin typeface="Times New Roman"/>
                <a:ea typeface="Times New Roman"/>
                <a:cs typeface="Times New Roman"/>
                <a:sym typeface="Times New Roman"/>
                <a:extLst>
                  <a:ext uri="http://customooxmlschemas.google.com/">
                    <go:slidesCustomData xmlns:go="http://customooxmlschemas.google.com/" textRoundtripDataId="0"/>
                  </a:ext>
                </a:extLst>
              </a:rPr>
              <a:t>with</a:t>
            </a:r>
            <a:r>
              <a:rPr lang="en-GB" sz="2300">
                <a:latin typeface="Times New Roman"/>
                <a:ea typeface="Times New Roman"/>
                <a:cs typeface="Times New Roman"/>
                <a:sym typeface="Times New Roman"/>
              </a:rPr>
              <a:t> Sanger Sequencing</a:t>
            </a:r>
            <a:endParaRPr sz="3100"/>
          </a:p>
        </p:txBody>
      </p:sp>
      <p:sp>
        <p:nvSpPr>
          <p:cNvPr id="159" name="Google Shape;159;p9"/>
          <p:cNvSpPr/>
          <p:nvPr/>
        </p:nvSpPr>
        <p:spPr>
          <a:xfrm>
            <a:off x="5791200" y="6211669"/>
            <a:ext cx="609600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Wjdan A. Arishi. (2021). Techniques for the Detection of Sickle Cell Disease. Micromachines , Volume 12, Article 519</a:t>
            </a:r>
            <a:endParaRPr b="0" i="0" sz="1400" u="none" cap="none" strike="noStrike">
              <a:solidFill>
                <a:srgbClr val="000000"/>
              </a:solidFill>
              <a:latin typeface="Arial"/>
              <a:ea typeface="Arial"/>
              <a:cs typeface="Arial"/>
              <a:sym typeface="Arial"/>
            </a:endParaRPr>
          </a:p>
        </p:txBody>
      </p:sp>
      <p:pic>
        <p:nvPicPr>
          <p:cNvPr id="160" name="Google Shape;160;p9" title="Screenshot 2025-07-15 at 12.50.14 AM.png"/>
          <p:cNvPicPr preferRelativeResize="0"/>
          <p:nvPr/>
        </p:nvPicPr>
        <p:blipFill>
          <a:blip r:embed="rId4">
            <a:alphaModFix/>
          </a:blip>
          <a:stretch>
            <a:fillRect/>
          </a:stretch>
        </p:blipFill>
        <p:spPr>
          <a:xfrm>
            <a:off x="8106925" y="0"/>
            <a:ext cx="3877400" cy="3647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6ecb678e9c_1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500">
                <a:latin typeface="Times New Roman"/>
                <a:ea typeface="Times New Roman"/>
                <a:cs typeface="Times New Roman"/>
                <a:sym typeface="Times New Roman"/>
              </a:rPr>
              <a:t>Transfusions in SCD</a:t>
            </a:r>
            <a:endParaRPr b="1" sz="2500">
              <a:latin typeface="Times New Roman"/>
              <a:ea typeface="Times New Roman"/>
              <a:cs typeface="Times New Roman"/>
              <a:sym typeface="Times New Roman"/>
            </a:endParaRPr>
          </a:p>
        </p:txBody>
      </p:sp>
      <p:sp>
        <p:nvSpPr>
          <p:cNvPr id="166" name="Google Shape;166;g36ecb678e9c_1_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2000"/>
              <a:buNone/>
            </a:pPr>
            <a:r>
              <a:t/>
            </a:r>
            <a:endParaRPr/>
          </a:p>
          <a:p>
            <a:pPr indent="-374650" lvl="0" marL="457200" rtl="0" algn="l">
              <a:lnSpc>
                <a:spcPct val="90000"/>
              </a:lnSpc>
              <a:spcBef>
                <a:spcPts val="1000"/>
              </a:spcBef>
              <a:spcAft>
                <a:spcPts val="0"/>
              </a:spcAft>
              <a:buSzPts val="2300"/>
              <a:buFont typeface="Times New Roman"/>
              <a:buAutoNum type="arabicPeriod"/>
            </a:pPr>
            <a:r>
              <a:rPr lang="en-GB" sz="2300">
                <a:latin typeface="Times New Roman"/>
                <a:ea typeface="Times New Roman"/>
                <a:cs typeface="Times New Roman"/>
                <a:sym typeface="Times New Roman"/>
              </a:rPr>
              <a:t>Simple Transfusion</a:t>
            </a:r>
            <a:endParaRPr sz="2300">
              <a:latin typeface="Times New Roman"/>
              <a:ea typeface="Times New Roman"/>
              <a:cs typeface="Times New Roman"/>
              <a:sym typeface="Times New Roman"/>
            </a:endParaRPr>
          </a:p>
          <a:p>
            <a:pPr indent="-374650" lvl="1" marL="914400" rtl="0" algn="l">
              <a:spcBef>
                <a:spcPts val="0"/>
              </a:spcBef>
              <a:spcAft>
                <a:spcPts val="0"/>
              </a:spcAft>
              <a:buSzPts val="2300"/>
              <a:buFont typeface="Times New Roman"/>
              <a:buChar char="•"/>
            </a:pPr>
            <a:r>
              <a:rPr lang="en-GB" sz="2300">
                <a:latin typeface="Times New Roman"/>
                <a:ea typeface="Times New Roman"/>
                <a:cs typeface="Times New Roman"/>
                <a:sym typeface="Times New Roman"/>
              </a:rPr>
              <a:t>Transfusing donor HbA to the patient</a:t>
            </a:r>
            <a:endParaRPr sz="2300">
              <a:latin typeface="Times New Roman"/>
              <a:ea typeface="Times New Roman"/>
              <a:cs typeface="Times New Roman"/>
              <a:sym typeface="Times New Roman"/>
            </a:endParaRPr>
          </a:p>
          <a:p>
            <a:pPr indent="-374650" lvl="1" marL="914400" rtl="0" algn="l">
              <a:spcBef>
                <a:spcPts val="0"/>
              </a:spcBef>
              <a:spcAft>
                <a:spcPts val="0"/>
              </a:spcAft>
              <a:buSzPts val="2300"/>
              <a:buFont typeface="Times New Roman"/>
              <a:buChar char="•"/>
            </a:pPr>
            <a:r>
              <a:rPr lang="en-GB" sz="2300">
                <a:latin typeface="Times New Roman"/>
                <a:ea typeface="Times New Roman"/>
                <a:cs typeface="Times New Roman"/>
                <a:sym typeface="Times New Roman"/>
              </a:rPr>
              <a:t>Good if Hb down from baseline</a:t>
            </a:r>
            <a:endParaRPr sz="2300">
              <a:latin typeface="Times New Roman"/>
              <a:ea typeface="Times New Roman"/>
              <a:cs typeface="Times New Roman"/>
              <a:sym typeface="Times New Roman"/>
            </a:endParaRPr>
          </a:p>
          <a:p>
            <a:pPr indent="0" lvl="0" marL="457200" rtl="0" algn="l">
              <a:lnSpc>
                <a:spcPct val="90000"/>
              </a:lnSpc>
              <a:spcBef>
                <a:spcPts val="1000"/>
              </a:spcBef>
              <a:spcAft>
                <a:spcPts val="0"/>
              </a:spcAft>
              <a:buNone/>
            </a:pPr>
            <a:r>
              <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Exchange Transfusions</a:t>
            </a:r>
            <a:endParaRPr sz="2300">
              <a:latin typeface="Times New Roman"/>
              <a:ea typeface="Times New Roman"/>
              <a:cs typeface="Times New Roman"/>
              <a:sym typeface="Times New Roman"/>
            </a:endParaRPr>
          </a:p>
          <a:p>
            <a:pPr indent="-374650" lvl="1" marL="914400" rtl="0" algn="l">
              <a:lnSpc>
                <a:spcPct val="90000"/>
              </a:lnSpc>
              <a:spcBef>
                <a:spcPts val="0"/>
              </a:spcBef>
              <a:spcAft>
                <a:spcPts val="0"/>
              </a:spcAft>
              <a:buSzPts val="2300"/>
              <a:buFont typeface="Times New Roman"/>
              <a:buChar char="•"/>
            </a:pPr>
            <a:r>
              <a:rPr lang="en-GB" sz="2300">
                <a:latin typeface="Times New Roman"/>
                <a:ea typeface="Times New Roman"/>
                <a:cs typeface="Times New Roman"/>
                <a:sym typeface="Times New Roman"/>
              </a:rPr>
              <a:t>Removing HbS from the patient via apheresis machine</a:t>
            </a:r>
            <a:endParaRPr sz="2300">
              <a:latin typeface="Times New Roman"/>
              <a:ea typeface="Times New Roman"/>
              <a:cs typeface="Times New Roman"/>
              <a:sym typeface="Times New Roman"/>
            </a:endParaRPr>
          </a:p>
          <a:p>
            <a:pPr indent="-374650" lvl="1" marL="914400" rtl="0" algn="l">
              <a:lnSpc>
                <a:spcPct val="90000"/>
              </a:lnSpc>
              <a:spcBef>
                <a:spcPts val="0"/>
              </a:spcBef>
              <a:spcAft>
                <a:spcPts val="0"/>
              </a:spcAft>
              <a:buSzPts val="2300"/>
              <a:buFont typeface="Times New Roman"/>
              <a:buChar char="•"/>
            </a:pPr>
            <a:r>
              <a:rPr lang="en-GB" sz="2300">
                <a:latin typeface="Times New Roman"/>
                <a:ea typeface="Times New Roman"/>
                <a:cs typeface="Times New Roman"/>
                <a:sym typeface="Times New Roman"/>
              </a:rPr>
              <a:t>Transfusing donor HbA to the patient</a:t>
            </a:r>
            <a:endParaRPr sz="2300">
              <a:latin typeface="Times New Roman"/>
              <a:ea typeface="Times New Roman"/>
              <a:cs typeface="Times New Roman"/>
              <a:sym typeface="Times New Roman"/>
            </a:endParaRPr>
          </a:p>
          <a:p>
            <a:pPr indent="-374650" lvl="1" marL="914400" rtl="0" algn="l">
              <a:lnSpc>
                <a:spcPct val="90000"/>
              </a:lnSpc>
              <a:spcBef>
                <a:spcPts val="0"/>
              </a:spcBef>
              <a:spcAft>
                <a:spcPts val="0"/>
              </a:spcAft>
              <a:buSzPts val="2300"/>
              <a:buFont typeface="Times New Roman"/>
              <a:buChar char="•"/>
            </a:pPr>
            <a:r>
              <a:rPr lang="en-GB" sz="2300">
                <a:latin typeface="Times New Roman"/>
                <a:ea typeface="Times New Roman"/>
                <a:cs typeface="Times New Roman"/>
                <a:sym typeface="Times New Roman"/>
              </a:rPr>
              <a:t>Use if Hb at baseline but having end-organ dysfunction </a:t>
            </a:r>
            <a:endParaRPr sz="2300">
              <a:latin typeface="Times New Roman"/>
              <a:ea typeface="Times New Roman"/>
              <a:cs typeface="Times New Roman"/>
              <a:sym typeface="Times New Roman"/>
            </a:endParaRPr>
          </a:p>
        </p:txBody>
      </p:sp>
      <p:sp>
        <p:nvSpPr>
          <p:cNvPr id="167" name="Google Shape;167;g36ecb678e9c_1_1"/>
          <p:cNvSpPr/>
          <p:nvPr/>
        </p:nvSpPr>
        <p:spPr>
          <a:xfrm>
            <a:off x="5791200" y="6211669"/>
            <a:ext cx="60960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Wjdan A. Arishi. (2021). Techniques for the Detection of Sickle Cell Disease. Micromachines , Volume 12, Article 519</a:t>
            </a:r>
            <a:endParaRPr b="0" i="0" sz="1400" u="none" cap="none" strike="noStrike">
              <a:solidFill>
                <a:srgbClr val="000000"/>
              </a:solidFill>
              <a:latin typeface="Arial"/>
              <a:ea typeface="Arial"/>
              <a:cs typeface="Arial"/>
              <a:sym typeface="Arial"/>
            </a:endParaRPr>
          </a:p>
        </p:txBody>
      </p:sp>
      <p:pic>
        <p:nvPicPr>
          <p:cNvPr id="168" name="Google Shape;168;g36ecb678e9c_1_1" title="Screenshot 2025-07-15 at 12.49.49 AM.png"/>
          <p:cNvPicPr preferRelativeResize="0"/>
          <p:nvPr/>
        </p:nvPicPr>
        <p:blipFill>
          <a:blip r:embed="rId3">
            <a:alphaModFix/>
          </a:blip>
          <a:stretch>
            <a:fillRect/>
          </a:stretch>
        </p:blipFill>
        <p:spPr>
          <a:xfrm>
            <a:off x="7517675" y="0"/>
            <a:ext cx="4674325" cy="3335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0"/>
          <p:cNvSpPr txBox="1"/>
          <p:nvPr>
            <p:ph type="title"/>
          </p:nvPr>
        </p:nvSpPr>
        <p:spPr>
          <a:xfrm>
            <a:off x="838200" y="-116725"/>
            <a:ext cx="10515600" cy="694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ts val="9680"/>
              <a:buFont typeface="Calibri"/>
              <a:buNone/>
            </a:pPr>
            <a:r>
              <a:rPr lang="en-GB"/>
              <a:t> </a:t>
            </a:r>
            <a:r>
              <a:rPr b="1" lang="en-GB" sz="1800">
                <a:latin typeface="Times New Roman"/>
                <a:ea typeface="Times New Roman"/>
                <a:cs typeface="Times New Roman"/>
                <a:sym typeface="Times New Roman"/>
              </a:rPr>
              <a:t>Sickle cell disease clinical complications</a:t>
            </a:r>
            <a:endParaRPr b="1" sz="1800">
              <a:latin typeface="Times New Roman"/>
              <a:ea typeface="Times New Roman"/>
              <a:cs typeface="Times New Roman"/>
              <a:sym typeface="Times New Roman"/>
            </a:endParaRPr>
          </a:p>
        </p:txBody>
      </p:sp>
      <p:pic>
        <p:nvPicPr>
          <p:cNvPr id="174" name="Google Shape;174;p10"/>
          <p:cNvPicPr preferRelativeResize="0"/>
          <p:nvPr>
            <p:ph idx="1" type="body"/>
          </p:nvPr>
        </p:nvPicPr>
        <p:blipFill rotWithShape="1">
          <a:blip r:embed="rId3">
            <a:alphaModFix/>
          </a:blip>
          <a:srcRect b="0" l="0" r="0" t="0"/>
          <a:stretch/>
        </p:blipFill>
        <p:spPr>
          <a:xfrm>
            <a:off x="1113650" y="577475"/>
            <a:ext cx="8727900" cy="5680800"/>
          </a:xfrm>
          <a:prstGeom prst="rect">
            <a:avLst/>
          </a:prstGeom>
          <a:noFill/>
          <a:ln>
            <a:noFill/>
          </a:ln>
        </p:spPr>
      </p:pic>
      <p:sp>
        <p:nvSpPr>
          <p:cNvPr id="175" name="Google Shape;175;p10"/>
          <p:cNvSpPr/>
          <p:nvPr/>
        </p:nvSpPr>
        <p:spPr>
          <a:xfrm>
            <a:off x="6243197" y="6488668"/>
            <a:ext cx="583877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Kato G. et al. Nature Reviews Disease Primers 4,18010 (2018</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36b60ea0bf8_0_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GB">
                <a:latin typeface="Times New Roman"/>
                <a:ea typeface="Times New Roman"/>
                <a:cs typeface="Times New Roman"/>
                <a:sym typeface="Times New Roman"/>
              </a:rPr>
              <a:t>Rule out other causes!</a:t>
            </a:r>
            <a:endParaRPr>
              <a:latin typeface="Times New Roman"/>
              <a:ea typeface="Times New Roman"/>
              <a:cs typeface="Times New Roman"/>
              <a:sym typeface="Times New Roman"/>
            </a:endParaRPr>
          </a:p>
        </p:txBody>
      </p:sp>
      <p:sp>
        <p:nvSpPr>
          <p:cNvPr id="181" name="Google Shape;181;g36b60ea0bf8_0_31"/>
          <p:cNvSpPr txBox="1"/>
          <p:nvPr>
            <p:ph idx="1" type="body"/>
          </p:nvPr>
        </p:nvSpPr>
        <p:spPr>
          <a:xfrm>
            <a:off x="838200" y="1825625"/>
            <a:ext cx="10599600" cy="48327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n-GB" u="sng">
                <a:latin typeface="Times New Roman"/>
                <a:ea typeface="Times New Roman"/>
                <a:cs typeface="Times New Roman"/>
                <a:sym typeface="Times New Roman"/>
              </a:rPr>
              <a:t>Non-Sickle Cell Differential</a:t>
            </a:r>
            <a:endParaRPr u="sng">
              <a:latin typeface="Times New Roman"/>
              <a:ea typeface="Times New Roman"/>
              <a:cs typeface="Times New Roman"/>
              <a:sym typeface="Times New Roman"/>
            </a:endParaRPr>
          </a:p>
          <a:p>
            <a:pPr indent="-342900" lvl="0" marL="457200" rtl="0" algn="l">
              <a:lnSpc>
                <a:spcPct val="90000"/>
              </a:lnSpc>
              <a:spcBef>
                <a:spcPts val="1000"/>
              </a:spcBef>
              <a:spcAft>
                <a:spcPts val="0"/>
              </a:spcAft>
              <a:buSzPts val="1800"/>
              <a:buChar char="-"/>
            </a:pPr>
            <a:r>
              <a:rPr lang="en-GB">
                <a:latin typeface="Times New Roman"/>
                <a:ea typeface="Times New Roman"/>
                <a:cs typeface="Times New Roman"/>
                <a:sym typeface="Times New Roman"/>
              </a:rPr>
              <a:t>Acute Coronary Syndrome (MI)</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Pneumothorax</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Dissection</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PE</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Esophageal Rupture</a:t>
            </a:r>
            <a:endParaRPr>
              <a:latin typeface="Times New Roman"/>
              <a:ea typeface="Times New Roman"/>
              <a:cs typeface="Times New Roman"/>
              <a:sym typeface="Times New Roman"/>
            </a:endParaRPr>
          </a:p>
          <a:p>
            <a:pPr indent="0" lvl="0" marL="0" rtl="0" algn="l">
              <a:lnSpc>
                <a:spcPct val="90000"/>
              </a:lnSpc>
              <a:spcBef>
                <a:spcPts val="1000"/>
              </a:spcBef>
              <a:spcAft>
                <a:spcPts val="0"/>
              </a:spcAft>
              <a:buSzPts val="1800"/>
              <a:buNone/>
            </a:pPr>
            <a:r>
              <a:t/>
            </a:r>
            <a:endParaRPr>
              <a:latin typeface="Times New Roman"/>
              <a:ea typeface="Times New Roman"/>
              <a:cs typeface="Times New Roman"/>
              <a:sym typeface="Times New Roman"/>
            </a:endParaRPr>
          </a:p>
          <a:p>
            <a:pPr indent="0" lvl="0" marL="0" rtl="0" algn="l">
              <a:lnSpc>
                <a:spcPct val="90000"/>
              </a:lnSpc>
              <a:spcBef>
                <a:spcPts val="1000"/>
              </a:spcBef>
              <a:spcAft>
                <a:spcPts val="0"/>
              </a:spcAft>
              <a:buSzPts val="1800"/>
              <a:buNone/>
            </a:pPr>
            <a:r>
              <a:rPr lang="en-GB" u="sng">
                <a:latin typeface="Times New Roman"/>
                <a:ea typeface="Times New Roman"/>
                <a:cs typeface="Times New Roman"/>
                <a:sym typeface="Times New Roman"/>
              </a:rPr>
              <a:t>Sickle Cell Differential (Acute Complications)</a:t>
            </a:r>
            <a:endParaRPr u="sng">
              <a:latin typeface="Times New Roman"/>
              <a:ea typeface="Times New Roman"/>
              <a:cs typeface="Times New Roman"/>
              <a:sym typeface="Times New Roman"/>
            </a:endParaRPr>
          </a:p>
          <a:p>
            <a:pPr indent="-342900" lvl="0" marL="457200" rtl="0" algn="l">
              <a:lnSpc>
                <a:spcPct val="90000"/>
              </a:lnSpc>
              <a:spcBef>
                <a:spcPts val="1000"/>
              </a:spcBef>
              <a:spcAft>
                <a:spcPts val="0"/>
              </a:spcAft>
              <a:buSzPts val="1800"/>
              <a:buChar char="-"/>
            </a:pPr>
            <a:r>
              <a:rPr lang="en-GB">
                <a:latin typeface="Times New Roman"/>
                <a:ea typeface="Times New Roman"/>
                <a:cs typeface="Times New Roman"/>
                <a:sym typeface="Times New Roman"/>
              </a:rPr>
              <a:t>Vaso-occlusive crisis</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Acute Chest Syndrome (ACS) and its causes</a:t>
            </a:r>
            <a:endParaRPr>
              <a:latin typeface="Times New Roman"/>
              <a:ea typeface="Times New Roman"/>
              <a:cs typeface="Times New Roman"/>
              <a:sym typeface="Times New Roman"/>
            </a:endParaRPr>
          </a:p>
          <a:p>
            <a:pPr indent="-342900" lvl="0" marL="457200" rtl="0" algn="l">
              <a:lnSpc>
                <a:spcPct val="90000"/>
              </a:lnSpc>
              <a:spcBef>
                <a:spcPts val="0"/>
              </a:spcBef>
              <a:spcAft>
                <a:spcPts val="0"/>
              </a:spcAft>
              <a:buSzPts val="1800"/>
              <a:buChar char="-"/>
            </a:pPr>
            <a:r>
              <a:rPr lang="en-GB">
                <a:latin typeface="Times New Roman"/>
                <a:ea typeface="Times New Roman"/>
                <a:cs typeface="Times New Roman"/>
                <a:sym typeface="Times New Roman"/>
              </a:rPr>
              <a:t>Splenic sequestration (more pediatric)</a:t>
            </a:r>
            <a:endParaRPr>
              <a:latin typeface="Times New Roman"/>
              <a:ea typeface="Times New Roman"/>
              <a:cs typeface="Times New Roman"/>
              <a:sym typeface="Times New Roman"/>
            </a:endParaRPr>
          </a:p>
        </p:txBody>
      </p:sp>
      <p:pic>
        <p:nvPicPr>
          <p:cNvPr id="182" name="Google Shape;182;g36b60ea0bf8_0_31" title="Screenshot 2025-07-06 at 10.52.42 PM.png"/>
          <p:cNvPicPr preferRelativeResize="0"/>
          <p:nvPr/>
        </p:nvPicPr>
        <p:blipFill rotWithShape="1">
          <a:blip r:embed="rId3">
            <a:alphaModFix/>
          </a:blip>
          <a:srcRect b="0" l="0" r="0" t="0"/>
          <a:stretch/>
        </p:blipFill>
        <p:spPr>
          <a:xfrm>
            <a:off x="6197825" y="365125"/>
            <a:ext cx="5949350" cy="3841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36b60ea0bf8_0_36"/>
          <p:cNvSpPr txBox="1"/>
          <p:nvPr>
            <p:ph idx="1" type="body"/>
          </p:nvPr>
        </p:nvSpPr>
        <p:spPr>
          <a:xfrm>
            <a:off x="838200" y="104975"/>
            <a:ext cx="5427000" cy="4351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400"/>
              </a:spcBef>
              <a:spcAft>
                <a:spcPts val="0"/>
              </a:spcAft>
              <a:buSzPts val="1800"/>
              <a:buNone/>
            </a:pPr>
            <a:r>
              <a:rPr lang="en-GB" sz="1900" u="sng">
                <a:latin typeface="Times New Roman"/>
                <a:ea typeface="Times New Roman"/>
                <a:cs typeface="Times New Roman"/>
                <a:sym typeface="Times New Roman"/>
              </a:rPr>
              <a:t>Symptoms</a:t>
            </a:r>
            <a:endParaRPr sz="1900" u="sng">
              <a:latin typeface="Times New Roman"/>
              <a:ea typeface="Times New Roman"/>
              <a:cs typeface="Times New Roman"/>
              <a:sym typeface="Times New Roman"/>
            </a:endParaRPr>
          </a:p>
          <a:p>
            <a:pPr indent="-368300" lvl="0" marL="457200" rtl="0" algn="l">
              <a:lnSpc>
                <a:spcPct val="115000"/>
              </a:lnSpc>
              <a:spcBef>
                <a:spcPts val="400"/>
              </a:spcBef>
              <a:spcAft>
                <a:spcPts val="0"/>
              </a:spcAft>
              <a:buSzPts val="2200"/>
              <a:buFont typeface="Times New Roman"/>
              <a:buChar char="-"/>
            </a:pPr>
            <a:r>
              <a:rPr lang="en-GB" sz="1900">
                <a:latin typeface="Times New Roman"/>
                <a:ea typeface="Times New Roman"/>
                <a:cs typeface="Times New Roman"/>
                <a:sym typeface="Times New Roman"/>
              </a:rPr>
              <a:t>Sudden onset chest pain, retrosternal, radiating to bilat shoulders and neck</a:t>
            </a:r>
            <a:endParaRPr sz="1900">
              <a:latin typeface="Times New Roman"/>
              <a:ea typeface="Times New Roman"/>
              <a:cs typeface="Times New Roman"/>
              <a:sym typeface="Times New Roman"/>
            </a:endParaRPr>
          </a:p>
          <a:p>
            <a:pPr indent="-368300" lvl="0" marL="457200" rtl="0" algn="l">
              <a:lnSpc>
                <a:spcPct val="115000"/>
              </a:lnSpc>
              <a:spcBef>
                <a:spcPts val="0"/>
              </a:spcBef>
              <a:spcAft>
                <a:spcPts val="0"/>
              </a:spcAft>
              <a:buSzPts val="2200"/>
              <a:buFont typeface="Times New Roman"/>
              <a:buChar char="-"/>
            </a:pPr>
            <a:r>
              <a:rPr lang="en-GB" sz="1900">
                <a:latin typeface="Times New Roman"/>
                <a:ea typeface="Times New Roman"/>
                <a:cs typeface="Times New Roman"/>
                <a:sym typeface="Times New Roman"/>
              </a:rPr>
              <a:t>Previous pain crises are same location/quality, usually attenuates with ketorolac</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SzPts val="1900"/>
              <a:buFont typeface="Times New Roman"/>
              <a:buChar char="-"/>
            </a:pPr>
            <a:r>
              <a:rPr lang="en-GB" sz="1900">
                <a:latin typeface="Times New Roman"/>
                <a:ea typeface="Times New Roman"/>
                <a:cs typeface="Times New Roman"/>
                <a:sym typeface="Times New Roman"/>
              </a:rPr>
              <a:t>No dyspnea/URTI symptoms, no pleuritic chest pain, no n/v/abdo pain</a:t>
            </a:r>
            <a:br>
              <a:rPr lang="en-GB" sz="1900">
                <a:latin typeface="Times New Roman"/>
                <a:ea typeface="Times New Roman"/>
                <a:cs typeface="Times New Roman"/>
                <a:sym typeface="Times New Roman"/>
              </a:rPr>
            </a:br>
            <a:endParaRPr sz="1900">
              <a:latin typeface="Times New Roman"/>
              <a:ea typeface="Times New Roman"/>
              <a:cs typeface="Times New Roman"/>
              <a:sym typeface="Times New Roman"/>
            </a:endParaRPr>
          </a:p>
          <a:p>
            <a:pPr indent="0" lvl="0" marL="0" rtl="0" algn="l">
              <a:lnSpc>
                <a:spcPct val="115000"/>
              </a:lnSpc>
              <a:spcBef>
                <a:spcPts val="400"/>
              </a:spcBef>
              <a:spcAft>
                <a:spcPts val="0"/>
              </a:spcAft>
              <a:buSzPts val="1800"/>
              <a:buNone/>
            </a:pPr>
            <a:r>
              <a:rPr lang="en-GB" sz="1900" u="sng">
                <a:latin typeface="Times New Roman"/>
                <a:ea typeface="Times New Roman"/>
                <a:cs typeface="Times New Roman"/>
                <a:sym typeface="Times New Roman"/>
              </a:rPr>
              <a:t>Triggers?</a:t>
            </a:r>
            <a:endParaRPr sz="1900" u="sng">
              <a:latin typeface="Times New Roman"/>
              <a:ea typeface="Times New Roman"/>
              <a:cs typeface="Times New Roman"/>
              <a:sym typeface="Times New Roman"/>
            </a:endParaRPr>
          </a:p>
          <a:p>
            <a:pPr indent="-349250" lvl="0" marL="457200" rtl="0" algn="l">
              <a:lnSpc>
                <a:spcPct val="115000"/>
              </a:lnSpc>
              <a:spcBef>
                <a:spcPts val="400"/>
              </a:spcBef>
              <a:spcAft>
                <a:spcPts val="0"/>
              </a:spcAft>
              <a:buSzPts val="1900"/>
              <a:buFont typeface="Times New Roman"/>
              <a:buChar char="-"/>
            </a:pPr>
            <a:r>
              <a:rPr lang="en-GB" sz="1900">
                <a:latin typeface="Times New Roman"/>
                <a:ea typeface="Times New Roman"/>
                <a:cs typeface="Times New Roman"/>
                <a:sym typeface="Times New Roman"/>
              </a:rPr>
              <a:t>No infectious symptoms, no dehydration, no prolonged exercise/high altitude, no cold weather</a:t>
            </a:r>
            <a:endParaRPr sz="1900">
              <a:latin typeface="Times New Roman"/>
              <a:ea typeface="Times New Roman"/>
              <a:cs typeface="Times New Roman"/>
              <a:sym typeface="Times New Roman"/>
            </a:endParaRPr>
          </a:p>
          <a:p>
            <a:pPr indent="0" lvl="0" marL="457200" rtl="0" algn="l">
              <a:lnSpc>
                <a:spcPct val="115000"/>
              </a:lnSpc>
              <a:spcBef>
                <a:spcPts val="400"/>
              </a:spcBef>
              <a:spcAft>
                <a:spcPts val="0"/>
              </a:spcAft>
              <a:buSzPts val="1800"/>
              <a:buNone/>
            </a:pPr>
            <a:r>
              <a:t/>
            </a:r>
            <a:endParaRPr sz="1900">
              <a:latin typeface="Times New Roman"/>
              <a:ea typeface="Times New Roman"/>
              <a:cs typeface="Times New Roman"/>
              <a:sym typeface="Times New Roman"/>
            </a:endParaRPr>
          </a:p>
          <a:p>
            <a:pPr indent="0" lvl="0" marL="0" rtl="0" algn="l">
              <a:lnSpc>
                <a:spcPct val="115000"/>
              </a:lnSpc>
              <a:spcBef>
                <a:spcPts val="400"/>
              </a:spcBef>
              <a:spcAft>
                <a:spcPts val="0"/>
              </a:spcAft>
              <a:buSzPts val="1800"/>
              <a:buNone/>
            </a:pPr>
            <a:r>
              <a:rPr lang="en-GB" sz="1900" u="sng">
                <a:latin typeface="Times New Roman"/>
                <a:ea typeface="Times New Roman"/>
                <a:cs typeface="Times New Roman"/>
                <a:sym typeface="Times New Roman"/>
              </a:rPr>
              <a:t>Exam</a:t>
            </a:r>
            <a:endParaRPr sz="1900" u="sng">
              <a:latin typeface="Times New Roman"/>
              <a:ea typeface="Times New Roman"/>
              <a:cs typeface="Times New Roman"/>
              <a:sym typeface="Times New Roman"/>
            </a:endParaRPr>
          </a:p>
          <a:p>
            <a:pPr indent="-336550" lvl="0" marL="457200" rtl="0" algn="l">
              <a:lnSpc>
                <a:spcPct val="115000"/>
              </a:lnSpc>
              <a:spcBef>
                <a:spcPts val="400"/>
              </a:spcBef>
              <a:spcAft>
                <a:spcPts val="0"/>
              </a:spcAft>
              <a:buSzPts val="1700"/>
              <a:buFont typeface="Times New Roman"/>
              <a:buChar char="-"/>
            </a:pPr>
            <a:r>
              <a:rPr lang="en-GB" sz="1900">
                <a:latin typeface="Times New Roman"/>
                <a:ea typeface="Times New Roman"/>
                <a:cs typeface="Times New Roman"/>
                <a:sym typeface="Times New Roman"/>
              </a:rPr>
              <a:t>No resp distress. Normal heart sounds. Clear lungs. No abdo tenderness. No unilateral leg swelling or tenderness</a:t>
            </a:r>
            <a:endParaRPr sz="1700">
              <a:latin typeface="Times New Roman"/>
              <a:ea typeface="Times New Roman"/>
              <a:cs typeface="Times New Roman"/>
              <a:sym typeface="Times New Roman"/>
            </a:endParaRPr>
          </a:p>
        </p:txBody>
      </p:sp>
      <p:pic>
        <p:nvPicPr>
          <p:cNvPr id="188" name="Google Shape;188;g36b60ea0bf8_0_36" title="Screenshot 2025-07-06 at 10.49.20 PM.png"/>
          <p:cNvPicPr preferRelativeResize="0"/>
          <p:nvPr/>
        </p:nvPicPr>
        <p:blipFill rotWithShape="1">
          <a:blip r:embed="rId3">
            <a:alphaModFix/>
          </a:blip>
          <a:srcRect b="0" l="0" r="0" t="0"/>
          <a:stretch/>
        </p:blipFill>
        <p:spPr>
          <a:xfrm>
            <a:off x="6590750" y="776098"/>
            <a:ext cx="5407750" cy="5560400"/>
          </a:xfrm>
          <a:prstGeom prst="rect">
            <a:avLst/>
          </a:prstGeom>
          <a:noFill/>
          <a:ln>
            <a:noFill/>
          </a:ln>
        </p:spPr>
      </p:pic>
      <p:sp>
        <p:nvSpPr>
          <p:cNvPr id="189" name="Google Shape;189;g36b60ea0bf8_0_36"/>
          <p:cNvSpPr txBox="1"/>
          <p:nvPr/>
        </p:nvSpPr>
        <p:spPr>
          <a:xfrm>
            <a:off x="8440550" y="1628825"/>
            <a:ext cx="3238500" cy="142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0" i="0" lang="en-GB" sz="3100" u="none" cap="none" strike="noStrike">
                <a:solidFill>
                  <a:schemeClr val="dk1"/>
                </a:solidFill>
                <a:latin typeface="Calibri"/>
                <a:ea typeface="Calibri"/>
                <a:cs typeface="Calibri"/>
                <a:sym typeface="Calibri"/>
              </a:rPr>
              <a:t>Investigations?</a:t>
            </a:r>
            <a:endParaRPr b="0" i="0" sz="31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36d66b96389_3_6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500">
                <a:latin typeface="Times New Roman"/>
                <a:ea typeface="Times New Roman"/>
                <a:cs typeface="Times New Roman"/>
                <a:sym typeface="Times New Roman"/>
              </a:rPr>
              <a:t>Acute SCD Complications</a:t>
            </a:r>
            <a:endParaRPr b="1" sz="2500">
              <a:latin typeface="Times New Roman"/>
              <a:ea typeface="Times New Roman"/>
              <a:cs typeface="Times New Roman"/>
              <a:sym typeface="Times New Roman"/>
            </a:endParaRPr>
          </a:p>
        </p:txBody>
      </p:sp>
      <p:sp>
        <p:nvSpPr>
          <p:cNvPr id="195" name="Google Shape;195;g36d66b96389_3_6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2000"/>
              <a:buNone/>
            </a:pPr>
            <a:r>
              <a:rPr lang="en-GB" u="sng"/>
              <a:t>Relevant in this patient</a:t>
            </a:r>
            <a:endParaRPr u="sng"/>
          </a:p>
          <a:p>
            <a:pPr indent="-374650" lvl="0" marL="457200" rtl="0" algn="l">
              <a:lnSpc>
                <a:spcPct val="90000"/>
              </a:lnSpc>
              <a:spcBef>
                <a:spcPts val="1000"/>
              </a:spcBef>
              <a:spcAft>
                <a:spcPts val="0"/>
              </a:spcAft>
              <a:buSzPts val="2300"/>
              <a:buFont typeface="Times New Roman"/>
              <a:buAutoNum type="arabicPeriod"/>
            </a:pPr>
            <a:r>
              <a:rPr lang="en-GB" sz="2300">
                <a:latin typeface="Times New Roman"/>
                <a:ea typeface="Times New Roman"/>
                <a:cs typeface="Times New Roman"/>
                <a:sym typeface="Times New Roman"/>
              </a:rPr>
              <a:t>Vaso-Occlusive Crisis</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Acute Chest Syndrome</a:t>
            </a:r>
            <a:br>
              <a:rPr lang="en-GB" sz="2300">
                <a:latin typeface="Times New Roman"/>
                <a:ea typeface="Times New Roman"/>
                <a:cs typeface="Times New Roman"/>
                <a:sym typeface="Times New Roman"/>
              </a:rPr>
            </a:br>
            <a:endParaRPr sz="2300">
              <a:latin typeface="Times New Roman"/>
              <a:ea typeface="Times New Roman"/>
              <a:cs typeface="Times New Roman"/>
              <a:sym typeface="Times New Roman"/>
            </a:endParaRPr>
          </a:p>
          <a:p>
            <a:pPr indent="0" lvl="0" marL="0" rtl="0" algn="l">
              <a:lnSpc>
                <a:spcPct val="90000"/>
              </a:lnSpc>
              <a:spcBef>
                <a:spcPts val="1000"/>
              </a:spcBef>
              <a:spcAft>
                <a:spcPts val="0"/>
              </a:spcAft>
              <a:buSzPts val="1800"/>
              <a:buNone/>
            </a:pPr>
            <a:r>
              <a:rPr lang="en-GB" sz="2300" u="sng">
                <a:latin typeface="Times New Roman"/>
                <a:ea typeface="Times New Roman"/>
                <a:cs typeface="Times New Roman"/>
                <a:sym typeface="Times New Roman"/>
              </a:rPr>
              <a:t>Head-to-Toe</a:t>
            </a:r>
            <a:endParaRPr sz="2300" u="sng">
              <a:latin typeface="Times New Roman"/>
              <a:ea typeface="Times New Roman"/>
              <a:cs typeface="Times New Roman"/>
              <a:sym typeface="Times New Roman"/>
            </a:endParaRPr>
          </a:p>
          <a:p>
            <a:pPr indent="-374650" lvl="0" marL="457200" rtl="0" algn="l">
              <a:lnSpc>
                <a:spcPct val="90000"/>
              </a:lnSpc>
              <a:spcBef>
                <a:spcPts val="1000"/>
              </a:spcBef>
              <a:spcAft>
                <a:spcPts val="0"/>
              </a:spcAft>
              <a:buSzPts val="2300"/>
              <a:buFont typeface="Times New Roman"/>
              <a:buAutoNum type="arabicPeriod"/>
            </a:pPr>
            <a:r>
              <a:rPr lang="en-GB" sz="2300">
                <a:latin typeface="Times New Roman"/>
                <a:ea typeface="Times New Roman"/>
                <a:cs typeface="Times New Roman"/>
                <a:sym typeface="Times New Roman"/>
              </a:rPr>
              <a:t>Stroke</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Splenic Sequestration</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Bacterial Infections (asplenia)</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Priapism</a:t>
            </a:r>
            <a:endParaRPr sz="2300">
              <a:latin typeface="Times New Roman"/>
              <a:ea typeface="Times New Roman"/>
              <a:cs typeface="Times New Roman"/>
              <a:sym typeface="Times New Roman"/>
            </a:endParaRPr>
          </a:p>
          <a:p>
            <a:pPr indent="-374650" lvl="0" marL="457200" rtl="0" algn="l">
              <a:lnSpc>
                <a:spcPct val="90000"/>
              </a:lnSpc>
              <a:spcBef>
                <a:spcPts val="0"/>
              </a:spcBef>
              <a:spcAft>
                <a:spcPts val="0"/>
              </a:spcAft>
              <a:buSzPts val="2300"/>
              <a:buFont typeface="Times New Roman"/>
              <a:buAutoNum type="arabicPeriod"/>
            </a:pPr>
            <a:r>
              <a:rPr lang="en-GB" sz="2300">
                <a:latin typeface="Times New Roman"/>
                <a:ea typeface="Times New Roman"/>
                <a:cs typeface="Times New Roman"/>
                <a:sym typeface="Times New Roman"/>
              </a:rPr>
              <a:t>Acute Aplastic Crisis</a:t>
            </a:r>
            <a:endParaRPr sz="2300">
              <a:latin typeface="Times New Roman"/>
              <a:ea typeface="Times New Roman"/>
              <a:cs typeface="Times New Roman"/>
              <a:sym typeface="Times New Roman"/>
            </a:endParaRPr>
          </a:p>
        </p:txBody>
      </p:sp>
      <p:sp>
        <p:nvSpPr>
          <p:cNvPr id="196" name="Google Shape;196;g36d66b96389_3_60"/>
          <p:cNvSpPr/>
          <p:nvPr/>
        </p:nvSpPr>
        <p:spPr>
          <a:xfrm>
            <a:off x="5791200" y="6211669"/>
            <a:ext cx="60960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Wjdan A. Arishi. (2021). Techniques for the Detection of Sickle Cell Disease. Micromachines , Volume 12, Article 519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1"/>
          <p:cNvSpPr txBox="1"/>
          <p:nvPr>
            <p:ph type="title"/>
          </p:nvPr>
        </p:nvSpPr>
        <p:spPr>
          <a:xfrm>
            <a:off x="838200" y="-412425"/>
            <a:ext cx="10515600" cy="1325700"/>
          </a:xfrm>
          <a:prstGeom prst="rect">
            <a:avLst/>
          </a:prstGeom>
          <a:noFill/>
          <a:ln>
            <a:noFill/>
          </a:ln>
        </p:spPr>
        <p:txBody>
          <a:bodyPr anchorCtr="0" anchor="ctr" bIns="45700" lIns="91425" spcFirstLastPara="1" rIns="91425" wrap="square" tIns="45700">
            <a:normAutofit/>
          </a:bodyPr>
          <a:lstStyle/>
          <a:p>
            <a:pPr indent="-355600" lvl="0" marL="457200" rtl="0" algn="l">
              <a:lnSpc>
                <a:spcPct val="90000"/>
              </a:lnSpc>
              <a:spcBef>
                <a:spcPts val="0"/>
              </a:spcBef>
              <a:spcAft>
                <a:spcPts val="0"/>
              </a:spcAft>
              <a:buSzPts val="2000"/>
              <a:buFont typeface="Times New Roman"/>
              <a:buAutoNum type="arabicPeriod"/>
            </a:pPr>
            <a:r>
              <a:rPr b="1" lang="en-GB" sz="2000">
                <a:latin typeface="Times New Roman"/>
                <a:ea typeface="Times New Roman"/>
                <a:cs typeface="Times New Roman"/>
                <a:sym typeface="Times New Roman"/>
              </a:rPr>
              <a:t>Acute Painful Episodes (Vaso-Occlusive Crisis)</a:t>
            </a:r>
            <a:endParaRPr b="1" sz="2000">
              <a:latin typeface="Times New Roman"/>
              <a:ea typeface="Times New Roman"/>
              <a:cs typeface="Times New Roman"/>
              <a:sym typeface="Times New Roman"/>
            </a:endParaRPr>
          </a:p>
        </p:txBody>
      </p:sp>
      <p:sp>
        <p:nvSpPr>
          <p:cNvPr id="202" name="Google Shape;202;p11"/>
          <p:cNvSpPr txBox="1"/>
          <p:nvPr>
            <p:ph idx="1" type="body"/>
          </p:nvPr>
        </p:nvSpPr>
        <p:spPr>
          <a:xfrm>
            <a:off x="838200" y="47462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Pain: most common clinical complication in SCD</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Cycles of ischemia and reperfusion</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Pain is commonly from bone infarcts and ischemia in the microvasculature (capillaries)</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most commonly in the extremities, chest, and back</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sudden, sometimes gradual onset, hrs-days</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 Majority of pain episodes are managed at home</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1/3 have daily pain</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Triggers: hypoxemia, dehydration, cold, pain, stress, infection, pregnancy/menses</a:t>
            </a:r>
            <a:endParaRPr sz="2000">
              <a:latin typeface="Times New Roman"/>
              <a:ea typeface="Times New Roman"/>
              <a:cs typeface="Times New Roman"/>
              <a:sym typeface="Times New Roman"/>
            </a:endParaRPr>
          </a:p>
        </p:txBody>
      </p:sp>
      <p:sp>
        <p:nvSpPr>
          <p:cNvPr id="203" name="Google Shape;203;p11"/>
          <p:cNvSpPr/>
          <p:nvPr/>
        </p:nvSpPr>
        <p:spPr>
          <a:xfrm>
            <a:off x="3785825" y="6311900"/>
            <a:ext cx="8647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Times New Roman"/>
                <a:ea typeface="Times New Roman"/>
                <a:cs typeface="Times New Roman"/>
                <a:sym typeface="Times New Roman"/>
              </a:rPr>
              <a:t>Kato G. et al. Nature Reviews Disease Primers 4,18010 (2018)</a:t>
            </a:r>
            <a:br>
              <a:rPr b="0" i="0" lang="en-GB" sz="1600" u="none" cap="none" strike="noStrike">
                <a:solidFill>
                  <a:schemeClr val="dk1"/>
                </a:solidFill>
                <a:latin typeface="Times New Roman"/>
                <a:ea typeface="Times New Roman"/>
                <a:cs typeface="Times New Roman"/>
                <a:sym typeface="Times New Roman"/>
              </a:rPr>
            </a:br>
            <a:r>
              <a:rPr b="0" i="1" lang="en-GB" sz="1600" u="none" cap="none" strike="noStrike">
                <a:solidFill>
                  <a:schemeClr val="dk1"/>
                </a:solidFill>
                <a:latin typeface="Times New Roman"/>
                <a:ea typeface="Times New Roman"/>
                <a:cs typeface="Times New Roman"/>
                <a:sym typeface="Times New Roman"/>
              </a:rPr>
              <a:t>Sickle cell disease.</a:t>
            </a:r>
            <a:r>
              <a:rPr b="0" i="0" lang="en-GB" sz="1600" u="none" cap="none" strike="noStrike">
                <a:solidFill>
                  <a:schemeClr val="dk1"/>
                </a:solidFill>
                <a:latin typeface="Times New Roman"/>
                <a:ea typeface="Times New Roman"/>
                <a:cs typeface="Times New Roman"/>
                <a:sym typeface="Times New Roman"/>
              </a:rPr>
              <a:t> Osmosis. </a:t>
            </a:r>
            <a:r>
              <a:rPr b="0" i="0" lang="en-GB" sz="1600" u="sng" cap="none" strike="noStrike">
                <a:solidFill>
                  <a:schemeClr val="hlink"/>
                </a:solidFill>
                <a:latin typeface="Times New Roman"/>
                <a:ea typeface="Times New Roman"/>
                <a:cs typeface="Times New Roman"/>
                <a:sym typeface="Times New Roman"/>
                <a:hlinkClick r:id="rId3"/>
              </a:rPr>
              <a:t>https://www.osmosis.org/learn/Sickle_cell_disease:_Clinical_sciences</a:t>
            </a:r>
            <a:r>
              <a:rPr b="0" i="0" lang="en-GB" sz="1600" u="none" cap="none" strike="noStrike">
                <a:solidFill>
                  <a:schemeClr val="dk1"/>
                </a:solidFill>
                <a:latin typeface="Times New Roman"/>
                <a:ea typeface="Times New Roman"/>
                <a:cs typeface="Times New Roman"/>
                <a:sym typeface="Times New Roman"/>
              </a:rPr>
              <a:t> </a:t>
            </a:r>
            <a:br>
              <a:rPr b="0" i="0" lang="en-GB" sz="1600" u="none" cap="none" strike="noStrike">
                <a:solidFill>
                  <a:schemeClr val="dk1"/>
                </a:solidFill>
                <a:latin typeface="Times New Roman"/>
                <a:ea typeface="Times New Roman"/>
                <a:cs typeface="Times New Roman"/>
                <a:sym typeface="Times New Roman"/>
              </a:rPr>
            </a:br>
            <a:endParaRPr b="0" i="0" sz="1400" u="none" cap="none" strike="noStrike">
              <a:solidFill>
                <a:srgbClr val="000000"/>
              </a:solidFill>
              <a:latin typeface="Arial"/>
              <a:ea typeface="Arial"/>
              <a:cs typeface="Arial"/>
              <a:sym typeface="Arial"/>
            </a:endParaRPr>
          </a:p>
        </p:txBody>
      </p:sp>
      <p:pic>
        <p:nvPicPr>
          <p:cNvPr id="204" name="Google Shape;204;p11" title="Screenshot 2025-07-06 at 11.29.57 PM.png"/>
          <p:cNvPicPr preferRelativeResize="0"/>
          <p:nvPr/>
        </p:nvPicPr>
        <p:blipFill rotWithShape="1">
          <a:blip r:embed="rId4">
            <a:alphaModFix/>
          </a:blip>
          <a:srcRect b="0" l="0" r="0" t="0"/>
          <a:stretch/>
        </p:blipFill>
        <p:spPr>
          <a:xfrm>
            <a:off x="5413725" y="3583650"/>
            <a:ext cx="6503950" cy="2656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3"/>
          <p:cNvSpPr txBox="1"/>
          <p:nvPr>
            <p:ph type="title"/>
          </p:nvPr>
        </p:nvSpPr>
        <p:spPr>
          <a:xfrm>
            <a:off x="838200" y="-3207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Times New Roman"/>
              <a:buNone/>
            </a:pPr>
            <a:r>
              <a:rPr b="1" lang="en-GB" sz="1800">
                <a:latin typeface="Times New Roman"/>
                <a:ea typeface="Times New Roman"/>
                <a:cs typeface="Times New Roman"/>
                <a:sym typeface="Times New Roman"/>
              </a:rPr>
              <a:t>2. </a:t>
            </a:r>
            <a:r>
              <a:rPr b="1" lang="en-GB" sz="2000">
                <a:latin typeface="Times New Roman"/>
                <a:ea typeface="Times New Roman"/>
                <a:cs typeface="Times New Roman"/>
                <a:sym typeface="Times New Roman"/>
              </a:rPr>
              <a:t>Acute Chest Syndrome (ACS</a:t>
            </a:r>
            <a:r>
              <a:rPr b="1" lang="en-GB" sz="1800">
                <a:latin typeface="Times New Roman"/>
                <a:ea typeface="Times New Roman"/>
                <a:cs typeface="Times New Roman"/>
                <a:sym typeface="Times New Roman"/>
              </a:rPr>
              <a:t>)</a:t>
            </a:r>
            <a:endParaRPr b="1" sz="1800">
              <a:latin typeface="Times New Roman"/>
              <a:ea typeface="Times New Roman"/>
              <a:cs typeface="Times New Roman"/>
              <a:sym typeface="Times New Roman"/>
            </a:endParaRPr>
          </a:p>
        </p:txBody>
      </p:sp>
      <p:sp>
        <p:nvSpPr>
          <p:cNvPr id="210" name="Google Shape;210;p13"/>
          <p:cNvSpPr txBox="1"/>
          <p:nvPr>
            <p:ph idx="1" type="body"/>
          </p:nvPr>
        </p:nvSpPr>
        <p:spPr>
          <a:xfrm>
            <a:off x="838200" y="785650"/>
            <a:ext cx="9289500" cy="5766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GB" sz="2000">
                <a:latin typeface="Times New Roman"/>
                <a:ea typeface="Times New Roman"/>
                <a:cs typeface="Times New Roman"/>
                <a:sym typeface="Times New Roman"/>
              </a:rPr>
              <a:t>Definition: ACS = acute illness characterized by fever and/or respiratory symptoms accompanied by new pulmonary infiltrate on CXR</a:t>
            </a:r>
            <a:endParaRPr sz="2000">
              <a:latin typeface="Times New Roman"/>
              <a:ea typeface="Times New Roman"/>
              <a:cs typeface="Times New Roman"/>
              <a:sym typeface="Times New Roman"/>
            </a:endParaRPr>
          </a:p>
          <a:p>
            <a:pPr indent="-355600" lvl="1" marL="9144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Hypoxemia → predicts severity &amp; outcome</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SzPts val="2300"/>
              <a:buFont typeface="Times New Roman"/>
              <a:buChar char="•"/>
            </a:pPr>
            <a:r>
              <a:rPr lang="en-GB" sz="2000">
                <a:highlight>
                  <a:srgbClr val="FFFFFF"/>
                </a:highlight>
                <a:latin typeface="Times New Roman"/>
                <a:ea typeface="Times New Roman"/>
                <a:cs typeface="Times New Roman"/>
                <a:sym typeface="Times New Roman"/>
              </a:rPr>
              <a:t>Vaso-occlusion can lead to localized hypoxia, ischemia, and infarction of lung tissue</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1800"/>
              <a:buChar char="•"/>
            </a:pPr>
            <a:r>
              <a:rPr lang="en-GB" sz="2000">
                <a:latin typeface="Times New Roman"/>
                <a:ea typeface="Times New Roman"/>
                <a:cs typeface="Times New Roman"/>
                <a:sym typeface="Times New Roman"/>
              </a:rPr>
              <a:t>Onset: usually within 24-72 h of acute pain episode → can occur days into admission!</a:t>
            </a:r>
            <a:endParaRPr sz="2000"/>
          </a:p>
          <a:p>
            <a:pPr indent="-228600" lvl="0" marL="228600" rtl="0" algn="l">
              <a:lnSpc>
                <a:spcPct val="90000"/>
              </a:lnSpc>
              <a:spcBef>
                <a:spcPts val="1000"/>
              </a:spcBef>
              <a:spcAft>
                <a:spcPts val="0"/>
              </a:spcAft>
              <a:buClr>
                <a:schemeClr val="dk1"/>
              </a:buClr>
              <a:buSzPts val="1800"/>
              <a:buChar char="•"/>
            </a:pPr>
            <a:r>
              <a:rPr lang="en-GB" sz="2000">
                <a:latin typeface="Times New Roman"/>
                <a:ea typeface="Times New Roman"/>
                <a:cs typeface="Times New Roman"/>
                <a:sym typeface="Times New Roman"/>
              </a:rPr>
              <a:t>Causes: </a:t>
            </a:r>
            <a:endParaRPr sz="2000">
              <a:latin typeface="Times New Roman"/>
              <a:ea typeface="Times New Roman"/>
              <a:cs typeface="Times New Roman"/>
              <a:sym typeface="Times New Roman"/>
            </a:endParaRPr>
          </a:p>
          <a:p>
            <a:pPr indent="-228600" lvl="1" marL="685800" rtl="0" algn="l">
              <a:lnSpc>
                <a:spcPct val="90000"/>
              </a:lnSpc>
              <a:spcBef>
                <a:spcPts val="1000"/>
              </a:spcBef>
              <a:spcAft>
                <a:spcPts val="0"/>
              </a:spcAft>
              <a:buClr>
                <a:schemeClr val="dk1"/>
              </a:buClr>
              <a:buSzPts val="1800"/>
              <a:buChar char="•"/>
            </a:pPr>
            <a:r>
              <a:rPr lang="en-GB" sz="2000">
                <a:latin typeface="Times New Roman"/>
                <a:ea typeface="Times New Roman"/>
                <a:cs typeface="Times New Roman"/>
                <a:sym typeface="Times New Roman"/>
              </a:rPr>
              <a:t>Pneumonia (Chlamydophila &amp; Mycoplasma, viral) - 30%</a:t>
            </a:r>
            <a:endParaRPr sz="2000">
              <a:latin typeface="Times New Roman"/>
              <a:ea typeface="Times New Roman"/>
              <a:cs typeface="Times New Roman"/>
              <a:sym typeface="Times New Roman"/>
            </a:endParaRPr>
          </a:p>
          <a:p>
            <a:pPr indent="-228600" lvl="1" marL="685800" rtl="0" algn="l">
              <a:lnSpc>
                <a:spcPct val="90000"/>
              </a:lnSpc>
              <a:spcBef>
                <a:spcPts val="1000"/>
              </a:spcBef>
              <a:spcAft>
                <a:spcPts val="0"/>
              </a:spcAft>
              <a:buSzPts val="1800"/>
              <a:buFont typeface="Times New Roman"/>
              <a:buChar char="•"/>
            </a:pPr>
            <a:r>
              <a:rPr lang="en-GB" sz="2000">
                <a:latin typeface="Times New Roman"/>
                <a:ea typeface="Times New Roman"/>
                <a:cs typeface="Times New Roman"/>
                <a:sym typeface="Times New Roman"/>
              </a:rPr>
              <a:t>Fat embolus from bone infarct - 10%</a:t>
            </a:r>
            <a:endParaRPr sz="2000">
              <a:latin typeface="Times New Roman"/>
              <a:ea typeface="Times New Roman"/>
              <a:cs typeface="Times New Roman"/>
              <a:sym typeface="Times New Roman"/>
            </a:endParaRPr>
          </a:p>
          <a:p>
            <a:pPr indent="-228600" lvl="1" marL="685800" rtl="0" algn="l">
              <a:lnSpc>
                <a:spcPct val="90000"/>
              </a:lnSpc>
              <a:spcBef>
                <a:spcPts val="1000"/>
              </a:spcBef>
              <a:spcAft>
                <a:spcPts val="0"/>
              </a:spcAft>
              <a:buSzPts val="1800"/>
              <a:buFont typeface="Times New Roman"/>
              <a:buChar char="•"/>
            </a:pPr>
            <a:r>
              <a:rPr lang="en-GB" sz="2000">
                <a:latin typeface="Times New Roman"/>
                <a:ea typeface="Times New Roman"/>
                <a:cs typeface="Times New Roman"/>
                <a:sym typeface="Times New Roman"/>
              </a:rPr>
              <a:t>PE</a:t>
            </a:r>
            <a:endParaRPr sz="2000">
              <a:latin typeface="Times New Roman"/>
              <a:ea typeface="Times New Roman"/>
              <a:cs typeface="Times New Roman"/>
              <a:sym typeface="Times New Roman"/>
            </a:endParaRPr>
          </a:p>
          <a:p>
            <a:pPr indent="-228600" lvl="1" marL="685800" rtl="0" algn="l">
              <a:lnSpc>
                <a:spcPct val="90000"/>
              </a:lnSpc>
              <a:spcBef>
                <a:spcPts val="1000"/>
              </a:spcBef>
              <a:spcAft>
                <a:spcPts val="0"/>
              </a:spcAft>
              <a:buSzPts val="1800"/>
              <a:buFont typeface="Times New Roman"/>
              <a:buChar char="•"/>
            </a:pPr>
            <a:r>
              <a:rPr lang="en-GB" sz="2000">
                <a:latin typeface="Times New Roman"/>
                <a:ea typeface="Times New Roman"/>
                <a:cs typeface="Times New Roman"/>
                <a:sym typeface="Times New Roman"/>
              </a:rPr>
              <a:t>Evolution of VOC</a:t>
            </a:r>
            <a:endParaRPr sz="2000">
              <a:latin typeface="Times New Roman"/>
              <a:ea typeface="Times New Roman"/>
              <a:cs typeface="Times New Roman"/>
              <a:sym typeface="Times New Roman"/>
            </a:endParaRPr>
          </a:p>
          <a:p>
            <a:pPr indent="-228600" lvl="1" marL="685800" rtl="0" algn="l">
              <a:lnSpc>
                <a:spcPct val="90000"/>
              </a:lnSpc>
              <a:spcBef>
                <a:spcPts val="1000"/>
              </a:spcBef>
              <a:spcAft>
                <a:spcPts val="0"/>
              </a:spcAft>
              <a:buSzPts val="1800"/>
              <a:buFont typeface="Times New Roman"/>
              <a:buChar char="•"/>
            </a:pPr>
            <a:r>
              <a:rPr lang="en-GB" sz="2000">
                <a:latin typeface="Times New Roman"/>
                <a:ea typeface="Times New Roman"/>
                <a:cs typeface="Times New Roman"/>
                <a:sym typeface="Times New Roman"/>
              </a:rPr>
              <a:t>Atelectasis, e.g. from poor respiratory effort due to pain, opioids</a:t>
            </a:r>
            <a:endParaRPr sz="2000"/>
          </a:p>
          <a:p>
            <a:pPr indent="0" lvl="0" marL="0" rtl="0" algn="l">
              <a:lnSpc>
                <a:spcPct val="90000"/>
              </a:lnSpc>
              <a:spcBef>
                <a:spcPts val="1000"/>
              </a:spcBef>
              <a:spcAft>
                <a:spcPts val="0"/>
              </a:spcAft>
              <a:buSzPts val="1800"/>
              <a:buNone/>
            </a:pPr>
            <a:r>
              <a:t/>
            </a:r>
            <a:endParaRPr sz="1800">
              <a:latin typeface="Times New Roman"/>
              <a:ea typeface="Times New Roman"/>
              <a:cs typeface="Times New Roman"/>
              <a:sym typeface="Times New Roman"/>
            </a:endParaRPr>
          </a:p>
        </p:txBody>
      </p:sp>
      <p:pic>
        <p:nvPicPr>
          <p:cNvPr id="211" name="Google Shape;211;p13" title="Screenshot 2025-07-06 at 11.50.19 PM.png"/>
          <p:cNvPicPr preferRelativeResize="0"/>
          <p:nvPr/>
        </p:nvPicPr>
        <p:blipFill rotWithShape="1">
          <a:blip r:embed="rId3">
            <a:alphaModFix/>
          </a:blip>
          <a:srcRect b="0" l="0" r="0" t="0"/>
          <a:stretch/>
        </p:blipFill>
        <p:spPr>
          <a:xfrm>
            <a:off x="8306925" y="3996775"/>
            <a:ext cx="2614925" cy="2271075"/>
          </a:xfrm>
          <a:prstGeom prst="rect">
            <a:avLst/>
          </a:prstGeom>
          <a:noFill/>
          <a:ln>
            <a:noFill/>
          </a:ln>
        </p:spPr>
      </p:pic>
      <p:sp>
        <p:nvSpPr>
          <p:cNvPr id="212" name="Google Shape;212;p13"/>
          <p:cNvSpPr txBox="1"/>
          <p:nvPr/>
        </p:nvSpPr>
        <p:spPr>
          <a:xfrm>
            <a:off x="0" y="6473100"/>
            <a:ext cx="98118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en-GB" sz="1000" u="none" cap="none" strike="noStrike">
                <a:solidFill>
                  <a:schemeClr val="dk1"/>
                </a:solidFill>
                <a:latin typeface="Times New Roman"/>
                <a:ea typeface="Times New Roman"/>
                <a:cs typeface="Times New Roman"/>
                <a:sym typeface="Times New Roman"/>
              </a:rPr>
              <a:t>Pulmonary vasculature. </a:t>
            </a:r>
            <a:r>
              <a:rPr b="0" i="0" lang="en-GB" sz="1000" u="none" cap="none" strike="noStrike">
                <a:solidFill>
                  <a:schemeClr val="dk1"/>
                </a:solidFill>
                <a:latin typeface="Times New Roman"/>
                <a:ea typeface="Times New Roman"/>
                <a:cs typeface="Times New Roman"/>
                <a:sym typeface="Times New Roman"/>
              </a:rPr>
              <a:t>Introduction to Radiology. </a:t>
            </a:r>
            <a:r>
              <a:rPr b="0" i="0" lang="en-GB" sz="1000" u="sng" cap="none" strike="noStrike">
                <a:solidFill>
                  <a:schemeClr val="hlink"/>
                </a:solidFill>
                <a:latin typeface="Times New Roman"/>
                <a:ea typeface="Times New Roman"/>
                <a:cs typeface="Times New Roman"/>
                <a:sym typeface="Times New Roman"/>
                <a:hlinkClick r:id="rId4"/>
              </a:rPr>
              <a:t>https://introductiontoradiology.net/courses/rad/cxr/anatomy6chest.html</a:t>
            </a:r>
            <a:r>
              <a:rPr b="0" i="0" lang="en-GB" sz="1000" u="none" cap="none" strike="noStrike">
                <a:solidFill>
                  <a:schemeClr val="dk1"/>
                </a:solidFill>
                <a:latin typeface="Times New Roman"/>
                <a:ea typeface="Times New Roman"/>
                <a:cs typeface="Times New Roman"/>
                <a:sym typeface="Times New Roman"/>
              </a:rPr>
              <a:t>. (2021)</a:t>
            </a:r>
            <a:endParaRPr b="0" i="1" sz="11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6d66b96389_3_78"/>
          <p:cNvSpPr txBox="1"/>
          <p:nvPr>
            <p:ph type="title"/>
          </p:nvPr>
        </p:nvSpPr>
        <p:spPr>
          <a:xfrm>
            <a:off x="838200" y="-3207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Times New Roman"/>
              <a:buNone/>
            </a:pPr>
            <a:r>
              <a:rPr b="1" lang="en-GB" sz="1800">
                <a:latin typeface="Times New Roman"/>
                <a:ea typeface="Times New Roman"/>
                <a:cs typeface="Times New Roman"/>
                <a:sym typeface="Times New Roman"/>
              </a:rPr>
              <a:t>2</a:t>
            </a:r>
            <a:r>
              <a:rPr b="1" lang="en-GB" sz="2000">
                <a:latin typeface="Times New Roman"/>
                <a:ea typeface="Times New Roman"/>
                <a:cs typeface="Times New Roman"/>
                <a:sym typeface="Times New Roman"/>
              </a:rPr>
              <a:t>. Acute Chest Syndrome (ACS) con’t</a:t>
            </a:r>
            <a:endParaRPr b="1" sz="2000">
              <a:latin typeface="Times New Roman"/>
              <a:ea typeface="Times New Roman"/>
              <a:cs typeface="Times New Roman"/>
              <a:sym typeface="Times New Roman"/>
            </a:endParaRPr>
          </a:p>
        </p:txBody>
      </p:sp>
      <p:sp>
        <p:nvSpPr>
          <p:cNvPr id="218" name="Google Shape;218;g36d66b96389_3_78"/>
          <p:cNvSpPr txBox="1"/>
          <p:nvPr>
            <p:ph idx="1" type="body"/>
          </p:nvPr>
        </p:nvSpPr>
        <p:spPr>
          <a:xfrm>
            <a:off x="838200" y="785650"/>
            <a:ext cx="9289500" cy="5766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1000"/>
              </a:spcBef>
              <a:spcAft>
                <a:spcPts val="0"/>
              </a:spcAft>
              <a:buSzPts val="1800"/>
              <a:buChar char="•"/>
            </a:pPr>
            <a:r>
              <a:rPr lang="en-GB" sz="2000">
                <a:latin typeface="Times New Roman"/>
                <a:ea typeface="Times New Roman"/>
                <a:cs typeface="Times New Roman"/>
                <a:sym typeface="Times New Roman"/>
              </a:rPr>
              <a:t>most common cause of death in adults with SCD</a:t>
            </a:r>
            <a:endParaRPr sz="2000">
              <a:latin typeface="Times New Roman"/>
              <a:ea typeface="Times New Roman"/>
              <a:cs typeface="Times New Roman"/>
              <a:sym typeface="Times New Roman"/>
            </a:endParaRPr>
          </a:p>
          <a:p>
            <a:pPr indent="-355600" lvl="1" marL="9144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4.3% mortality in adults</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1800"/>
              <a:buFont typeface="Times New Roman"/>
              <a:buChar char="•"/>
            </a:pPr>
            <a:r>
              <a:rPr b="1" lang="en-GB" sz="2000">
                <a:latin typeface="Times New Roman"/>
                <a:ea typeface="Times New Roman"/>
                <a:cs typeface="Times New Roman"/>
                <a:sym typeface="Times New Roman"/>
              </a:rPr>
              <a:t>Cannot differentiate ACS from pneumonia</a:t>
            </a:r>
            <a:endParaRPr b="1"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1800"/>
              <a:buFont typeface="Times New Roman"/>
              <a:buChar char="•"/>
            </a:pPr>
            <a:r>
              <a:rPr lang="en-GB" sz="2000">
                <a:latin typeface="Times New Roman"/>
                <a:ea typeface="Times New Roman"/>
                <a:cs typeface="Times New Roman"/>
                <a:sym typeface="Times New Roman"/>
              </a:rPr>
              <a:t>Acute Chest Syndrome is ischemia in the </a:t>
            </a:r>
            <a:r>
              <a:rPr lang="en-GB" sz="2000" u="sng">
                <a:latin typeface="Times New Roman"/>
                <a:ea typeface="Times New Roman"/>
                <a:cs typeface="Times New Roman"/>
                <a:sym typeface="Times New Roman"/>
              </a:rPr>
              <a:t>pulmonary microvasculature</a:t>
            </a:r>
            <a:r>
              <a:rPr lang="en-GB" sz="2000">
                <a:latin typeface="Times New Roman"/>
                <a:ea typeface="Times New Roman"/>
                <a:cs typeface="Times New Roman"/>
                <a:sym typeface="Times New Roman"/>
              </a:rPr>
              <a:t>; not to be confused with as Acute Coronary Syndrome (e.g. STEMI)...However, MI would be important to rule out</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1800"/>
              <a:buChar char="•"/>
            </a:pPr>
            <a:r>
              <a:rPr lang="en-GB" sz="2000">
                <a:latin typeface="Times New Roman"/>
                <a:ea typeface="Times New Roman"/>
                <a:cs typeface="Times New Roman"/>
                <a:sym typeface="Times New Roman"/>
              </a:rPr>
              <a:t>Workup: CXR, ECG, septic workup +/- Chest CT Scan (can see PE/fat embolism</a:t>
            </a:r>
            <a:r>
              <a:rPr lang="en-GB"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a:p>
            <a:pPr indent="0" lvl="0" marL="0" rtl="0" algn="l">
              <a:lnSpc>
                <a:spcPct val="90000"/>
              </a:lnSpc>
              <a:spcBef>
                <a:spcPts val="1000"/>
              </a:spcBef>
              <a:spcAft>
                <a:spcPts val="0"/>
              </a:spcAft>
              <a:buSzPts val="1800"/>
              <a:buNone/>
            </a:pPr>
            <a:r>
              <a:t/>
            </a:r>
            <a:endParaRPr sz="1800">
              <a:latin typeface="Times New Roman"/>
              <a:ea typeface="Times New Roman"/>
              <a:cs typeface="Times New Roman"/>
              <a:sym typeface="Times New Roman"/>
            </a:endParaRPr>
          </a:p>
        </p:txBody>
      </p:sp>
      <p:pic>
        <p:nvPicPr>
          <p:cNvPr id="219" name="Google Shape;219;g36d66b96389_3_78" title="Screenshot 2025-07-06 at 11.55.29 PM.png"/>
          <p:cNvPicPr preferRelativeResize="0"/>
          <p:nvPr/>
        </p:nvPicPr>
        <p:blipFill rotWithShape="1">
          <a:blip r:embed="rId3">
            <a:alphaModFix/>
          </a:blip>
          <a:srcRect b="0" l="0" r="0" t="0"/>
          <a:stretch/>
        </p:blipFill>
        <p:spPr>
          <a:xfrm>
            <a:off x="8459175" y="3492499"/>
            <a:ext cx="3732825" cy="3365499"/>
          </a:xfrm>
          <a:prstGeom prst="rect">
            <a:avLst/>
          </a:prstGeom>
          <a:noFill/>
          <a:ln>
            <a:noFill/>
          </a:ln>
        </p:spPr>
      </p:pic>
      <p:sp>
        <p:nvSpPr>
          <p:cNvPr id="220" name="Google Shape;220;g36d66b96389_3_78"/>
          <p:cNvSpPr txBox="1"/>
          <p:nvPr/>
        </p:nvSpPr>
        <p:spPr>
          <a:xfrm>
            <a:off x="456825" y="6320500"/>
            <a:ext cx="9811800" cy="60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i="1" lang="en-GB" sz="1300">
                <a:solidFill>
                  <a:schemeClr val="dk1"/>
                </a:solidFill>
                <a:latin typeface="Times New Roman"/>
                <a:ea typeface="Times New Roman"/>
                <a:cs typeface="Times New Roman"/>
                <a:sym typeface="Times New Roman"/>
              </a:rPr>
              <a:t>Acute Chest Syndrome</a:t>
            </a:r>
            <a:r>
              <a:rPr lang="en-GB" sz="1300">
                <a:solidFill>
                  <a:schemeClr val="dk1"/>
                </a:solidFill>
                <a:latin typeface="Times New Roman"/>
                <a:ea typeface="Times New Roman"/>
                <a:cs typeface="Times New Roman"/>
                <a:sym typeface="Times New Roman"/>
              </a:rPr>
              <a:t>. StatPearls. </a:t>
            </a:r>
            <a:r>
              <a:rPr lang="en-GB" sz="1300" u="sng">
                <a:solidFill>
                  <a:schemeClr val="hlink"/>
                </a:solidFill>
                <a:latin typeface="Times New Roman"/>
                <a:ea typeface="Times New Roman"/>
                <a:cs typeface="Times New Roman"/>
                <a:sym typeface="Times New Roman"/>
                <a:hlinkClick r:id="rId4"/>
              </a:rPr>
              <a:t>https://www.ncbi.nlm.nih.gov/books/NBK441872</a:t>
            </a:r>
            <a:r>
              <a:rPr lang="en-GB" sz="1300">
                <a:solidFill>
                  <a:schemeClr val="dk1"/>
                </a:solidFill>
                <a:latin typeface="Times New Roman"/>
                <a:ea typeface="Times New Roman"/>
                <a:cs typeface="Times New Roman"/>
                <a:sym typeface="Times New Roman"/>
              </a:rPr>
              <a:t> </a:t>
            </a:r>
            <a:br>
              <a:rPr i="1" lang="en-GB" sz="1300">
                <a:solidFill>
                  <a:schemeClr val="dk1"/>
                </a:solidFill>
                <a:latin typeface="Times New Roman"/>
                <a:ea typeface="Times New Roman"/>
                <a:cs typeface="Times New Roman"/>
                <a:sym typeface="Times New Roman"/>
              </a:rPr>
            </a:br>
            <a:r>
              <a:rPr b="0" i="1" lang="en-GB" sz="1300" u="none" cap="none" strike="noStrike">
                <a:solidFill>
                  <a:schemeClr val="dk1"/>
                </a:solidFill>
                <a:latin typeface="Times New Roman"/>
                <a:ea typeface="Times New Roman"/>
                <a:cs typeface="Times New Roman"/>
                <a:sym typeface="Times New Roman"/>
              </a:rPr>
              <a:t>Pulmonary fat embolism. </a:t>
            </a:r>
            <a:r>
              <a:rPr b="0" i="0" lang="en-GB" sz="1300" u="none" cap="none" strike="noStrike">
                <a:solidFill>
                  <a:schemeClr val="dk1"/>
                </a:solidFill>
                <a:latin typeface="Times New Roman"/>
                <a:ea typeface="Times New Roman"/>
                <a:cs typeface="Times New Roman"/>
                <a:sym typeface="Times New Roman"/>
              </a:rPr>
              <a:t>Radiopaedia. </a:t>
            </a:r>
            <a:r>
              <a:rPr b="0" i="0" lang="en-GB" sz="1300" u="sng" cap="none" strike="noStrike">
                <a:solidFill>
                  <a:schemeClr val="hlink"/>
                </a:solidFill>
                <a:latin typeface="Times New Roman"/>
                <a:ea typeface="Times New Roman"/>
                <a:cs typeface="Times New Roman"/>
                <a:sym typeface="Times New Roman"/>
                <a:hlinkClick r:id="rId5"/>
              </a:rPr>
              <a:t>https://radiopaedia.org/articles/pulmonary-fat-embolism</a:t>
            </a:r>
            <a:r>
              <a:rPr b="0" i="0" lang="en-GB" sz="1400" u="none" cap="none" strike="noStrike">
                <a:solidFill>
                  <a:srgbClr val="000000"/>
                </a:solidFill>
                <a:latin typeface="Arial"/>
                <a:ea typeface="Arial"/>
                <a:cs typeface="Arial"/>
                <a:sym typeface="Arial"/>
              </a:rPr>
              <a:t>. </a:t>
            </a:r>
            <a:r>
              <a:rPr b="0" i="0" lang="en-GB" sz="1200" u="none" cap="none" strike="noStrike">
                <a:solidFill>
                  <a:srgbClr val="000000"/>
                </a:solidFill>
                <a:latin typeface="Arial"/>
                <a:ea typeface="Arial"/>
                <a:cs typeface="Arial"/>
                <a:sym typeface="Arial"/>
              </a:rPr>
              <a:t>(</a:t>
            </a:r>
            <a:r>
              <a:rPr b="0" i="0" lang="en-GB" sz="1200" u="none" cap="none" strike="noStrike">
                <a:solidFill>
                  <a:srgbClr val="000000"/>
                </a:solidFill>
                <a:latin typeface="Times New Roman"/>
                <a:ea typeface="Times New Roman"/>
                <a:cs typeface="Times New Roman"/>
                <a:sym typeface="Times New Roman"/>
              </a:rPr>
              <a:t>2024)</a:t>
            </a:r>
            <a:endParaRPr b="0" i="0" sz="12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6b60ea0bf8_0_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GB"/>
              <a:t>CXR for ACS                          CXR for Pneumonia</a:t>
            </a:r>
            <a:endParaRPr/>
          </a:p>
        </p:txBody>
      </p:sp>
      <p:pic>
        <p:nvPicPr>
          <p:cNvPr id="226" name="Google Shape;226;g36b60ea0bf8_0_94" title="Screenshot 2025-07-06 at 11.49.10 PM.png"/>
          <p:cNvPicPr preferRelativeResize="0"/>
          <p:nvPr/>
        </p:nvPicPr>
        <p:blipFill rotWithShape="1">
          <a:blip r:embed="rId3">
            <a:alphaModFix/>
          </a:blip>
          <a:srcRect b="0" l="0" r="0" t="0"/>
          <a:stretch/>
        </p:blipFill>
        <p:spPr>
          <a:xfrm>
            <a:off x="410149" y="1561350"/>
            <a:ext cx="4951450" cy="4465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6d66b96389_3_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GB"/>
              <a:t>CXR for ACS                          CXR for Pneumonia</a:t>
            </a:r>
            <a:endParaRPr/>
          </a:p>
        </p:txBody>
      </p:sp>
      <p:pic>
        <p:nvPicPr>
          <p:cNvPr id="232" name="Google Shape;232;g36d66b96389_3_3" title="Screenshot 2025-07-06 at 11.49.10 PM.png"/>
          <p:cNvPicPr preferRelativeResize="0"/>
          <p:nvPr/>
        </p:nvPicPr>
        <p:blipFill rotWithShape="1">
          <a:blip r:embed="rId3">
            <a:alphaModFix/>
          </a:blip>
          <a:srcRect b="0" l="0" r="0" t="0"/>
          <a:stretch/>
        </p:blipFill>
        <p:spPr>
          <a:xfrm>
            <a:off x="410149" y="1561350"/>
            <a:ext cx="4951450" cy="4465700"/>
          </a:xfrm>
          <a:prstGeom prst="rect">
            <a:avLst/>
          </a:prstGeom>
          <a:noFill/>
          <a:ln>
            <a:noFill/>
          </a:ln>
        </p:spPr>
      </p:pic>
      <p:pic>
        <p:nvPicPr>
          <p:cNvPr id="233" name="Google Shape;233;g36d66b96389_3_3" title="Screenshot 2025-07-06 at 11.49.10 PM.png"/>
          <p:cNvPicPr preferRelativeResize="0"/>
          <p:nvPr/>
        </p:nvPicPr>
        <p:blipFill rotWithShape="1">
          <a:blip r:embed="rId3">
            <a:alphaModFix/>
          </a:blip>
          <a:srcRect b="0" l="0" r="0" t="0"/>
          <a:stretch/>
        </p:blipFill>
        <p:spPr>
          <a:xfrm>
            <a:off x="6724649" y="1561350"/>
            <a:ext cx="4951450" cy="4465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2"/>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 </a:t>
            </a:r>
            <a:endParaRPr/>
          </a:p>
        </p:txBody>
      </p:sp>
      <p:sp>
        <p:nvSpPr>
          <p:cNvPr id="240" name="Google Shape;24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GB" sz="1800">
                <a:latin typeface="Times New Roman"/>
                <a:ea typeface="Times New Roman"/>
                <a:cs typeface="Times New Roman"/>
                <a:sym typeface="Times New Roman"/>
              </a:rPr>
              <a:t>Management of ACS</a:t>
            </a:r>
            <a:endParaRPr b="1" sz="1800">
              <a:latin typeface="Times New Roman"/>
              <a:ea typeface="Times New Roman"/>
              <a:cs typeface="Times New Roman"/>
              <a:sym typeface="Times New Roman"/>
            </a:endParaRPr>
          </a:p>
        </p:txBody>
      </p:sp>
      <p:sp>
        <p:nvSpPr>
          <p:cNvPr id="241" name="Google Shape;241;p12"/>
          <p:cNvSpPr txBox="1"/>
          <p:nvPr>
            <p:ph idx="1" type="body"/>
          </p:nvPr>
        </p:nvSpPr>
        <p:spPr>
          <a:xfrm>
            <a:off x="838200" y="1825625"/>
            <a:ext cx="5334000" cy="4924800"/>
          </a:xfrm>
          <a:prstGeom prst="rect">
            <a:avLst/>
          </a:prstGeom>
          <a:noFill/>
          <a:ln>
            <a:noFill/>
          </a:ln>
        </p:spPr>
        <p:txBody>
          <a:bodyPr anchorCtr="0" anchor="t" bIns="45700" lIns="91425" spcFirstLastPara="1" rIns="91425" wrap="square" tIns="45700">
            <a:normAutofit lnSpcReduction="10000"/>
          </a:bodyPr>
          <a:lstStyle/>
          <a:p>
            <a:pPr indent="-355600" lvl="0" marL="4572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Oxygen to maintain SpO2 &gt; 95%  with 4hrly monitoring</a:t>
            </a:r>
            <a:br>
              <a:rPr lang="en-GB" sz="2000">
                <a:latin typeface="Times New Roman"/>
                <a:ea typeface="Times New Roman"/>
                <a:cs typeface="Times New Roman"/>
                <a:sym typeface="Times New Roman"/>
              </a:rPr>
            </a:br>
            <a:endParaRPr/>
          </a:p>
          <a:p>
            <a:pPr indent="-355600" lvl="0" marL="4572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E</a:t>
            </a:r>
            <a:r>
              <a:rPr lang="en-GB" sz="2000">
                <a:latin typeface="Times New Roman"/>
                <a:ea typeface="Times New Roman"/>
                <a:cs typeface="Times New Roman"/>
                <a:sym typeface="Times New Roman"/>
              </a:rPr>
              <a:t>uvolemia → give iv fluids  until able to drink orally</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355600" lvl="0" marL="4572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Analgesia</a:t>
            </a:r>
            <a:endParaRPr/>
          </a:p>
          <a:p>
            <a:pPr indent="-355600" lvl="1" marL="9144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Caution with opioids: overdose → </a:t>
            </a:r>
            <a:r>
              <a:rPr lang="en-GB" sz="2000">
                <a:latin typeface="Times New Roman"/>
                <a:ea typeface="Times New Roman"/>
                <a:cs typeface="Times New Roman"/>
                <a:sym typeface="Times New Roman"/>
              </a:rPr>
              <a:t>hypoventilation → worse hypoxemia</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None/>
            </a:pPr>
            <a:r>
              <a:rPr lang="en-GB" sz="2000">
                <a:latin typeface="Times New Roman"/>
                <a:ea typeface="Times New Roman"/>
                <a:cs typeface="Times New Roman"/>
                <a:sym typeface="Times New Roman"/>
              </a:rPr>
              <a:t>- </a:t>
            </a:r>
            <a:r>
              <a:rPr lang="en-GB" sz="2000">
                <a:latin typeface="Times New Roman"/>
                <a:ea typeface="Times New Roman"/>
                <a:cs typeface="Times New Roman"/>
                <a:sym typeface="Times New Roman"/>
              </a:rPr>
              <a:t>IV antibiotics: broad spectrum + atypicals</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None/>
            </a:pPr>
            <a:r>
              <a:rPr lang="en-GB" sz="2000">
                <a:latin typeface="Times New Roman"/>
                <a:ea typeface="Times New Roman"/>
                <a:cs typeface="Times New Roman"/>
                <a:sym typeface="Times New Roman"/>
              </a:rPr>
              <a:t>	- e.g. CTX &amp; Azithro</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None/>
            </a:pPr>
            <a:r>
              <a:rPr lang="en-GB" sz="2000">
                <a:latin typeface="Times New Roman"/>
                <a:ea typeface="Times New Roman"/>
                <a:cs typeface="Times New Roman"/>
                <a:sym typeface="Times New Roman"/>
              </a:rPr>
              <a:t>- **Incentive spirometry → atelectasis prevention</a:t>
            </a:r>
            <a:endParaRPr/>
          </a:p>
          <a:p>
            <a:pPr indent="0" lvl="0" marL="0" rtl="0" algn="l">
              <a:lnSpc>
                <a:spcPct val="90000"/>
              </a:lnSpc>
              <a:spcBef>
                <a:spcPts val="1000"/>
              </a:spcBef>
              <a:spcAft>
                <a:spcPts val="0"/>
              </a:spcAft>
              <a:buNone/>
            </a:pPr>
            <a:r>
              <a:rPr lang="en-GB" sz="2000">
                <a:latin typeface="Times New Roman"/>
                <a:ea typeface="Times New Roman"/>
                <a:cs typeface="Times New Roman"/>
                <a:sym typeface="Times New Roman"/>
              </a:rPr>
              <a:t> (&gt;10 maximum inspirations q2h while awake)</a:t>
            </a:r>
            <a:endParaRPr sz="2000">
              <a:latin typeface="Times New Roman"/>
              <a:ea typeface="Times New Roman"/>
              <a:cs typeface="Times New Roman"/>
              <a:sym typeface="Times New Roman"/>
            </a:endParaRPr>
          </a:p>
          <a:p>
            <a:pPr indent="-228600" lvl="0" marL="457200" rtl="0" algn="l">
              <a:lnSpc>
                <a:spcPct val="90000"/>
              </a:lnSpc>
              <a:spcBef>
                <a:spcPts val="1000"/>
              </a:spcBef>
              <a:spcAft>
                <a:spcPts val="0"/>
              </a:spcAft>
              <a:buClr>
                <a:schemeClr val="dk1"/>
              </a:buClr>
              <a:buSzPts val="1800"/>
              <a:buNone/>
            </a:pPr>
            <a:r>
              <a:t/>
            </a:r>
            <a:endParaRPr/>
          </a:p>
        </p:txBody>
      </p:sp>
      <p:sp>
        <p:nvSpPr>
          <p:cNvPr id="242" name="Google Shape;242;p12"/>
          <p:cNvSpPr txBox="1"/>
          <p:nvPr>
            <p:ph idx="2" type="body"/>
          </p:nvPr>
        </p:nvSpPr>
        <p:spPr>
          <a:xfrm>
            <a:off x="6214775" y="3406100"/>
            <a:ext cx="5181600" cy="4351200"/>
          </a:xfrm>
          <a:prstGeom prst="rect">
            <a:avLst/>
          </a:prstGeom>
          <a:noFill/>
          <a:ln>
            <a:noFill/>
          </a:ln>
        </p:spPr>
        <p:txBody>
          <a:bodyPr anchorCtr="0" anchor="t" bIns="45700" lIns="91425" spcFirstLastPara="1" rIns="91425" wrap="square" tIns="45700">
            <a:normAutofit/>
          </a:bodyPr>
          <a:lstStyle/>
          <a:p>
            <a:pPr indent="-355600" lvl="0" marL="4572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When to transfuse? </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355600" lvl="1" marL="9144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Depends on severity of hypoxemia/ACS, if O2 requirements increasing, etc.</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355600" lvl="1" marL="9144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Exchange transfusion preferred over simple, esp if the ACS is severe</a:t>
            </a:r>
            <a:endParaRPr/>
          </a:p>
        </p:txBody>
      </p:sp>
      <p:sp>
        <p:nvSpPr>
          <p:cNvPr id="243" name="Google Shape;243;p12"/>
          <p:cNvSpPr/>
          <p:nvPr/>
        </p:nvSpPr>
        <p:spPr>
          <a:xfrm>
            <a:off x="5977218" y="6255043"/>
            <a:ext cx="51648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100" u="none" cap="none" strike="noStrike">
                <a:solidFill>
                  <a:srgbClr val="000000"/>
                </a:solidFill>
                <a:latin typeface="Times New Roman"/>
                <a:ea typeface="Times New Roman"/>
                <a:cs typeface="Times New Roman"/>
                <a:sym typeface="Times New Roman"/>
              </a:rPr>
              <a:t>                                             	British Journal of Haematology, 2015, 169, 492–505</a:t>
            </a:r>
            <a:br>
              <a:rPr b="0" i="0" lang="en-GB" sz="1100" u="none" cap="none" strike="noStrike">
                <a:solidFill>
                  <a:srgbClr val="000000"/>
                </a:solidFill>
                <a:latin typeface="Times New Roman"/>
                <a:ea typeface="Times New Roman"/>
                <a:cs typeface="Times New Roman"/>
                <a:sym typeface="Times New Roman"/>
              </a:rPr>
            </a:br>
            <a:r>
              <a:rPr b="0" i="0" lang="en-GB" sz="1100" u="none" cap="none" strike="noStrike">
                <a:solidFill>
                  <a:srgbClr val="000000"/>
                </a:solidFill>
                <a:latin typeface="Times New Roman"/>
                <a:ea typeface="Times New Roman"/>
                <a:cs typeface="Times New Roman"/>
                <a:sym typeface="Times New Roman"/>
              </a:rPr>
              <a:t>	American Societ</a:t>
            </a:r>
            <a:r>
              <a:rPr lang="en-GB" sz="1100">
                <a:latin typeface="Times New Roman"/>
                <a:ea typeface="Times New Roman"/>
                <a:cs typeface="Times New Roman"/>
                <a:sym typeface="Times New Roman"/>
              </a:rPr>
              <a:t>y of Hematology 2020 Guidelines for SCD Transfusion Support</a:t>
            </a:r>
            <a:endParaRPr/>
          </a:p>
        </p:txBody>
      </p:sp>
      <p:pic>
        <p:nvPicPr>
          <p:cNvPr id="244" name="Google Shape;244;p12" title="Screenshot 2025-07-15 at 12.38.18 AM.png"/>
          <p:cNvPicPr preferRelativeResize="0"/>
          <p:nvPr/>
        </p:nvPicPr>
        <p:blipFill>
          <a:blip r:embed="rId3">
            <a:alphaModFix/>
          </a:blip>
          <a:stretch>
            <a:fillRect/>
          </a:stretch>
        </p:blipFill>
        <p:spPr>
          <a:xfrm>
            <a:off x="6858000" y="0"/>
            <a:ext cx="5334000" cy="265645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Splenic sequestration </a:t>
            </a:r>
            <a:endParaRPr b="1" sz="2000">
              <a:latin typeface="Times New Roman"/>
              <a:ea typeface="Times New Roman"/>
              <a:cs typeface="Times New Roman"/>
              <a:sym typeface="Times New Roman"/>
            </a:endParaRPr>
          </a:p>
        </p:txBody>
      </p:sp>
      <p:sp>
        <p:nvSpPr>
          <p:cNvPr id="250" name="Google Shape;250;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sudden enlargement of the spleen and reduction in Hb concentrate on by at least 2 g/dL below the baseline value</a:t>
            </a:r>
            <a:br>
              <a:rPr lang="en-GB"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SzPts val="2000"/>
              <a:buFont typeface="Times New Roman"/>
              <a:buChar char="•"/>
            </a:pPr>
            <a:r>
              <a:rPr lang="en-GB" sz="2000">
                <a:latin typeface="Times New Roman"/>
                <a:ea typeface="Times New Roman"/>
                <a:cs typeface="Times New Roman"/>
                <a:sym typeface="Times New Roman"/>
              </a:rPr>
              <a:t>Only occurs in patients with functional spleens, so usually in pediatrics only</a:t>
            </a:r>
            <a:endParaRPr sz="2000">
              <a:latin typeface="Times New Roman"/>
              <a:ea typeface="Times New Roman"/>
              <a:cs typeface="Times New Roman"/>
              <a:sym typeface="Times New Roman"/>
            </a:endParaRPr>
          </a:p>
          <a:p>
            <a:pPr indent="-101600" lvl="0" marL="22860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Presentation:</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a:t>
            </a:r>
            <a:r>
              <a:rPr lang="en-GB" sz="2000">
                <a:latin typeface="Times New Roman"/>
                <a:ea typeface="Times New Roman"/>
                <a:cs typeface="Times New Roman"/>
                <a:sym typeface="Times New Roman"/>
              </a:rPr>
              <a:t>LUQ pain, fullness, tenderness</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-reticulocytosis</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Splenomegaly</a:t>
            </a:r>
            <a:endParaRPr sz="2000">
              <a:latin typeface="Times New Roman"/>
              <a:ea typeface="Times New Roman"/>
              <a:cs typeface="Times New Roman"/>
              <a:sym typeface="Times New Roman"/>
            </a:endParaRPr>
          </a:p>
        </p:txBody>
      </p:sp>
      <p:sp>
        <p:nvSpPr>
          <p:cNvPr id="251" name="Google Shape;251;p17"/>
          <p:cNvSpPr txBox="1"/>
          <p:nvPr>
            <p:ph idx="2" type="body"/>
          </p:nvPr>
        </p:nvSpPr>
        <p:spPr>
          <a:xfrm>
            <a:off x="6172200" y="3399325"/>
            <a:ext cx="5181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GB" sz="2000">
                <a:latin typeface="Times New Roman"/>
                <a:ea typeface="Times New Roman"/>
                <a:cs typeface="Times New Roman"/>
                <a:sym typeface="Times New Roman"/>
              </a:rPr>
              <a:t> Treatment</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Hypovolemia → IV fluids</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severe anemia→ </a:t>
            </a:r>
            <a:r>
              <a:rPr lang="en-GB" sz="2000">
                <a:latin typeface="Times New Roman"/>
                <a:ea typeface="Times New Roman"/>
                <a:cs typeface="Times New Roman"/>
                <a:sym typeface="Times New Roman"/>
                <a:extLst>
                  <a:ext uri="http://customooxmlschemas.google.com/">
                    <go:slidesCustomData xmlns:go="http://customooxmlschemas.google.com/" textRoundtripDataId="1"/>
                  </a:ext>
                </a:extLst>
              </a:rPr>
              <a:t>transfusion</a:t>
            </a:r>
            <a:r>
              <a:rPr lang="en-GB" sz="2000">
                <a:latin typeface="Times New Roman"/>
                <a:ea typeface="Times New Roman"/>
                <a:cs typeface="Times New Roman"/>
                <a:sym typeface="Times New Roman"/>
              </a:rPr>
              <a:t> (max 1u at a time due to risk of desequestering blood → hyperviscosity → risk of stroke)</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recurrent events → consider splenectomy</a:t>
            </a:r>
            <a:endParaRPr/>
          </a:p>
          <a:p>
            <a:pPr indent="-101600" lvl="0" marL="22860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a:p>
            <a:pPr indent="-101600" lvl="0" marL="22860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p:txBody>
      </p:sp>
      <p:pic>
        <p:nvPicPr>
          <p:cNvPr id="252" name="Google Shape;252;p17"/>
          <p:cNvPicPr preferRelativeResize="0"/>
          <p:nvPr/>
        </p:nvPicPr>
        <p:blipFill rotWithShape="1">
          <a:blip r:embed="rId4">
            <a:alphaModFix/>
          </a:blip>
          <a:srcRect b="0" l="0" r="0" t="0"/>
          <a:stretch/>
        </p:blipFill>
        <p:spPr>
          <a:xfrm>
            <a:off x="10748010" y="5729288"/>
            <a:ext cx="742950" cy="895350"/>
          </a:xfrm>
          <a:prstGeom prst="rect">
            <a:avLst/>
          </a:prstGeom>
          <a:noFill/>
          <a:ln>
            <a:noFill/>
          </a:ln>
        </p:spPr>
      </p:pic>
      <p:pic>
        <p:nvPicPr>
          <p:cNvPr id="253" name="Google Shape;253;p17" title="Screenshot 2025-07-15 at 7.23.25 AM.png"/>
          <p:cNvPicPr preferRelativeResize="0"/>
          <p:nvPr/>
        </p:nvPicPr>
        <p:blipFill>
          <a:blip r:embed="rId5">
            <a:alphaModFix/>
          </a:blip>
          <a:stretch>
            <a:fillRect/>
          </a:stretch>
        </p:blipFill>
        <p:spPr>
          <a:xfrm>
            <a:off x="8853425" y="0"/>
            <a:ext cx="3338575" cy="31922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Bacterial Infections</a:t>
            </a:r>
            <a:endParaRPr b="1" sz="2000">
              <a:latin typeface="Times New Roman"/>
              <a:ea typeface="Times New Roman"/>
              <a:cs typeface="Times New Roman"/>
              <a:sym typeface="Times New Roman"/>
            </a:endParaRPr>
          </a:p>
        </p:txBody>
      </p:sp>
      <p:sp>
        <p:nvSpPr>
          <p:cNvPr id="259" name="Google Shape;259;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600"/>
              <a:buChar char="•"/>
            </a:pPr>
            <a:r>
              <a:rPr lang="en-GB" sz="2000">
                <a:latin typeface="Times New Roman"/>
                <a:ea typeface="Times New Roman"/>
                <a:cs typeface="Times New Roman"/>
                <a:sym typeface="Times New Roman"/>
              </a:rPr>
              <a:t>Functional asplenia develops by age 2-3 months (spleen is infarcted due to sickling)</a:t>
            </a:r>
            <a:endParaRPr sz="2000"/>
          </a:p>
          <a:p>
            <a:pPr indent="-228600" lvl="0" marL="228600" rtl="0" algn="l">
              <a:lnSpc>
                <a:spcPct val="90000"/>
              </a:lnSpc>
              <a:spcBef>
                <a:spcPts val="1000"/>
              </a:spcBef>
              <a:spcAft>
                <a:spcPts val="0"/>
              </a:spcAft>
              <a:buClr>
                <a:schemeClr val="dk1"/>
              </a:buClr>
              <a:buSzPts val="1600"/>
              <a:buChar char="•"/>
            </a:pPr>
            <a:r>
              <a:rPr lang="en-GB" sz="2000">
                <a:latin typeface="Times New Roman"/>
                <a:ea typeface="Times New Roman"/>
                <a:cs typeface="Times New Roman"/>
                <a:sym typeface="Times New Roman"/>
              </a:rPr>
              <a:t>Risk of </a:t>
            </a:r>
            <a:r>
              <a:rPr b="1" lang="en-GB" sz="2000">
                <a:latin typeface="Times New Roman"/>
                <a:ea typeface="Times New Roman"/>
                <a:cs typeface="Times New Roman"/>
                <a:sym typeface="Times New Roman"/>
              </a:rPr>
              <a:t>encapsulated</a:t>
            </a:r>
            <a:r>
              <a:rPr lang="en-GB" sz="2000">
                <a:latin typeface="Times New Roman"/>
                <a:ea typeface="Times New Roman"/>
                <a:cs typeface="Times New Roman"/>
                <a:sym typeface="Times New Roman"/>
              </a:rPr>
              <a:t> bacterial infections especially Streptococcus pneumonia</a:t>
            </a:r>
            <a:endParaRPr sz="2000"/>
          </a:p>
          <a:p>
            <a:pPr indent="-228600" lvl="0" marL="228600" rtl="0" algn="l">
              <a:lnSpc>
                <a:spcPct val="90000"/>
              </a:lnSpc>
              <a:spcBef>
                <a:spcPts val="1000"/>
              </a:spcBef>
              <a:spcAft>
                <a:spcPts val="0"/>
              </a:spcAft>
              <a:buClr>
                <a:schemeClr val="dk1"/>
              </a:buClr>
              <a:buSzPts val="1600"/>
              <a:buChar char="•"/>
            </a:pPr>
            <a:r>
              <a:rPr lang="en-GB" sz="2000">
                <a:latin typeface="Times New Roman"/>
                <a:ea typeface="Times New Roman"/>
                <a:cs typeface="Times New Roman"/>
                <a:sym typeface="Times New Roman"/>
              </a:rPr>
              <a:t> Also susceptible to: Salmonella, Haemophilus influenza b, N meningitidis, Mycoplasma</a:t>
            </a:r>
            <a:endParaRPr sz="2000"/>
          </a:p>
          <a:p>
            <a:pPr indent="-228600" lvl="0" marL="228600" rtl="0" algn="l">
              <a:lnSpc>
                <a:spcPct val="90000"/>
              </a:lnSpc>
              <a:spcBef>
                <a:spcPts val="1000"/>
              </a:spcBef>
              <a:spcAft>
                <a:spcPts val="0"/>
              </a:spcAft>
              <a:buClr>
                <a:schemeClr val="dk1"/>
              </a:buClr>
              <a:buSzPts val="1600"/>
              <a:buChar char="•"/>
            </a:pPr>
            <a:r>
              <a:rPr lang="en-GB" sz="2000">
                <a:latin typeface="Times New Roman"/>
                <a:ea typeface="Times New Roman"/>
                <a:cs typeface="Times New Roman"/>
                <a:sym typeface="Times New Roman"/>
              </a:rPr>
              <a:t>Septicemia, meningitis, osteomyelitis</a:t>
            </a:r>
            <a:endParaRPr sz="2000"/>
          </a:p>
          <a:p>
            <a:pPr indent="-228600" lvl="0" marL="228600" rtl="0" algn="l">
              <a:lnSpc>
                <a:spcPct val="90000"/>
              </a:lnSpc>
              <a:spcBef>
                <a:spcPts val="1000"/>
              </a:spcBef>
              <a:spcAft>
                <a:spcPts val="0"/>
              </a:spcAft>
              <a:buClr>
                <a:schemeClr val="dk1"/>
              </a:buClr>
              <a:buSzPts val="1600"/>
              <a:buChar char="•"/>
            </a:pPr>
            <a:r>
              <a:rPr lang="en-GB" sz="2000">
                <a:latin typeface="Times New Roman"/>
                <a:ea typeface="Times New Roman"/>
                <a:cs typeface="Times New Roman"/>
                <a:sym typeface="Times New Roman"/>
              </a:rPr>
              <a:t> Decreased childhood mortality due to</a:t>
            </a:r>
            <a:endParaRPr sz="2000"/>
          </a:p>
          <a:p>
            <a:pPr indent="0" lvl="0" marL="0" rtl="0" algn="l">
              <a:lnSpc>
                <a:spcPct val="90000"/>
              </a:lnSpc>
              <a:spcBef>
                <a:spcPts val="1000"/>
              </a:spcBef>
              <a:spcAft>
                <a:spcPts val="0"/>
              </a:spcAft>
              <a:buClr>
                <a:schemeClr val="dk1"/>
              </a:buClr>
              <a:buSzPts val="1600"/>
              <a:buNone/>
            </a:pPr>
            <a:r>
              <a:rPr lang="en-GB" sz="2000">
                <a:latin typeface="Times New Roman"/>
                <a:ea typeface="Times New Roman"/>
                <a:cs typeface="Times New Roman"/>
                <a:sym typeface="Times New Roman"/>
              </a:rPr>
              <a:t>           – Newborn screening (e.g. heel prick)</a:t>
            </a:r>
            <a:endParaRPr sz="2000"/>
          </a:p>
          <a:p>
            <a:pPr indent="0" lvl="0" marL="0" rtl="0" algn="l">
              <a:lnSpc>
                <a:spcPct val="90000"/>
              </a:lnSpc>
              <a:spcBef>
                <a:spcPts val="1000"/>
              </a:spcBef>
              <a:spcAft>
                <a:spcPts val="0"/>
              </a:spcAft>
              <a:buClr>
                <a:schemeClr val="dk1"/>
              </a:buClr>
              <a:buSzPts val="1600"/>
              <a:buNone/>
            </a:pPr>
            <a:r>
              <a:rPr lang="en-GB" sz="2000">
                <a:latin typeface="Times New Roman"/>
                <a:ea typeface="Times New Roman"/>
                <a:cs typeface="Times New Roman"/>
                <a:sym typeface="Times New Roman"/>
              </a:rPr>
              <a:t>          – Conjugate pneumococcal vaccine</a:t>
            </a:r>
            <a:endParaRPr sz="2000">
              <a:latin typeface="Times New Roman"/>
              <a:ea typeface="Times New Roman"/>
              <a:cs typeface="Times New Roman"/>
              <a:sym typeface="Times New Roman"/>
            </a:endParaRPr>
          </a:p>
          <a:p>
            <a:pPr indent="0" lvl="0" marL="0" rtl="0" algn="l">
              <a:spcBef>
                <a:spcPts val="1000"/>
              </a:spcBef>
              <a:spcAft>
                <a:spcPts val="0"/>
              </a:spcAft>
              <a:buClr>
                <a:schemeClr val="dk1"/>
              </a:buClr>
              <a:buSzPts val="1600"/>
              <a:buNone/>
            </a:pPr>
            <a:r>
              <a:rPr lang="en-GB" sz="2000">
                <a:latin typeface="Times New Roman"/>
                <a:ea typeface="Times New Roman"/>
                <a:cs typeface="Times New Roman"/>
                <a:sym typeface="Times New Roman"/>
              </a:rPr>
              <a:t>  	   – Penicillin prophylaxis (oral pill every day until 5 years old) </a:t>
            </a:r>
            <a:endParaRPr sz="2000">
              <a:latin typeface="Times New Roman"/>
              <a:ea typeface="Times New Roman"/>
              <a:cs typeface="Times New Roman"/>
              <a:sym typeface="Times New Roman"/>
            </a:endParaRPr>
          </a:p>
          <a:p>
            <a:pPr indent="457200" lvl="0" marL="914400" rtl="0" algn="l">
              <a:spcBef>
                <a:spcPts val="1000"/>
              </a:spcBef>
              <a:spcAft>
                <a:spcPts val="0"/>
              </a:spcAft>
              <a:buClr>
                <a:schemeClr val="dk1"/>
              </a:buClr>
              <a:buSzPts val="1600"/>
              <a:buNone/>
            </a:pPr>
            <a:r>
              <a:rPr lang="en-GB" sz="2000">
                <a:latin typeface="Times New Roman"/>
                <a:ea typeface="Times New Roman"/>
                <a:cs typeface="Times New Roman"/>
                <a:sym typeface="Times New Roman"/>
              </a:rPr>
              <a:t>*recommended by American Academy of Pediatrics*</a:t>
            </a:r>
            <a:endParaRPr sz="2000">
              <a:latin typeface="Times New Roman"/>
              <a:ea typeface="Times New Roman"/>
              <a:cs typeface="Times New Roman"/>
              <a:sym typeface="Times New Roman"/>
            </a:endParaRPr>
          </a:p>
        </p:txBody>
      </p:sp>
      <p:sp>
        <p:nvSpPr>
          <p:cNvPr id="260" name="Google Shape;260;p16"/>
          <p:cNvSpPr/>
          <p:nvPr/>
        </p:nvSpPr>
        <p:spPr>
          <a:xfrm>
            <a:off x="8202270" y="6488668"/>
            <a:ext cx="36379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Gaston et al. NEJM. 1986. 314:1593</a:t>
            </a:r>
            <a:endParaRPr b="0" i="0" sz="1800" u="none" cap="none" strike="noStrike">
              <a:solidFill>
                <a:schemeClr val="dk1"/>
              </a:solidFill>
              <a:latin typeface="Calibri"/>
              <a:ea typeface="Calibri"/>
              <a:cs typeface="Calibri"/>
              <a:sym typeface="Calibri"/>
            </a:endParaRPr>
          </a:p>
        </p:txBody>
      </p:sp>
      <p:pic>
        <p:nvPicPr>
          <p:cNvPr id="261" name="Google Shape;261;p16" title="Screenshot 2025-07-15 at 7.24.35 AM.png"/>
          <p:cNvPicPr preferRelativeResize="0"/>
          <p:nvPr/>
        </p:nvPicPr>
        <p:blipFill>
          <a:blip r:embed="rId3">
            <a:alphaModFix/>
          </a:blip>
          <a:stretch>
            <a:fillRect/>
          </a:stretch>
        </p:blipFill>
        <p:spPr>
          <a:xfrm>
            <a:off x="8913000" y="3049748"/>
            <a:ext cx="3069175" cy="3334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Times New Roman"/>
              <a:buNone/>
            </a:pPr>
            <a:r>
              <a:rPr b="1" lang="en-GB" sz="2400">
                <a:latin typeface="Times New Roman"/>
                <a:ea typeface="Times New Roman"/>
                <a:cs typeface="Times New Roman"/>
                <a:sym typeface="Times New Roman"/>
              </a:rPr>
              <a:t>Priapism</a:t>
            </a:r>
            <a:endParaRPr b="1" sz="2400">
              <a:latin typeface="Times New Roman"/>
              <a:ea typeface="Times New Roman"/>
              <a:cs typeface="Times New Roman"/>
              <a:sym typeface="Times New Roman"/>
            </a:endParaRPr>
          </a:p>
        </p:txBody>
      </p:sp>
      <p:sp>
        <p:nvSpPr>
          <p:cNvPr id="267" name="Google Shape;267;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Always ask!!!</a:t>
            </a:r>
            <a:endParaRPr sz="2000">
              <a:latin typeface="Times New Roman"/>
              <a:ea typeface="Times New Roman"/>
              <a:cs typeface="Times New Roman"/>
              <a:sym typeface="Times New Roman"/>
            </a:endParaRPr>
          </a:p>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 Sustained, unwanted, painful erection lasting &gt; 4 hours</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Veno-occlusion causing decreased venous outflow</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  Severe or recurrent priapism can lead to permanent erectile dysfunction</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 Life-time prevalence in boys and men: 29 – 89%</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  Treatment</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Supportive: IV hydration, pain management</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Oral vaso-active agents: eg. Pseudoephedrine</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Prolonged: Urology consult, relieve compartment syndrome, improve blood flow. E.g. </a:t>
            </a:r>
            <a:r>
              <a:rPr lang="en-GB" sz="2100">
                <a:latin typeface="Times New Roman"/>
                <a:ea typeface="Times New Roman"/>
                <a:cs typeface="Times New Roman"/>
                <a:sym typeface="Times New Roman"/>
              </a:rPr>
              <a:t>intracavernosal shunt in our patient</a:t>
            </a:r>
            <a:endParaRPr sz="3400"/>
          </a:p>
          <a:p>
            <a:pPr indent="0" lvl="0" marL="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p:txBody>
      </p:sp>
      <p:pic>
        <p:nvPicPr>
          <p:cNvPr id="268" name="Google Shape;268;p15" title="Screenshot 2025-07-15 at 12.54.49 AM.png"/>
          <p:cNvPicPr preferRelativeResize="0"/>
          <p:nvPr/>
        </p:nvPicPr>
        <p:blipFill>
          <a:blip r:embed="rId3">
            <a:alphaModFix/>
          </a:blip>
          <a:stretch>
            <a:fillRect/>
          </a:stretch>
        </p:blipFill>
        <p:spPr>
          <a:xfrm>
            <a:off x="8467713" y="0"/>
            <a:ext cx="3724275" cy="29908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6d66b96389_3_6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Acute aplastic crisis</a:t>
            </a:r>
            <a:endParaRPr b="1" sz="2000">
              <a:latin typeface="Times New Roman"/>
              <a:ea typeface="Times New Roman"/>
              <a:cs typeface="Times New Roman"/>
              <a:sym typeface="Times New Roman"/>
            </a:endParaRPr>
          </a:p>
        </p:txBody>
      </p:sp>
      <p:sp>
        <p:nvSpPr>
          <p:cNvPr id="274" name="Google Shape;274;g36d66b96389_3_66"/>
          <p:cNvSpPr txBox="1"/>
          <p:nvPr>
            <p:ph idx="1" type="body"/>
          </p:nvPr>
        </p:nvSpPr>
        <p:spPr>
          <a:xfrm>
            <a:off x="838200" y="1825625"/>
            <a:ext cx="63222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Due to a viral (e.g. Parvovirus B19) infection</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 More common in children with HbSS </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Presentation: Gradual onset of fatigue, dyspnea, fever, syncope</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Hemoglobin 3-6 g/dl down from baseline, Hematocrit down</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Decreased reticulocytes from normal</a:t>
            </a:r>
            <a:endParaRPr sz="2000">
              <a:latin typeface="Times New Roman"/>
              <a:ea typeface="Times New Roman"/>
              <a:cs typeface="Times New Roman"/>
              <a:sym typeface="Times New Roman"/>
            </a:endParaRPr>
          </a:p>
          <a:p>
            <a:pPr indent="-355600" lvl="1" marL="9144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Normally 8-20% retics in SCD patients</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Treatment: Supportive red blood cell transfusions (simple)</a:t>
            </a:r>
            <a:endParaRPr/>
          </a:p>
          <a:p>
            <a:pPr indent="-101600" lvl="0" marL="22860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p:txBody>
      </p:sp>
      <p:pic>
        <p:nvPicPr>
          <p:cNvPr id="275" name="Google Shape;275;g36d66b96389_3_66"/>
          <p:cNvPicPr preferRelativeResize="0"/>
          <p:nvPr/>
        </p:nvPicPr>
        <p:blipFill rotWithShape="1">
          <a:blip r:embed="rId3">
            <a:alphaModFix/>
          </a:blip>
          <a:srcRect b="0" l="0" r="0" t="0"/>
          <a:stretch/>
        </p:blipFill>
        <p:spPr>
          <a:xfrm>
            <a:off x="11184800" y="5729288"/>
            <a:ext cx="742950" cy="895350"/>
          </a:xfrm>
          <a:prstGeom prst="rect">
            <a:avLst/>
          </a:prstGeom>
          <a:noFill/>
          <a:ln>
            <a:noFill/>
          </a:ln>
        </p:spPr>
      </p:pic>
      <p:pic>
        <p:nvPicPr>
          <p:cNvPr id="276" name="Google Shape;276;g36d66b96389_3_66" title="Screenshot 2025-07-15 at 1.01.13 AM.png"/>
          <p:cNvPicPr preferRelativeResize="0"/>
          <p:nvPr/>
        </p:nvPicPr>
        <p:blipFill>
          <a:blip r:embed="rId4">
            <a:alphaModFix/>
          </a:blip>
          <a:stretch>
            <a:fillRect/>
          </a:stretch>
        </p:blipFill>
        <p:spPr>
          <a:xfrm>
            <a:off x="7972100" y="0"/>
            <a:ext cx="4219900" cy="4146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36ecb678e9c_0_4"/>
          <p:cNvSpPr txBox="1"/>
          <p:nvPr>
            <p:ph type="title"/>
          </p:nvPr>
        </p:nvSpPr>
        <p:spPr>
          <a:xfrm>
            <a:off x="838200" y="-5068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Stroke</a:t>
            </a:r>
            <a:endParaRPr b="1" sz="2000">
              <a:latin typeface="Times New Roman"/>
              <a:ea typeface="Times New Roman"/>
              <a:cs typeface="Times New Roman"/>
              <a:sym typeface="Times New Roman"/>
            </a:endParaRPr>
          </a:p>
        </p:txBody>
      </p:sp>
      <p:sp>
        <p:nvSpPr>
          <p:cNvPr id="282" name="Google Shape;282;g36ecb678e9c_0_4"/>
          <p:cNvSpPr txBox="1"/>
          <p:nvPr>
            <p:ph idx="1" type="body"/>
          </p:nvPr>
        </p:nvSpPr>
        <p:spPr>
          <a:xfrm>
            <a:off x="838200" y="951675"/>
            <a:ext cx="9998100" cy="5644800"/>
          </a:xfrm>
          <a:prstGeom prst="rect">
            <a:avLst/>
          </a:prstGeom>
          <a:noFill/>
          <a:ln>
            <a:noFill/>
          </a:ln>
        </p:spPr>
        <p:txBody>
          <a:bodyPr anchorCtr="0" anchor="t" bIns="45700" lIns="91425" spcFirstLastPara="1" rIns="91425" wrap="square" tIns="45700">
            <a:normAutofit lnSpcReduction="20000"/>
          </a:bodyPr>
          <a:lstStyle/>
          <a:p>
            <a:pPr indent="-184150" lvl="0" marL="228600" rtl="0" algn="l">
              <a:lnSpc>
                <a:spcPct val="90000"/>
              </a:lnSpc>
              <a:spcBef>
                <a:spcPts val="1000"/>
              </a:spcBef>
              <a:spcAft>
                <a:spcPts val="0"/>
              </a:spcAft>
              <a:buClr>
                <a:schemeClr val="dk1"/>
              </a:buClr>
              <a:buSzPts val="1300"/>
              <a:buChar char="•"/>
            </a:pPr>
            <a:r>
              <a:rPr lang="en-GB" sz="2100"/>
              <a:t>Bimodal prevalence: children &amp; older adults</a:t>
            </a:r>
            <a:endParaRPr sz="2100"/>
          </a:p>
          <a:p>
            <a:pPr indent="-234950" lvl="0" marL="228600" rtl="0" algn="l">
              <a:lnSpc>
                <a:spcPct val="90000"/>
              </a:lnSpc>
              <a:spcBef>
                <a:spcPts val="1000"/>
              </a:spcBef>
              <a:spcAft>
                <a:spcPts val="0"/>
              </a:spcAft>
              <a:buSzPts val="2100"/>
              <a:buChar char="•"/>
            </a:pPr>
            <a:r>
              <a:rPr lang="en-GB" sz="2100"/>
              <a:t>High prevalence: 4.01% of SCD pts</a:t>
            </a:r>
            <a:endParaRPr sz="2100"/>
          </a:p>
          <a:p>
            <a:pPr indent="-234950" lvl="0" marL="228600" rtl="0" algn="l">
              <a:lnSpc>
                <a:spcPct val="90000"/>
              </a:lnSpc>
              <a:spcBef>
                <a:spcPts val="1000"/>
              </a:spcBef>
              <a:spcAft>
                <a:spcPts val="0"/>
              </a:spcAft>
              <a:buSzPts val="2100"/>
              <a:buChar char="•"/>
            </a:pPr>
            <a:r>
              <a:rPr lang="en-GB" sz="2100"/>
              <a:t>High recurrence rate: 50% within 2 yrs, 66% within 9 yrs</a:t>
            </a:r>
            <a:endParaRPr sz="2100"/>
          </a:p>
          <a:p>
            <a:pPr indent="-234950" lvl="0" marL="228600" rtl="0" algn="l">
              <a:lnSpc>
                <a:spcPct val="90000"/>
              </a:lnSpc>
              <a:spcBef>
                <a:spcPts val="1000"/>
              </a:spcBef>
              <a:spcAft>
                <a:spcPts val="0"/>
              </a:spcAft>
              <a:buSzPts val="2100"/>
              <a:buChar char="•"/>
            </a:pPr>
            <a:r>
              <a:rPr lang="en-GB" sz="2100"/>
              <a:t>In adults: more commonly hemorrhagic (from aneurysm/neovascular malformation) but ischemic too</a:t>
            </a:r>
            <a:endParaRPr sz="2100"/>
          </a:p>
          <a:p>
            <a:pPr indent="0" lvl="0" marL="457200" rtl="0" algn="l">
              <a:lnSpc>
                <a:spcPct val="90000"/>
              </a:lnSpc>
              <a:spcBef>
                <a:spcPts val="1000"/>
              </a:spcBef>
              <a:spcAft>
                <a:spcPts val="0"/>
              </a:spcAft>
              <a:buNone/>
            </a:pPr>
            <a:r>
              <a:t/>
            </a:r>
            <a:endParaRPr sz="2100"/>
          </a:p>
          <a:p>
            <a:pPr indent="0" lvl="0" marL="0" rtl="0" algn="l">
              <a:lnSpc>
                <a:spcPct val="90000"/>
              </a:lnSpc>
              <a:spcBef>
                <a:spcPts val="1000"/>
              </a:spcBef>
              <a:spcAft>
                <a:spcPts val="0"/>
              </a:spcAft>
              <a:buNone/>
            </a:pPr>
            <a:r>
              <a:rPr lang="en-GB" sz="2100" u="sng"/>
              <a:t>Management</a:t>
            </a:r>
            <a:endParaRPr sz="2100"/>
          </a:p>
          <a:p>
            <a:pPr indent="-361950" lvl="0" marL="457200" rtl="0" algn="l">
              <a:lnSpc>
                <a:spcPct val="90000"/>
              </a:lnSpc>
              <a:spcBef>
                <a:spcPts val="1000"/>
              </a:spcBef>
              <a:spcAft>
                <a:spcPts val="0"/>
              </a:spcAft>
              <a:buSzPts val="2100"/>
              <a:buChar char="•"/>
            </a:pPr>
            <a:r>
              <a:rPr lang="en-GB" sz="2100"/>
              <a:t>Acute: Hot stroke activation, Exchange transfusion, SpO2 &gt; 95%</a:t>
            </a:r>
            <a:endParaRPr sz="2100"/>
          </a:p>
          <a:p>
            <a:pPr indent="-361950" lvl="1" marL="914400" rtl="0" algn="l">
              <a:lnSpc>
                <a:spcPct val="90000"/>
              </a:lnSpc>
              <a:spcBef>
                <a:spcPts val="0"/>
              </a:spcBef>
              <a:spcAft>
                <a:spcPts val="0"/>
              </a:spcAft>
              <a:buSzPts val="2100"/>
              <a:buChar char="•"/>
            </a:pPr>
            <a:r>
              <a:rPr lang="en-GB" sz="2100"/>
              <a:t>Limited data for thrombolytics in SCD patients, case-by-case</a:t>
            </a:r>
            <a:endParaRPr sz="2100"/>
          </a:p>
          <a:p>
            <a:pPr indent="-361950" lvl="1" marL="914400" rtl="0" algn="l">
              <a:lnSpc>
                <a:spcPct val="90000"/>
              </a:lnSpc>
              <a:spcBef>
                <a:spcPts val="0"/>
              </a:spcBef>
              <a:spcAft>
                <a:spcPts val="0"/>
              </a:spcAft>
              <a:buSzPts val="2100"/>
              <a:buChar char="•"/>
            </a:pPr>
            <a:r>
              <a:rPr lang="en-GB" sz="2100"/>
              <a:t>Hemorrhagic: Supportive management, rarely surgical</a:t>
            </a:r>
            <a:br>
              <a:rPr lang="en-GB" sz="2100"/>
            </a:br>
            <a:endParaRPr sz="2100"/>
          </a:p>
          <a:p>
            <a:pPr indent="-361950" lvl="0" marL="457200" rtl="0" algn="l">
              <a:lnSpc>
                <a:spcPct val="90000"/>
              </a:lnSpc>
              <a:spcBef>
                <a:spcPts val="0"/>
              </a:spcBef>
              <a:spcAft>
                <a:spcPts val="0"/>
              </a:spcAft>
              <a:buSzPts val="2100"/>
              <a:buChar char="•"/>
            </a:pPr>
            <a:r>
              <a:rPr lang="en-GB" sz="2100"/>
              <a:t>Rule out non-SCD causes! E.g. AFib</a:t>
            </a:r>
            <a:endParaRPr sz="2100"/>
          </a:p>
          <a:p>
            <a:pPr indent="0" lvl="0" marL="0" rtl="0" algn="l">
              <a:lnSpc>
                <a:spcPct val="90000"/>
              </a:lnSpc>
              <a:spcBef>
                <a:spcPts val="1000"/>
              </a:spcBef>
              <a:spcAft>
                <a:spcPts val="0"/>
              </a:spcAft>
              <a:buNone/>
            </a:pPr>
            <a:r>
              <a:t/>
            </a:r>
            <a:endParaRPr sz="2100"/>
          </a:p>
          <a:p>
            <a:pPr indent="-361950" lvl="0" marL="457200" rtl="0" algn="l">
              <a:lnSpc>
                <a:spcPct val="90000"/>
              </a:lnSpc>
              <a:spcBef>
                <a:spcPts val="1000"/>
              </a:spcBef>
              <a:spcAft>
                <a:spcPts val="0"/>
              </a:spcAft>
              <a:buSzPts val="2100"/>
              <a:buChar char="•"/>
            </a:pPr>
            <a:r>
              <a:rPr lang="en-GB" sz="2100"/>
              <a:t>Secondary prevention</a:t>
            </a:r>
            <a:endParaRPr sz="2100"/>
          </a:p>
          <a:p>
            <a:pPr indent="-361950" lvl="1" marL="914400" rtl="0" algn="l">
              <a:lnSpc>
                <a:spcPct val="90000"/>
              </a:lnSpc>
              <a:spcBef>
                <a:spcPts val="0"/>
              </a:spcBef>
              <a:spcAft>
                <a:spcPts val="0"/>
              </a:spcAft>
              <a:buSzPts val="2100"/>
              <a:buChar char="•"/>
            </a:pPr>
            <a:r>
              <a:rPr lang="en-GB" sz="2100"/>
              <a:t>In Canada: Exchange transfusions as an outpatient</a:t>
            </a:r>
            <a:endParaRPr sz="2100"/>
          </a:p>
          <a:p>
            <a:pPr indent="-361950" lvl="1" marL="914400" rtl="0" algn="l">
              <a:lnSpc>
                <a:spcPct val="90000"/>
              </a:lnSpc>
              <a:spcBef>
                <a:spcPts val="0"/>
              </a:spcBef>
              <a:spcAft>
                <a:spcPts val="0"/>
              </a:spcAft>
              <a:buSzPts val="2100"/>
              <a:buChar char="•"/>
            </a:pPr>
            <a:r>
              <a:rPr lang="en-GB" sz="2100"/>
              <a:t>Lipid lowering, diabetes control, hypertension control</a:t>
            </a:r>
            <a:endParaRPr sz="2100"/>
          </a:p>
          <a:p>
            <a:pPr indent="0" lvl="0" marL="457200" rtl="0" algn="l">
              <a:lnSpc>
                <a:spcPct val="90000"/>
              </a:lnSpc>
              <a:spcBef>
                <a:spcPts val="1000"/>
              </a:spcBef>
              <a:spcAft>
                <a:spcPts val="0"/>
              </a:spcAft>
              <a:buNone/>
            </a:pPr>
            <a:r>
              <a:t/>
            </a:r>
            <a:endParaRPr sz="2500"/>
          </a:p>
          <a:p>
            <a:pPr indent="0" lvl="0" marL="457200" rtl="0" algn="l">
              <a:lnSpc>
                <a:spcPct val="90000"/>
              </a:lnSpc>
              <a:spcBef>
                <a:spcPts val="1000"/>
              </a:spcBef>
              <a:spcAft>
                <a:spcPts val="0"/>
              </a:spcAft>
              <a:buNone/>
            </a:pPr>
            <a:r>
              <a:t/>
            </a:r>
            <a:endParaRPr sz="2500"/>
          </a:p>
        </p:txBody>
      </p:sp>
      <p:sp>
        <p:nvSpPr>
          <p:cNvPr id="283" name="Google Shape;283;g36ecb678e9c_0_4"/>
          <p:cNvSpPr/>
          <p:nvPr/>
        </p:nvSpPr>
        <p:spPr>
          <a:xfrm>
            <a:off x="5902477" y="6596400"/>
            <a:ext cx="7145400" cy="26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Kassim et al. (2015). How I treat and manage stroke in sickle </a:t>
            </a:r>
            <a:r>
              <a:rPr lang="en-GB" sz="1000">
                <a:solidFill>
                  <a:schemeClr val="dk1"/>
                </a:solidFill>
                <a:latin typeface="Calibri"/>
                <a:ea typeface="Calibri"/>
                <a:cs typeface="Calibri"/>
                <a:sym typeface="Calibri"/>
              </a:rPr>
              <a:t>cell</a:t>
            </a:r>
            <a:r>
              <a:rPr lang="en-GB" sz="1000">
                <a:solidFill>
                  <a:schemeClr val="dk1"/>
                </a:solidFill>
                <a:latin typeface="Calibri"/>
                <a:ea typeface="Calibri"/>
                <a:cs typeface="Calibri"/>
                <a:sym typeface="Calibri"/>
              </a:rPr>
              <a:t> disease. Blood.</a:t>
            </a:r>
            <a:r>
              <a:rPr lang="en-GB" sz="1000">
                <a:solidFill>
                  <a:srgbClr val="1B1B1B"/>
                </a:solidFill>
                <a:highlight>
                  <a:srgbClr val="FFFFFF"/>
                </a:highlight>
                <a:latin typeface="Roboto"/>
                <a:ea typeface="Roboto"/>
                <a:cs typeface="Roboto"/>
                <a:sym typeface="Roboto"/>
              </a:rPr>
              <a:t>doi: </a:t>
            </a:r>
            <a:r>
              <a:rPr lang="en-GB" sz="1000" u="sng">
                <a:solidFill>
                  <a:srgbClr val="005EA2"/>
                </a:solidFill>
                <a:highlight>
                  <a:srgbClr val="FFFFFF"/>
                </a:highlight>
                <a:latin typeface="Roboto"/>
                <a:ea typeface="Roboto"/>
                <a:cs typeface="Roboto"/>
                <a:sym typeface="Roboto"/>
                <a:hlinkClick r:id="rId3">
                  <a:extLst>
                    <a:ext uri="{A12FA001-AC4F-418D-AE19-62706E023703}">
                      <ahyp:hlinkClr val="tx"/>
                    </a:ext>
                  </a:extLst>
                </a:hlinkClick>
              </a:rPr>
              <a:t>10.1182/blood-2014-09-551564</a:t>
            </a:r>
            <a:r>
              <a:rPr lang="en-GB" sz="1000">
                <a:solidFill>
                  <a:schemeClr val="dk1"/>
                </a:solidFill>
                <a:latin typeface="Calibri"/>
                <a:ea typeface="Calibri"/>
                <a:cs typeface="Calibri"/>
                <a:sym typeface="Calibri"/>
              </a:rPr>
              <a:t> </a:t>
            </a:r>
            <a:endParaRPr b="1" sz="1000">
              <a:solidFill>
                <a:schemeClr val="dk1"/>
              </a:solidFill>
              <a:latin typeface="Times New Roman"/>
              <a:ea typeface="Times New Roman"/>
              <a:cs typeface="Times New Roman"/>
              <a:sym typeface="Times New Roman"/>
            </a:endParaRPr>
          </a:p>
        </p:txBody>
      </p:sp>
      <p:pic>
        <p:nvPicPr>
          <p:cNvPr id="284" name="Google Shape;284;g36ecb678e9c_0_4" title="Screenshot 2025-07-15 at 1.56.08 AM.png"/>
          <p:cNvPicPr preferRelativeResize="0"/>
          <p:nvPr/>
        </p:nvPicPr>
        <p:blipFill>
          <a:blip r:embed="rId4">
            <a:alphaModFix/>
          </a:blip>
          <a:stretch>
            <a:fillRect/>
          </a:stretch>
        </p:blipFill>
        <p:spPr>
          <a:xfrm>
            <a:off x="8696388" y="3409888"/>
            <a:ext cx="3286125" cy="2981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6b60ea0bf8_0_66"/>
          <p:cNvSpPr txBox="1"/>
          <p:nvPr>
            <p:ph type="title"/>
          </p:nvPr>
        </p:nvSpPr>
        <p:spPr>
          <a:xfrm>
            <a:off x="838200" y="-4415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sz="3000"/>
              <a:t>Pain Management in Vaso-Occlusive Crisis</a:t>
            </a:r>
            <a:endParaRPr b="1" sz="600">
              <a:latin typeface="Times New Roman"/>
              <a:ea typeface="Times New Roman"/>
              <a:cs typeface="Times New Roman"/>
              <a:sym typeface="Times New Roman"/>
            </a:endParaRPr>
          </a:p>
        </p:txBody>
      </p:sp>
      <p:sp>
        <p:nvSpPr>
          <p:cNvPr id="290" name="Google Shape;290;g36b60ea0bf8_0_66"/>
          <p:cNvSpPr txBox="1"/>
          <p:nvPr>
            <p:ph idx="1" type="body"/>
          </p:nvPr>
        </p:nvSpPr>
        <p:spPr>
          <a:xfrm>
            <a:off x="721950" y="755575"/>
            <a:ext cx="10959900" cy="5575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 Rapid pain control:</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-rapid pain assessment and analgesia selection</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-initiate analgesic therapy within 30 minutes of triage</a:t>
            </a:r>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-Non-pharmacological therapies: e.g. massage, yoga, distraction, heat</a:t>
            </a:r>
            <a:endParaRPr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Address triggers</a:t>
            </a:r>
            <a:endParaRPr sz="2000">
              <a:latin typeface="Times New Roman"/>
              <a:ea typeface="Times New Roman"/>
              <a:cs typeface="Times New Roman"/>
              <a:sym typeface="Times New Roman"/>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PO/IV Hydration</a:t>
            </a:r>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Rule out infection</a:t>
            </a:r>
            <a:endParaRPr/>
          </a:p>
          <a:p>
            <a:pPr indent="-241300" lvl="1" marL="6858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Oxygen if hypoxemic</a:t>
            </a:r>
            <a:endParaRPr/>
          </a:p>
          <a:p>
            <a:pPr indent="-228600" lvl="0" marL="228600" rtl="0" algn="l">
              <a:lnSpc>
                <a:spcPct val="90000"/>
              </a:lnSpc>
              <a:spcBef>
                <a:spcPts val="1000"/>
              </a:spcBef>
              <a:spcAft>
                <a:spcPts val="0"/>
              </a:spcAft>
              <a:buClr>
                <a:schemeClr val="dk1"/>
              </a:buClr>
              <a:buSzPts val="2000"/>
              <a:buChar char="•"/>
            </a:pPr>
            <a:r>
              <a:rPr lang="en-GB" sz="2000">
                <a:latin typeface="Times New Roman"/>
                <a:ea typeface="Times New Roman"/>
                <a:cs typeface="Times New Roman"/>
                <a:sym typeface="Times New Roman"/>
              </a:rPr>
              <a:t>Blood transfusion: not indicated in uncomplicated painful episodes</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BC: Regular tylenol, NSAIDs (ketorolac), hydromorphone PO q4h PRN, IV q1h PRN. Ketamine if severe pain &amp; concerned about opioid toxicity. *See SCD patient care plan*</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Rwanda: NSAIDs (diclofenac IM/PO, ibuprofen PO, piroxicam PO); morphine IV q4h/PRN</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PCA pumps are an option too!</a:t>
            </a:r>
            <a:endParaRPr sz="2000">
              <a:latin typeface="Times New Roman"/>
              <a:ea typeface="Times New Roman"/>
              <a:cs typeface="Times New Roman"/>
              <a:sym typeface="Times New Roman"/>
            </a:endParaRPr>
          </a:p>
        </p:txBody>
      </p:sp>
      <p:sp>
        <p:nvSpPr>
          <p:cNvPr id="291" name="Google Shape;291;g36b60ea0bf8_0_66"/>
          <p:cNvSpPr/>
          <p:nvPr/>
        </p:nvSpPr>
        <p:spPr>
          <a:xfrm>
            <a:off x="6096000" y="6330667"/>
            <a:ext cx="54420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Brandow et al. Blood Advances, 2020. 4(12)2656-2701 </a:t>
            </a:r>
            <a:endParaRPr b="0" i="0" sz="1800" u="none" cap="none" strike="noStrike">
              <a:solidFill>
                <a:schemeClr val="dk1"/>
              </a:solidFill>
              <a:latin typeface="Calibri"/>
              <a:ea typeface="Calibri"/>
              <a:cs typeface="Calibri"/>
              <a:sym typeface="Calibri"/>
            </a:endParaRPr>
          </a:p>
        </p:txBody>
      </p:sp>
      <p:pic>
        <p:nvPicPr>
          <p:cNvPr id="292" name="Google Shape;292;g36b60ea0bf8_0_66" title="Screenshot 2025-07-15 at 1.56.51 AM.png"/>
          <p:cNvPicPr preferRelativeResize="0"/>
          <p:nvPr/>
        </p:nvPicPr>
        <p:blipFill>
          <a:blip r:embed="rId4">
            <a:alphaModFix/>
          </a:blip>
          <a:stretch>
            <a:fillRect/>
          </a:stretch>
        </p:blipFill>
        <p:spPr>
          <a:xfrm>
            <a:off x="8689275" y="-3"/>
            <a:ext cx="3502725" cy="29830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g36d66b96389_3_92" title="Screenshot 2025-07-07 at 12.19.21 AM.png"/>
          <p:cNvPicPr preferRelativeResize="0"/>
          <p:nvPr/>
        </p:nvPicPr>
        <p:blipFill rotWithShape="1">
          <a:blip r:embed="rId3">
            <a:alphaModFix/>
          </a:blip>
          <a:srcRect b="0" l="0" r="0" t="0"/>
          <a:stretch/>
        </p:blipFill>
        <p:spPr>
          <a:xfrm>
            <a:off x="3796463" y="24545"/>
            <a:ext cx="4519325" cy="68089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6b60ea0bf8_0_7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GB"/>
              <a:t>When to transfuse?</a:t>
            </a:r>
            <a:endParaRPr/>
          </a:p>
        </p:txBody>
      </p:sp>
      <p:sp>
        <p:nvSpPr>
          <p:cNvPr id="303" name="Google Shape;303;g36b60ea0bf8_0_7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90000"/>
              </a:lnSpc>
              <a:spcBef>
                <a:spcPts val="1000"/>
              </a:spcBef>
              <a:spcAft>
                <a:spcPts val="0"/>
              </a:spcAft>
              <a:buSzPts val="1800"/>
              <a:buChar char="-"/>
            </a:pPr>
            <a:r>
              <a:rPr b="1" lang="en-GB"/>
              <a:t>NEVER transfuse a sickle cell patient without consulting Hematology!</a:t>
            </a:r>
            <a:br>
              <a:rPr lang="en-GB"/>
            </a:br>
            <a:endParaRPr/>
          </a:p>
          <a:p>
            <a:pPr indent="-342900" lvl="0" marL="457200" rtl="0" algn="l">
              <a:lnSpc>
                <a:spcPct val="90000"/>
              </a:lnSpc>
              <a:spcBef>
                <a:spcPts val="0"/>
              </a:spcBef>
              <a:spcAft>
                <a:spcPts val="0"/>
              </a:spcAft>
              <a:buSzPts val="1800"/>
              <a:buChar char="-"/>
            </a:pPr>
            <a:r>
              <a:rPr lang="en-GB"/>
              <a:t>Why? Risks of transfusing:</a:t>
            </a:r>
            <a:endParaRPr/>
          </a:p>
          <a:p>
            <a:pPr indent="-342900" lvl="1" marL="914400" rtl="0" algn="l">
              <a:lnSpc>
                <a:spcPct val="90000"/>
              </a:lnSpc>
              <a:spcBef>
                <a:spcPts val="0"/>
              </a:spcBef>
              <a:spcAft>
                <a:spcPts val="0"/>
              </a:spcAft>
              <a:buSzPts val="1800"/>
              <a:buChar char="-"/>
            </a:pPr>
            <a:r>
              <a:rPr lang="en-GB"/>
              <a:t>Iron overload → Liver</a:t>
            </a:r>
            <a:endParaRPr/>
          </a:p>
          <a:p>
            <a:pPr indent="-342900" lvl="1" marL="914400" rtl="0" algn="l">
              <a:lnSpc>
                <a:spcPct val="90000"/>
              </a:lnSpc>
              <a:spcBef>
                <a:spcPts val="0"/>
              </a:spcBef>
              <a:spcAft>
                <a:spcPts val="0"/>
              </a:spcAft>
              <a:buSzPts val="1800"/>
              <a:buChar char="-"/>
            </a:pPr>
            <a:r>
              <a:rPr lang="en-GB"/>
              <a:t>Hyperviscosity → patient’s baseline Hb is low, increasing their Hb even to a “normal” level may lead to hyperviscosity → stroke risk</a:t>
            </a:r>
            <a:br>
              <a:rPr lang="en-GB"/>
            </a:br>
            <a:endParaRPr/>
          </a:p>
          <a:p>
            <a:pPr indent="-342900" lvl="1" marL="914400" rtl="0" algn="l">
              <a:lnSpc>
                <a:spcPct val="90000"/>
              </a:lnSpc>
              <a:spcBef>
                <a:spcPts val="0"/>
              </a:spcBef>
              <a:spcAft>
                <a:spcPts val="0"/>
              </a:spcAft>
              <a:buSzPts val="1800"/>
              <a:buChar char="-"/>
            </a:pPr>
            <a:r>
              <a:rPr lang="en-GB"/>
              <a:t>Allo-immunization → limits blood donors</a:t>
            </a:r>
            <a:endParaRPr/>
          </a:p>
          <a:p>
            <a:pPr indent="-342900" lvl="1" marL="914400" rtl="0" algn="l">
              <a:lnSpc>
                <a:spcPct val="90000"/>
              </a:lnSpc>
              <a:spcBef>
                <a:spcPts val="0"/>
              </a:spcBef>
              <a:spcAft>
                <a:spcPts val="0"/>
              </a:spcAft>
              <a:buSzPts val="1800"/>
              <a:buChar char="-"/>
            </a:pPr>
            <a:r>
              <a:rPr lang="en-GB"/>
              <a:t>Delayed hemolytic transfusion reactions</a:t>
            </a:r>
            <a:endParaRPr/>
          </a:p>
          <a:p>
            <a:pPr indent="-342900" lvl="1" marL="914400" rtl="0" algn="l">
              <a:lnSpc>
                <a:spcPct val="90000"/>
              </a:lnSpc>
              <a:spcBef>
                <a:spcPts val="0"/>
              </a:spcBef>
              <a:spcAft>
                <a:spcPts val="0"/>
              </a:spcAft>
              <a:buSzPts val="1800"/>
              <a:buChar char="-"/>
            </a:pPr>
            <a:r>
              <a:rPr lang="en-GB"/>
              <a:t>**Acute hyperhemolysis! (rapid hemolysis of donor &amp; recipient RBCs)</a:t>
            </a:r>
            <a:endParaRPr/>
          </a:p>
          <a:p>
            <a:pPr indent="-342900" lvl="2" marL="1371600" rtl="0" algn="l">
              <a:lnSpc>
                <a:spcPct val="90000"/>
              </a:lnSpc>
              <a:spcBef>
                <a:spcPts val="0"/>
              </a:spcBef>
              <a:spcAft>
                <a:spcPts val="0"/>
              </a:spcAft>
              <a:buSzPts val="1800"/>
              <a:buChar char="•"/>
            </a:pPr>
            <a:r>
              <a:rPr lang="en-GB"/>
              <a:t>Antibodies may not always be present!</a:t>
            </a:r>
            <a:endParaRPr/>
          </a:p>
          <a:p>
            <a:pPr indent="0" lvl="0" marL="0" rtl="0" algn="l">
              <a:lnSpc>
                <a:spcPct val="90000"/>
              </a:lnSpc>
              <a:spcBef>
                <a:spcPts val="1000"/>
              </a:spcBef>
              <a:spcAft>
                <a:spcPts val="0"/>
              </a:spcAft>
              <a:buSzPts val="18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6b60ea0bf8_0_7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GB"/>
              <a:t>How do we safely transfuse?</a:t>
            </a:r>
            <a:endParaRPr/>
          </a:p>
        </p:txBody>
      </p:sp>
      <p:sp>
        <p:nvSpPr>
          <p:cNvPr id="309" name="Google Shape;309;g36b60ea0bf8_0_7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1800"/>
              <a:buChar char="-"/>
            </a:pPr>
            <a:r>
              <a:rPr lang="en-GB"/>
              <a:t>Exchange transfusions to avoid hyperviscosity</a:t>
            </a:r>
            <a:endParaRPr/>
          </a:p>
          <a:p>
            <a:pPr indent="-342900" lvl="1" marL="914400" rtl="0" algn="l">
              <a:lnSpc>
                <a:spcPct val="90000"/>
              </a:lnSpc>
              <a:spcBef>
                <a:spcPts val="0"/>
              </a:spcBef>
              <a:spcAft>
                <a:spcPts val="0"/>
              </a:spcAft>
              <a:buSzPts val="1800"/>
              <a:buChar char="-"/>
            </a:pPr>
            <a:r>
              <a:rPr lang="en-GB"/>
              <a:t>Takes away HbS in exchange for donor HbA</a:t>
            </a:r>
            <a:br>
              <a:rPr lang="en-GB"/>
            </a:br>
            <a:br>
              <a:rPr lang="en-GB"/>
            </a:br>
            <a:br>
              <a:rPr lang="en-GB"/>
            </a:br>
            <a:br>
              <a:rPr lang="en-GB"/>
            </a:br>
            <a:endParaRPr/>
          </a:p>
          <a:p>
            <a:pPr indent="-330200" lvl="0" marL="457200" rtl="0" algn="l">
              <a:lnSpc>
                <a:spcPct val="90000"/>
              </a:lnSpc>
              <a:spcBef>
                <a:spcPts val="0"/>
              </a:spcBef>
              <a:spcAft>
                <a:spcPts val="0"/>
              </a:spcAft>
              <a:buSzPts val="1600"/>
              <a:buChar char="-"/>
            </a:pPr>
            <a:r>
              <a:rPr lang="en-GB" sz="2600"/>
              <a:t>BC: Group and screen (to detect antibodies) with </a:t>
            </a:r>
            <a:r>
              <a:rPr b="1" lang="en-GB" sz="2600"/>
              <a:t>extended matching</a:t>
            </a:r>
            <a:endParaRPr sz="2600"/>
          </a:p>
          <a:p>
            <a:pPr indent="-330200" lvl="1" marL="914400" rtl="0" algn="l">
              <a:lnSpc>
                <a:spcPct val="90000"/>
              </a:lnSpc>
              <a:spcBef>
                <a:spcPts val="0"/>
              </a:spcBef>
              <a:spcAft>
                <a:spcPts val="0"/>
              </a:spcAft>
              <a:buSzPts val="1600"/>
              <a:buChar char="-"/>
            </a:pPr>
            <a:r>
              <a:rPr lang="en-GB" sz="2600"/>
              <a:t>Determining RBC antigen profile of the patient (beyond ABO/RhD)</a:t>
            </a:r>
            <a:endParaRPr sz="2600"/>
          </a:p>
          <a:p>
            <a:pPr indent="-393700" lvl="1" marL="914400" rtl="0" algn="l">
              <a:lnSpc>
                <a:spcPct val="90000"/>
              </a:lnSpc>
              <a:spcBef>
                <a:spcPts val="0"/>
              </a:spcBef>
              <a:spcAft>
                <a:spcPts val="0"/>
              </a:spcAft>
              <a:buSzPts val="2600"/>
              <a:buChar char="-"/>
            </a:pPr>
            <a:r>
              <a:rPr lang="en-GB" sz="2600"/>
              <a:t>Cross-matching antigen profile with donor blood</a:t>
            </a:r>
            <a:br>
              <a:rPr lang="en-GB" sz="2600"/>
            </a:br>
            <a:endParaRPr sz="2600"/>
          </a:p>
          <a:p>
            <a:pPr indent="-330200" lvl="0" marL="457200" rtl="0" algn="l">
              <a:lnSpc>
                <a:spcPct val="90000"/>
              </a:lnSpc>
              <a:spcBef>
                <a:spcPts val="0"/>
              </a:spcBef>
              <a:spcAft>
                <a:spcPts val="0"/>
              </a:spcAft>
              <a:buSzPts val="1600"/>
              <a:buChar char="-"/>
            </a:pPr>
            <a:r>
              <a:rPr lang="en-GB" sz="2600"/>
              <a:t>Rwanda: No patient </a:t>
            </a:r>
            <a:r>
              <a:rPr lang="en-GB" sz="2600"/>
              <a:t>antibody/antigen </a:t>
            </a:r>
            <a:r>
              <a:rPr lang="en-GB" sz="2600"/>
              <a:t>screen available, but screen donor blood for antigens</a:t>
            </a:r>
            <a:endParaRPr sz="2600"/>
          </a:p>
        </p:txBody>
      </p:sp>
      <p:pic>
        <p:nvPicPr>
          <p:cNvPr id="310" name="Google Shape;310;g36b60ea0bf8_0_77" title="Screenshot 2025-07-15 at 1.57.36 AM.png"/>
          <p:cNvPicPr preferRelativeResize="0"/>
          <p:nvPr/>
        </p:nvPicPr>
        <p:blipFill>
          <a:blip r:embed="rId3">
            <a:alphaModFix/>
          </a:blip>
          <a:stretch>
            <a:fillRect/>
          </a:stretch>
        </p:blipFill>
        <p:spPr>
          <a:xfrm>
            <a:off x="8655325" y="292725"/>
            <a:ext cx="3536675" cy="3235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21"/>
          <p:cNvPicPr preferRelativeResize="0"/>
          <p:nvPr/>
        </p:nvPicPr>
        <p:blipFill rotWithShape="1">
          <a:blip r:embed="rId3">
            <a:alphaModFix/>
          </a:blip>
          <a:srcRect b="0" l="0" r="0" t="0"/>
          <a:stretch/>
        </p:blipFill>
        <p:spPr>
          <a:xfrm>
            <a:off x="541337" y="384175"/>
            <a:ext cx="10906125" cy="5276850"/>
          </a:xfrm>
          <a:prstGeom prst="rect">
            <a:avLst/>
          </a:prstGeom>
          <a:noFill/>
          <a:ln>
            <a:noFill/>
          </a:ln>
        </p:spPr>
      </p:pic>
      <p:sp>
        <p:nvSpPr>
          <p:cNvPr id="316" name="Google Shape;316;p21"/>
          <p:cNvSpPr/>
          <p:nvPr/>
        </p:nvSpPr>
        <p:spPr>
          <a:xfrm>
            <a:off x="7224889" y="6460025"/>
            <a:ext cx="6096000"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Times New Roman"/>
                <a:ea typeface="Times New Roman"/>
                <a:cs typeface="Times New Roman"/>
                <a:sym typeface="Times New Roman"/>
              </a:rPr>
              <a:t>Hematology Am Soc Hematol Educ Program (2021) 2021 (1): 696–703.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Times New Roman"/>
              <a:buNone/>
            </a:pPr>
            <a:r>
              <a:rPr b="1" lang="en-GB" sz="2000">
                <a:latin typeface="Times New Roman"/>
                <a:ea typeface="Times New Roman"/>
                <a:cs typeface="Times New Roman"/>
                <a:sym typeface="Times New Roman"/>
              </a:rPr>
              <a:t>Treatment of SCD</a:t>
            </a:r>
            <a:br>
              <a:rPr lang="en-GB" sz="2000"/>
            </a:br>
            <a:endParaRPr sz="2000"/>
          </a:p>
        </p:txBody>
      </p:sp>
      <p:sp>
        <p:nvSpPr>
          <p:cNvPr id="322" name="Google Shape;322;p19"/>
          <p:cNvSpPr txBox="1"/>
          <p:nvPr>
            <p:ph idx="1" type="body"/>
          </p:nvPr>
        </p:nvSpPr>
        <p:spPr>
          <a:xfrm>
            <a:off x="838200" y="1145275"/>
            <a:ext cx="5181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latin typeface="Times New Roman"/>
                <a:ea typeface="Times New Roman"/>
                <a:cs typeface="Times New Roman"/>
                <a:sym typeface="Times New Roman"/>
              </a:rPr>
              <a:t>General medical care</a:t>
            </a:r>
            <a:endParaRPr sz="2000"/>
          </a:p>
          <a:p>
            <a:pPr indent="0" lvl="0" marL="0" rtl="0" algn="just">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Vaccinations (pneumococcal)</a:t>
            </a:r>
            <a:endParaRPr sz="2000"/>
          </a:p>
          <a:p>
            <a:pPr indent="0" lvl="0" marL="0" rtl="0" algn="just">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Annual eye exam for retinopathy</a:t>
            </a:r>
            <a:endParaRPr sz="2000"/>
          </a:p>
          <a:p>
            <a:pPr indent="0" lvl="0" marL="0" rtl="0" algn="just">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Nutrition</a:t>
            </a:r>
            <a:endParaRPr sz="2000"/>
          </a:p>
          <a:p>
            <a:pPr indent="0" lvl="0" marL="0" rtl="0" algn="just">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Pain management: Acute and Chronic</a:t>
            </a:r>
            <a:endParaRPr sz="2000"/>
          </a:p>
          <a:p>
            <a:pPr indent="0" lvl="0" marL="0" rtl="0" algn="just">
              <a:lnSpc>
                <a:spcPct val="90000"/>
              </a:lnSpc>
              <a:spcBef>
                <a:spcPts val="1000"/>
              </a:spcBef>
              <a:spcAft>
                <a:spcPts val="0"/>
              </a:spcAft>
              <a:buClr>
                <a:schemeClr val="dk1"/>
              </a:buClr>
              <a:buSzPts val="2000"/>
              <a:buNone/>
            </a:pPr>
            <a:r>
              <a:rPr lang="en-GB" sz="2000">
                <a:latin typeface="Times New Roman"/>
                <a:ea typeface="Times New Roman"/>
                <a:cs typeface="Times New Roman"/>
                <a:sym typeface="Times New Roman"/>
              </a:rPr>
              <a:t>          - Screen for and manage acute and chronic complications (heart failure, Fe overload, avascular necrosis)</a:t>
            </a:r>
            <a:endParaRPr sz="2000">
              <a:latin typeface="Times New Roman"/>
              <a:ea typeface="Times New Roman"/>
              <a:cs typeface="Times New Roman"/>
              <a:sym typeface="Times New Roman"/>
            </a:endParaRPr>
          </a:p>
        </p:txBody>
      </p:sp>
      <p:sp>
        <p:nvSpPr>
          <p:cNvPr id="323" name="Google Shape;323;p19"/>
          <p:cNvSpPr txBox="1"/>
          <p:nvPr>
            <p:ph idx="2" type="body"/>
          </p:nvPr>
        </p:nvSpPr>
        <p:spPr>
          <a:xfrm>
            <a:off x="6240225" y="1145277"/>
            <a:ext cx="5181600" cy="51903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Noto Sans Symbols"/>
              <a:buChar char="❖"/>
            </a:pPr>
            <a:r>
              <a:rPr lang="en-GB" sz="2000">
                <a:latin typeface="Times New Roman"/>
                <a:ea typeface="Times New Roman"/>
                <a:cs typeface="Times New Roman"/>
                <a:sym typeface="Times New Roman"/>
              </a:rPr>
              <a:t>Therapies</a:t>
            </a:r>
            <a:endParaRPr/>
          </a:p>
          <a:p>
            <a:pPr indent="-228600" lvl="0" marL="228600" rtl="0" algn="l">
              <a:lnSpc>
                <a:spcPct val="90000"/>
              </a:lnSpc>
              <a:spcBef>
                <a:spcPts val="1000"/>
              </a:spcBef>
              <a:spcAft>
                <a:spcPts val="0"/>
              </a:spcAft>
              <a:buClr>
                <a:schemeClr val="dk1"/>
              </a:buClr>
              <a:buSzPts val="2000"/>
              <a:buFont typeface="Noto Sans Symbols"/>
              <a:buChar char="✔"/>
            </a:pPr>
            <a:r>
              <a:rPr lang="en-GB" sz="2000">
                <a:latin typeface="Times New Roman"/>
                <a:ea typeface="Times New Roman"/>
                <a:cs typeface="Times New Roman"/>
                <a:sym typeface="Times New Roman"/>
              </a:rPr>
              <a:t>**</a:t>
            </a:r>
            <a:r>
              <a:rPr lang="en-GB" sz="2000">
                <a:latin typeface="Times New Roman"/>
                <a:ea typeface="Times New Roman"/>
                <a:cs typeface="Times New Roman"/>
                <a:sym typeface="Times New Roman"/>
              </a:rPr>
              <a:t>Hydroxyurea</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2000"/>
              <a:buFont typeface="Times New Roman"/>
              <a:buChar char="✔"/>
            </a:pPr>
            <a:r>
              <a:rPr lang="en-GB" sz="2000">
                <a:latin typeface="Times New Roman"/>
                <a:ea typeface="Times New Roman"/>
                <a:cs typeface="Times New Roman"/>
                <a:sym typeface="Times New Roman"/>
              </a:rPr>
              <a:t>In Canada: Exchange transfusions as outpatient, e.g. q4wks to target HbS &lt; 30%</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SzPts val="2000"/>
              <a:buFont typeface="Times New Roman"/>
              <a:buChar char="✔"/>
            </a:pPr>
            <a:r>
              <a:rPr i="1" lang="en-GB" sz="2000">
                <a:latin typeface="Times New Roman"/>
                <a:ea typeface="Times New Roman"/>
                <a:cs typeface="Times New Roman"/>
                <a:sym typeface="Times New Roman"/>
              </a:rPr>
              <a:t>L-glutamine</a:t>
            </a:r>
            <a:endParaRPr i="1"/>
          </a:p>
          <a:p>
            <a:pPr indent="-228600" lvl="0" marL="228600" rtl="0" algn="l">
              <a:lnSpc>
                <a:spcPct val="90000"/>
              </a:lnSpc>
              <a:spcBef>
                <a:spcPts val="1000"/>
              </a:spcBef>
              <a:spcAft>
                <a:spcPts val="0"/>
              </a:spcAft>
              <a:buClr>
                <a:schemeClr val="dk1"/>
              </a:buClr>
              <a:buSzPts val="2000"/>
              <a:buFont typeface="Noto Sans Symbols"/>
              <a:buChar char="✔"/>
            </a:pPr>
            <a:r>
              <a:rPr i="1" lang="en-GB" sz="2000">
                <a:latin typeface="Times New Roman"/>
                <a:ea typeface="Times New Roman"/>
                <a:cs typeface="Times New Roman"/>
                <a:sym typeface="Times New Roman"/>
              </a:rPr>
              <a:t>Crizanlizumab</a:t>
            </a:r>
            <a:endParaRPr i="1" sz="2000">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2000"/>
              <a:buNone/>
            </a:pPr>
            <a:r>
              <a:t/>
            </a:r>
            <a:endParaRPr sz="2000">
              <a:latin typeface="Times New Roman"/>
              <a:ea typeface="Times New Roman"/>
              <a:cs typeface="Times New Roman"/>
              <a:sym typeface="Times New Roman"/>
            </a:endParaRPr>
          </a:p>
          <a:p>
            <a:pPr indent="-101600" lvl="0" marL="228600" rtl="0" algn="l">
              <a:lnSpc>
                <a:spcPct val="90000"/>
              </a:lnSpc>
              <a:spcBef>
                <a:spcPts val="1000"/>
              </a:spcBef>
              <a:spcAft>
                <a:spcPts val="0"/>
              </a:spcAft>
              <a:buClr>
                <a:schemeClr val="dk1"/>
              </a:buClr>
              <a:buSzPts val="2000"/>
              <a:buFont typeface="Noto Sans Symbols"/>
              <a:buNone/>
            </a:pPr>
            <a:r>
              <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Font typeface="Noto Sans Symbols"/>
              <a:buChar char="❖"/>
            </a:pPr>
            <a:r>
              <a:rPr lang="en-GB" sz="2000">
                <a:latin typeface="Times New Roman"/>
                <a:ea typeface="Times New Roman"/>
                <a:cs typeface="Times New Roman"/>
                <a:sym typeface="Times New Roman"/>
              </a:rPr>
              <a:t>Curative Therapies</a:t>
            </a:r>
            <a:endParaRPr/>
          </a:p>
          <a:p>
            <a:pPr indent="-101600" lvl="0" marL="228600" rtl="0" algn="l">
              <a:lnSpc>
                <a:spcPct val="90000"/>
              </a:lnSpc>
              <a:spcBef>
                <a:spcPts val="1000"/>
              </a:spcBef>
              <a:spcAft>
                <a:spcPts val="0"/>
              </a:spcAft>
              <a:buClr>
                <a:schemeClr val="dk1"/>
              </a:buClr>
              <a:buSzPts val="2000"/>
              <a:buFont typeface="Noto Sans Symbols"/>
              <a:buNone/>
            </a:pPr>
            <a:r>
              <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Font typeface="Noto Sans Symbols"/>
              <a:buChar char="✔"/>
            </a:pPr>
            <a:r>
              <a:rPr lang="en-GB" sz="2000">
                <a:latin typeface="Times New Roman"/>
                <a:ea typeface="Times New Roman"/>
                <a:cs typeface="Times New Roman"/>
                <a:sym typeface="Times New Roman"/>
              </a:rPr>
              <a:t>In Canada: Stem cell transplantation</a:t>
            </a:r>
            <a:endParaRPr sz="2000">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000"/>
              <a:buFont typeface="Noto Sans Symbols"/>
              <a:buChar char="✔"/>
            </a:pPr>
            <a:r>
              <a:rPr i="1" lang="en-GB" sz="2000">
                <a:latin typeface="Times New Roman"/>
                <a:ea typeface="Times New Roman"/>
                <a:cs typeface="Times New Roman"/>
                <a:sym typeface="Times New Roman"/>
              </a:rPr>
              <a:t>Gene Therapy</a:t>
            </a:r>
            <a:endParaRPr i="1"/>
          </a:p>
          <a:p>
            <a:pPr indent="0" lvl="0" marL="0" rtl="0" algn="l">
              <a:lnSpc>
                <a:spcPct val="90000"/>
              </a:lnSpc>
              <a:spcBef>
                <a:spcPts val="1000"/>
              </a:spcBef>
              <a:spcAft>
                <a:spcPts val="0"/>
              </a:spcAft>
              <a:buClr>
                <a:schemeClr val="dk1"/>
              </a:buClr>
              <a:buSzPts val="1600"/>
              <a:buNone/>
            </a:pPr>
            <a:r>
              <a:t/>
            </a:r>
            <a:endParaRPr sz="1600">
              <a:latin typeface="Times New Roman"/>
              <a:ea typeface="Times New Roman"/>
              <a:cs typeface="Times New Roman"/>
              <a:sym typeface="Times New Roman"/>
            </a:endParaRPr>
          </a:p>
        </p:txBody>
      </p:sp>
      <p:pic>
        <p:nvPicPr>
          <p:cNvPr id="324" name="Google Shape;324;p19"/>
          <p:cNvPicPr preferRelativeResize="0"/>
          <p:nvPr/>
        </p:nvPicPr>
        <p:blipFill rotWithShape="1">
          <a:blip r:embed="rId3">
            <a:alphaModFix/>
          </a:blip>
          <a:srcRect b="0" l="0" r="0" t="0"/>
          <a:stretch/>
        </p:blipFill>
        <p:spPr>
          <a:xfrm>
            <a:off x="10871290" y="5864225"/>
            <a:ext cx="742950" cy="8953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g36b60ea0bf8_0_82"/>
          <p:cNvSpPr txBox="1"/>
          <p:nvPr>
            <p:ph type="title"/>
          </p:nvPr>
        </p:nvSpPr>
        <p:spPr>
          <a:xfrm>
            <a:off x="838200" y="365125"/>
            <a:ext cx="10515600" cy="694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ts val="9680"/>
              <a:buFont typeface="Calibri"/>
              <a:buNone/>
            </a:pPr>
            <a:r>
              <a:rPr lang="en-GB"/>
              <a:t> </a:t>
            </a:r>
            <a:r>
              <a:rPr b="1" lang="en-GB" sz="1800">
                <a:latin typeface="Times New Roman"/>
                <a:ea typeface="Times New Roman"/>
                <a:cs typeface="Times New Roman"/>
                <a:sym typeface="Times New Roman"/>
              </a:rPr>
              <a:t>Sickle cell disease clinical complications</a:t>
            </a:r>
            <a:endParaRPr b="1" sz="1800">
              <a:latin typeface="Times New Roman"/>
              <a:ea typeface="Times New Roman"/>
              <a:cs typeface="Times New Roman"/>
              <a:sym typeface="Times New Roman"/>
            </a:endParaRPr>
          </a:p>
        </p:txBody>
      </p:sp>
      <p:pic>
        <p:nvPicPr>
          <p:cNvPr id="330" name="Google Shape;330;g36b60ea0bf8_0_82"/>
          <p:cNvPicPr preferRelativeResize="0"/>
          <p:nvPr>
            <p:ph idx="1" type="body"/>
          </p:nvPr>
        </p:nvPicPr>
        <p:blipFill rotWithShape="1">
          <a:blip r:embed="rId3">
            <a:alphaModFix/>
          </a:blip>
          <a:srcRect b="0" l="0" r="0" t="0"/>
          <a:stretch/>
        </p:blipFill>
        <p:spPr>
          <a:xfrm>
            <a:off x="2641823" y="1212298"/>
            <a:ext cx="7923300" cy="5157000"/>
          </a:xfrm>
          <a:prstGeom prst="rect">
            <a:avLst/>
          </a:prstGeom>
          <a:noFill/>
          <a:ln>
            <a:noFill/>
          </a:ln>
        </p:spPr>
      </p:pic>
      <p:sp>
        <p:nvSpPr>
          <p:cNvPr id="331" name="Google Shape;331;g36b60ea0bf8_0_82"/>
          <p:cNvSpPr/>
          <p:nvPr/>
        </p:nvSpPr>
        <p:spPr>
          <a:xfrm>
            <a:off x="6243197" y="6488668"/>
            <a:ext cx="58389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Kato G. et al. Nature Reviews Disease Primers 4,18010 (2018</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35" name="Shape 335"/>
        <p:cNvGrpSpPr/>
        <p:nvPr/>
      </p:nvGrpSpPr>
      <p:grpSpPr>
        <a:xfrm>
          <a:off x="0" y="0"/>
          <a:ext cx="0" cy="0"/>
          <a:chOff x="0" y="0"/>
          <a:chExt cx="0" cy="0"/>
        </a:xfrm>
      </p:grpSpPr>
      <p:sp>
        <p:nvSpPr>
          <p:cNvPr id="336" name="Google Shape;336;g36d66b96389_3_104"/>
          <p:cNvSpPr txBox="1"/>
          <p:nvPr>
            <p:ph type="ctrTitle"/>
          </p:nvPr>
        </p:nvSpPr>
        <p:spPr>
          <a:xfrm>
            <a:off x="1524000" y="847213"/>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GB"/>
              <a:t>Thanks for listening!</a:t>
            </a:r>
            <a:endParaRPr/>
          </a:p>
        </p:txBody>
      </p:sp>
      <p:sp>
        <p:nvSpPr>
          <p:cNvPr id="337" name="Google Shape;337;g36d66b96389_3_104"/>
          <p:cNvSpPr txBox="1"/>
          <p:nvPr>
            <p:ph idx="1" type="subTitle"/>
          </p:nvPr>
        </p:nvSpPr>
        <p:spPr>
          <a:xfrm>
            <a:off x="1564775" y="3120963"/>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GB">
                <a:latin typeface="Times New Roman"/>
                <a:ea typeface="Times New Roman"/>
                <a:cs typeface="Times New Roman"/>
                <a:sym typeface="Times New Roman"/>
              </a:rPr>
              <a:t>UBC/UR Global Health Rounds</a:t>
            </a:r>
            <a:endParaRPr>
              <a:latin typeface="Times New Roman"/>
              <a:ea typeface="Times New Roman"/>
              <a:cs typeface="Times New Roman"/>
              <a:sym typeface="Times New Roman"/>
            </a:endParaRPr>
          </a:p>
          <a:p>
            <a:pPr indent="0" lvl="0" marL="0" rtl="0" algn="ctr">
              <a:lnSpc>
                <a:spcPct val="90000"/>
              </a:lnSpc>
              <a:spcBef>
                <a:spcPts val="0"/>
              </a:spcBef>
              <a:spcAft>
                <a:spcPts val="0"/>
              </a:spcAft>
              <a:buClr>
                <a:schemeClr val="dk1"/>
              </a:buClr>
              <a:buSzPts val="2400"/>
              <a:buNone/>
            </a:pPr>
            <a:r>
              <a:rPr lang="en-GB">
                <a:latin typeface="Times New Roman"/>
                <a:ea typeface="Times New Roman"/>
                <a:cs typeface="Times New Roman"/>
                <a:sym typeface="Times New Roman"/>
              </a:rPr>
              <a:t>Jul 15, 2025</a:t>
            </a:r>
            <a:endParaRPr>
              <a:latin typeface="Times New Roman"/>
              <a:ea typeface="Times New Roman"/>
              <a:cs typeface="Times New Roman"/>
              <a:sym typeface="Times New Roman"/>
            </a:endParaRPr>
          </a:p>
        </p:txBody>
      </p:sp>
      <p:sp>
        <p:nvSpPr>
          <p:cNvPr id="338" name="Google Shape;338;g36d66b96389_3_104"/>
          <p:cNvSpPr txBox="1"/>
          <p:nvPr>
            <p:ph idx="1" type="subTitle"/>
          </p:nvPr>
        </p:nvSpPr>
        <p:spPr>
          <a:xfrm>
            <a:off x="0" y="4182775"/>
            <a:ext cx="9518100" cy="25101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b="1" lang="en-GB">
                <a:latin typeface="Times New Roman"/>
                <a:ea typeface="Times New Roman"/>
                <a:cs typeface="Times New Roman"/>
                <a:sym typeface="Times New Roman"/>
              </a:rPr>
              <a:t>Presented by:</a:t>
            </a:r>
            <a:br>
              <a:rPr lang="en-GB">
                <a:latin typeface="Times New Roman"/>
                <a:ea typeface="Times New Roman"/>
                <a:cs typeface="Times New Roman"/>
                <a:sym typeface="Times New Roman"/>
              </a:rPr>
            </a:br>
            <a:r>
              <a:rPr lang="en-GB">
                <a:latin typeface="Times New Roman"/>
                <a:ea typeface="Times New Roman"/>
                <a:cs typeface="Times New Roman"/>
                <a:sym typeface="Times New Roman"/>
              </a:rPr>
              <a:t>Davy Lau, PGY2 Internal Medicine, UBC</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lang="en-GB">
                <a:latin typeface="Times New Roman"/>
                <a:ea typeface="Times New Roman"/>
                <a:cs typeface="Times New Roman"/>
                <a:sym typeface="Times New Roman"/>
              </a:rPr>
              <a:t>Ishimwe Epiphanie, PGY3 Internal Medicine, University of Rwanda</a:t>
            </a:r>
            <a:br>
              <a:rPr lang="en-GB">
                <a:latin typeface="Times New Roman"/>
                <a:ea typeface="Times New Roman"/>
                <a:cs typeface="Times New Roman"/>
                <a:sym typeface="Times New Roman"/>
              </a:rPr>
            </a:b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00000"/>
              <a:buNone/>
            </a:pPr>
            <a:r>
              <a:rPr b="1" lang="en-GB">
                <a:latin typeface="Times New Roman"/>
                <a:ea typeface="Times New Roman"/>
                <a:cs typeface="Times New Roman"/>
                <a:sym typeface="Times New Roman"/>
              </a:rPr>
              <a:t>Supervised by:</a:t>
            </a:r>
            <a:endParaRPr b="1">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GB">
                <a:latin typeface="Times New Roman"/>
                <a:ea typeface="Times New Roman"/>
                <a:cs typeface="Times New Roman"/>
                <a:sym typeface="Times New Roman"/>
              </a:rPr>
              <a:t>Dr Hayley Merkeley, Dr Angelina Marinkovic, &amp; Dr Vignesh Murthy</a:t>
            </a:r>
            <a:endParaRPr>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GB">
                <a:latin typeface="Times New Roman"/>
                <a:ea typeface="Times New Roman"/>
                <a:cs typeface="Times New Roman"/>
                <a:sym typeface="Times New Roman"/>
              </a:rPr>
              <a:t>Hematologists, St Paul’s Hospital</a:t>
            </a:r>
            <a:endParaRPr>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ct val="171428"/>
              <a:buNone/>
            </a:pPr>
            <a:br>
              <a:rPr lang="en-GB">
                <a:latin typeface="Times New Roman"/>
                <a:ea typeface="Times New Roman"/>
                <a:cs typeface="Times New Roman"/>
                <a:sym typeface="Times New Roman"/>
              </a:rPr>
            </a:br>
            <a:endParaRPr sz="1400">
              <a:solidFill>
                <a:srgbClr val="000000"/>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None/>
            </a:pPr>
            <a:r>
              <a:t/>
            </a:r>
            <a:endParaRPr>
              <a:latin typeface="Times New Roman"/>
              <a:ea typeface="Times New Roman"/>
              <a:cs typeface="Times New Roman"/>
              <a:sym typeface="Times New Roman"/>
            </a:endParaRPr>
          </a:p>
        </p:txBody>
      </p:sp>
      <p:pic>
        <p:nvPicPr>
          <p:cNvPr id="339" name="Google Shape;339;g36d66b96389_3_104" title="Screenshot 2025-07-06 at 5.32.13 PM.png"/>
          <p:cNvPicPr preferRelativeResize="0"/>
          <p:nvPr/>
        </p:nvPicPr>
        <p:blipFill rotWithShape="1">
          <a:blip r:embed="rId3">
            <a:alphaModFix/>
          </a:blip>
          <a:srcRect b="0" l="0" r="0" t="0"/>
          <a:stretch/>
        </p:blipFill>
        <p:spPr>
          <a:xfrm>
            <a:off x="0" y="0"/>
            <a:ext cx="1830852" cy="1978500"/>
          </a:xfrm>
          <a:prstGeom prst="rect">
            <a:avLst/>
          </a:prstGeom>
          <a:noFill/>
          <a:ln>
            <a:noFill/>
          </a:ln>
        </p:spPr>
      </p:pic>
      <p:pic>
        <p:nvPicPr>
          <p:cNvPr id="340" name="Google Shape;340;g36d66b96389_3_104" title="Screenshot 2025-07-06 at 5.32.34 PM.png"/>
          <p:cNvPicPr preferRelativeResize="0"/>
          <p:nvPr/>
        </p:nvPicPr>
        <p:blipFill rotWithShape="1">
          <a:blip r:embed="rId4">
            <a:alphaModFix/>
          </a:blip>
          <a:srcRect b="0" l="0" r="0" t="0"/>
          <a:stretch/>
        </p:blipFill>
        <p:spPr>
          <a:xfrm>
            <a:off x="1830850" y="-29650"/>
            <a:ext cx="2181249" cy="2037825"/>
          </a:xfrm>
          <a:prstGeom prst="rect">
            <a:avLst/>
          </a:prstGeom>
          <a:noFill/>
          <a:ln>
            <a:noFill/>
          </a:ln>
        </p:spPr>
      </p:pic>
      <p:pic>
        <p:nvPicPr>
          <p:cNvPr id="341" name="Google Shape;341;g36d66b96389_3_104"/>
          <p:cNvPicPr preferRelativeResize="0"/>
          <p:nvPr>
            <p:ph idx="4294967295" type="body"/>
          </p:nvPr>
        </p:nvPicPr>
        <p:blipFill rotWithShape="1">
          <a:blip r:embed="rId5">
            <a:alphaModFix/>
          </a:blip>
          <a:srcRect b="0" l="0" r="0" t="0"/>
          <a:stretch/>
        </p:blipFill>
        <p:spPr>
          <a:xfrm>
            <a:off x="8480099" y="3651001"/>
            <a:ext cx="3711900" cy="3207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2025-06-16T10:48:32Z</dcterms:created>
  <dc:creator>HP</dc:creator>
</cp:coreProperties>
</file>