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0"/>
  </p:notesMasterIdLst>
  <p:sldIdLst>
    <p:sldId id="256" r:id="rId2"/>
    <p:sldId id="257" r:id="rId3"/>
    <p:sldId id="258" r:id="rId4"/>
    <p:sldId id="264" r:id="rId5"/>
    <p:sldId id="265" r:id="rId6"/>
    <p:sldId id="276" r:id="rId7"/>
    <p:sldId id="275" r:id="rId8"/>
    <p:sldId id="266" r:id="rId9"/>
    <p:sldId id="267" r:id="rId10"/>
    <p:sldId id="268" r:id="rId11"/>
    <p:sldId id="269" r:id="rId12"/>
    <p:sldId id="270" r:id="rId13"/>
    <p:sldId id="271" r:id="rId14"/>
    <p:sldId id="274" r:id="rId15"/>
    <p:sldId id="277" r:id="rId16"/>
    <p:sldId id="259" r:id="rId17"/>
    <p:sldId id="272" r:id="rId18"/>
    <p:sldId id="273" r:id="rId19"/>
    <p:sldId id="260" r:id="rId20"/>
    <p:sldId id="279" r:id="rId21"/>
    <p:sldId id="278" r:id="rId22"/>
    <p:sldId id="280" r:id="rId23"/>
    <p:sldId id="282" r:id="rId24"/>
    <p:sldId id="281" r:id="rId25"/>
    <p:sldId id="283" r:id="rId26"/>
    <p:sldId id="261" r:id="rId27"/>
    <p:sldId id="285" r:id="rId28"/>
    <p:sldId id="304" r:id="rId29"/>
    <p:sldId id="286" r:id="rId30"/>
    <p:sldId id="305" r:id="rId31"/>
    <p:sldId id="297" r:id="rId32"/>
    <p:sldId id="287" r:id="rId33"/>
    <p:sldId id="288" r:id="rId34"/>
    <p:sldId id="289" r:id="rId35"/>
    <p:sldId id="290" r:id="rId36"/>
    <p:sldId id="292" r:id="rId37"/>
    <p:sldId id="284" r:id="rId38"/>
    <p:sldId id="293" r:id="rId39"/>
    <p:sldId id="306" r:id="rId40"/>
    <p:sldId id="296" r:id="rId41"/>
    <p:sldId id="308" r:id="rId42"/>
    <p:sldId id="295" r:id="rId43"/>
    <p:sldId id="262" r:id="rId44"/>
    <p:sldId id="299" r:id="rId45"/>
    <p:sldId id="300" r:id="rId46"/>
    <p:sldId id="298" r:id="rId47"/>
    <p:sldId id="302" r:id="rId48"/>
    <p:sldId id="301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6" autoAdjust="0"/>
    <p:restoredTop sz="72497" autoAdjust="0"/>
  </p:normalViewPr>
  <p:slideViewPr>
    <p:cSldViewPr snapToGrid="0">
      <p:cViewPr varScale="1">
        <p:scale>
          <a:sx n="77" d="100"/>
          <a:sy n="77" d="100"/>
        </p:scale>
        <p:origin x="9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C2CB03-0E02-4F80-87C4-08B3415062C7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A007ED1D-C58C-4D1D-A20D-BC00D1FB4710}">
      <dgm:prSet/>
      <dgm:spPr/>
      <dgm:t>
        <a:bodyPr/>
        <a:lstStyle/>
        <a:p>
          <a:r>
            <a:rPr lang="en-CA"/>
            <a:t>OH without neurological component</a:t>
          </a:r>
          <a:endParaRPr lang="en-US"/>
        </a:p>
      </dgm:t>
    </dgm:pt>
    <dgm:pt modelId="{A8F0AAB3-D7A0-4429-8CEC-E6878DE5B82F}" type="parTrans" cxnId="{763D677E-11B4-4267-89E8-4AEF5BBAA0B6}">
      <dgm:prSet/>
      <dgm:spPr/>
      <dgm:t>
        <a:bodyPr/>
        <a:lstStyle/>
        <a:p>
          <a:endParaRPr lang="en-US"/>
        </a:p>
      </dgm:t>
    </dgm:pt>
    <dgm:pt modelId="{DC364F01-1498-41C5-88AD-6AF621F7C4FA}" type="sibTrans" cxnId="{763D677E-11B4-4267-89E8-4AEF5BBAA0B6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A19CC05B-9A74-4A1B-B778-22A53BD1EF15}">
      <dgm:prSet/>
      <dgm:spPr/>
      <dgm:t>
        <a:bodyPr/>
        <a:lstStyle/>
        <a:p>
          <a:r>
            <a:rPr lang="en-CA"/>
            <a:t>OH with central neurological component</a:t>
          </a:r>
          <a:endParaRPr lang="en-US"/>
        </a:p>
      </dgm:t>
    </dgm:pt>
    <dgm:pt modelId="{9A4F2BE7-31F2-425C-92A0-CC75DA7138A2}" type="parTrans" cxnId="{B866F8F1-160F-4459-946D-40B73B74E3D8}">
      <dgm:prSet/>
      <dgm:spPr/>
      <dgm:t>
        <a:bodyPr/>
        <a:lstStyle/>
        <a:p>
          <a:endParaRPr lang="en-US"/>
        </a:p>
      </dgm:t>
    </dgm:pt>
    <dgm:pt modelId="{B31BC738-26C5-4E53-BECE-587867780C21}" type="sibTrans" cxnId="{B866F8F1-160F-4459-946D-40B73B74E3D8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BD5DBCD7-6D4F-4F1E-B9AD-72A016A06D28}">
      <dgm:prSet/>
      <dgm:spPr/>
      <dgm:t>
        <a:bodyPr/>
        <a:lstStyle/>
        <a:p>
          <a:r>
            <a:rPr lang="en-CA"/>
            <a:t>OH with peripheral neurological component</a:t>
          </a:r>
          <a:endParaRPr lang="en-US"/>
        </a:p>
      </dgm:t>
    </dgm:pt>
    <dgm:pt modelId="{077D794A-BABE-4EAA-BD25-CA0CD3DC7818}" type="parTrans" cxnId="{4D3018B6-EDF4-46ED-ACD4-453236702D8C}">
      <dgm:prSet/>
      <dgm:spPr/>
      <dgm:t>
        <a:bodyPr/>
        <a:lstStyle/>
        <a:p>
          <a:endParaRPr lang="en-US"/>
        </a:p>
      </dgm:t>
    </dgm:pt>
    <dgm:pt modelId="{609BA1B8-E6AE-4653-87C7-82D519A91F34}" type="sibTrans" cxnId="{4D3018B6-EDF4-46ED-ACD4-453236702D8C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9275E21D-087B-401E-933D-14159643D66D}" type="pres">
      <dgm:prSet presAssocID="{6BC2CB03-0E02-4F80-87C4-08B3415062C7}" presName="Name0" presStyleCnt="0">
        <dgm:presLayoutVars>
          <dgm:animLvl val="lvl"/>
          <dgm:resizeHandles val="exact"/>
        </dgm:presLayoutVars>
      </dgm:prSet>
      <dgm:spPr/>
    </dgm:pt>
    <dgm:pt modelId="{AB9DD896-FDAA-4617-9FB8-996BE3DB8555}" type="pres">
      <dgm:prSet presAssocID="{A007ED1D-C58C-4D1D-A20D-BC00D1FB4710}" presName="compositeNode" presStyleCnt="0">
        <dgm:presLayoutVars>
          <dgm:bulletEnabled val="1"/>
        </dgm:presLayoutVars>
      </dgm:prSet>
      <dgm:spPr/>
    </dgm:pt>
    <dgm:pt modelId="{042DCD1F-6ACF-410E-B273-919611EED23B}" type="pres">
      <dgm:prSet presAssocID="{A007ED1D-C58C-4D1D-A20D-BC00D1FB4710}" presName="bgRect" presStyleLbl="bgAccFollowNode1" presStyleIdx="0" presStyleCnt="3"/>
      <dgm:spPr/>
    </dgm:pt>
    <dgm:pt modelId="{2A85A995-94E0-4479-9A29-684A9BED052E}" type="pres">
      <dgm:prSet presAssocID="{DC364F01-1498-41C5-88AD-6AF621F7C4FA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959E83EE-7032-4F0B-8E48-AE565A68675A}" type="pres">
      <dgm:prSet presAssocID="{A007ED1D-C58C-4D1D-A20D-BC00D1FB4710}" presName="bottomLine" presStyleLbl="alignNode1" presStyleIdx="1" presStyleCnt="6">
        <dgm:presLayoutVars/>
      </dgm:prSet>
      <dgm:spPr/>
    </dgm:pt>
    <dgm:pt modelId="{26892F8C-D6C8-42DB-ABE9-B0FE76E2D362}" type="pres">
      <dgm:prSet presAssocID="{A007ED1D-C58C-4D1D-A20D-BC00D1FB4710}" presName="nodeText" presStyleLbl="bgAccFollowNode1" presStyleIdx="0" presStyleCnt="3">
        <dgm:presLayoutVars>
          <dgm:bulletEnabled val="1"/>
        </dgm:presLayoutVars>
      </dgm:prSet>
      <dgm:spPr/>
    </dgm:pt>
    <dgm:pt modelId="{77AAB83B-43FE-45D8-86CA-E3021F3A7CA1}" type="pres">
      <dgm:prSet presAssocID="{DC364F01-1498-41C5-88AD-6AF621F7C4FA}" presName="sibTrans" presStyleCnt="0"/>
      <dgm:spPr/>
    </dgm:pt>
    <dgm:pt modelId="{F8C6C76C-03C4-475F-BAF8-3C1544B859B2}" type="pres">
      <dgm:prSet presAssocID="{A19CC05B-9A74-4A1B-B778-22A53BD1EF15}" presName="compositeNode" presStyleCnt="0">
        <dgm:presLayoutVars>
          <dgm:bulletEnabled val="1"/>
        </dgm:presLayoutVars>
      </dgm:prSet>
      <dgm:spPr/>
    </dgm:pt>
    <dgm:pt modelId="{DEB65AC0-4792-4832-89BB-6FEFF0BA21F0}" type="pres">
      <dgm:prSet presAssocID="{A19CC05B-9A74-4A1B-B778-22A53BD1EF15}" presName="bgRect" presStyleLbl="bgAccFollowNode1" presStyleIdx="1" presStyleCnt="3"/>
      <dgm:spPr/>
    </dgm:pt>
    <dgm:pt modelId="{BE007234-B518-4016-8861-09866CB69892}" type="pres">
      <dgm:prSet presAssocID="{B31BC738-26C5-4E53-BECE-587867780C21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0ABBCD71-F1AE-44B3-A734-92CE09AB0B5A}" type="pres">
      <dgm:prSet presAssocID="{A19CC05B-9A74-4A1B-B778-22A53BD1EF15}" presName="bottomLine" presStyleLbl="alignNode1" presStyleIdx="3" presStyleCnt="6">
        <dgm:presLayoutVars/>
      </dgm:prSet>
      <dgm:spPr/>
    </dgm:pt>
    <dgm:pt modelId="{3E18DEC5-8609-4700-8D8B-5FDD150ECB9E}" type="pres">
      <dgm:prSet presAssocID="{A19CC05B-9A74-4A1B-B778-22A53BD1EF15}" presName="nodeText" presStyleLbl="bgAccFollowNode1" presStyleIdx="1" presStyleCnt="3">
        <dgm:presLayoutVars>
          <dgm:bulletEnabled val="1"/>
        </dgm:presLayoutVars>
      </dgm:prSet>
      <dgm:spPr/>
    </dgm:pt>
    <dgm:pt modelId="{839D052A-C2EB-4662-A77D-B11B11167368}" type="pres">
      <dgm:prSet presAssocID="{B31BC738-26C5-4E53-BECE-587867780C21}" presName="sibTrans" presStyleCnt="0"/>
      <dgm:spPr/>
    </dgm:pt>
    <dgm:pt modelId="{F28379CD-C8CE-4493-AA29-60089B254321}" type="pres">
      <dgm:prSet presAssocID="{BD5DBCD7-6D4F-4F1E-B9AD-72A016A06D28}" presName="compositeNode" presStyleCnt="0">
        <dgm:presLayoutVars>
          <dgm:bulletEnabled val="1"/>
        </dgm:presLayoutVars>
      </dgm:prSet>
      <dgm:spPr/>
    </dgm:pt>
    <dgm:pt modelId="{4F65F709-3787-489A-8398-FAE2FDDFE8E4}" type="pres">
      <dgm:prSet presAssocID="{BD5DBCD7-6D4F-4F1E-B9AD-72A016A06D28}" presName="bgRect" presStyleLbl="bgAccFollowNode1" presStyleIdx="2" presStyleCnt="3"/>
      <dgm:spPr/>
    </dgm:pt>
    <dgm:pt modelId="{FF0A102C-B0FA-4CD7-A32A-8CEA9D65940E}" type="pres">
      <dgm:prSet presAssocID="{609BA1B8-E6AE-4653-87C7-82D519A91F34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854B9373-39DA-49EF-A9B2-9261BDE232FC}" type="pres">
      <dgm:prSet presAssocID="{BD5DBCD7-6D4F-4F1E-B9AD-72A016A06D28}" presName="bottomLine" presStyleLbl="alignNode1" presStyleIdx="5" presStyleCnt="6">
        <dgm:presLayoutVars/>
      </dgm:prSet>
      <dgm:spPr/>
    </dgm:pt>
    <dgm:pt modelId="{75A78194-CA9D-4842-A319-F1B50C1B6872}" type="pres">
      <dgm:prSet presAssocID="{BD5DBCD7-6D4F-4F1E-B9AD-72A016A06D28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FE108A39-FA64-4959-90EC-AF642795B79F}" type="presOf" srcId="{A007ED1D-C58C-4D1D-A20D-BC00D1FB4710}" destId="{042DCD1F-6ACF-410E-B273-919611EED23B}" srcOrd="0" destOrd="0" presId="urn:microsoft.com/office/officeart/2016/7/layout/BasicLinearProcessNumbered"/>
    <dgm:cxn modelId="{D5283B5B-BA3A-4F15-8EF9-8C917443FE50}" type="presOf" srcId="{BD5DBCD7-6D4F-4F1E-B9AD-72A016A06D28}" destId="{75A78194-CA9D-4842-A319-F1B50C1B6872}" srcOrd="1" destOrd="0" presId="urn:microsoft.com/office/officeart/2016/7/layout/BasicLinearProcessNumbered"/>
    <dgm:cxn modelId="{099D2542-C50E-4AB3-AB30-16C620537674}" type="presOf" srcId="{6BC2CB03-0E02-4F80-87C4-08B3415062C7}" destId="{9275E21D-087B-401E-933D-14159643D66D}" srcOrd="0" destOrd="0" presId="urn:microsoft.com/office/officeart/2016/7/layout/BasicLinearProcessNumbered"/>
    <dgm:cxn modelId="{763D677E-11B4-4267-89E8-4AEF5BBAA0B6}" srcId="{6BC2CB03-0E02-4F80-87C4-08B3415062C7}" destId="{A007ED1D-C58C-4D1D-A20D-BC00D1FB4710}" srcOrd="0" destOrd="0" parTransId="{A8F0AAB3-D7A0-4429-8CEC-E6878DE5B82F}" sibTransId="{DC364F01-1498-41C5-88AD-6AF621F7C4FA}"/>
    <dgm:cxn modelId="{C08CF182-9B69-4B0D-BC99-38471EB07266}" type="presOf" srcId="{BD5DBCD7-6D4F-4F1E-B9AD-72A016A06D28}" destId="{4F65F709-3787-489A-8398-FAE2FDDFE8E4}" srcOrd="0" destOrd="0" presId="urn:microsoft.com/office/officeart/2016/7/layout/BasicLinearProcessNumbered"/>
    <dgm:cxn modelId="{8825DF88-2883-4FEC-8D71-BE7A3017D8B8}" type="presOf" srcId="{A007ED1D-C58C-4D1D-A20D-BC00D1FB4710}" destId="{26892F8C-D6C8-42DB-ABE9-B0FE76E2D362}" srcOrd="1" destOrd="0" presId="urn:microsoft.com/office/officeart/2016/7/layout/BasicLinearProcessNumbered"/>
    <dgm:cxn modelId="{4D3018B6-EDF4-46ED-ACD4-453236702D8C}" srcId="{6BC2CB03-0E02-4F80-87C4-08B3415062C7}" destId="{BD5DBCD7-6D4F-4F1E-B9AD-72A016A06D28}" srcOrd="2" destOrd="0" parTransId="{077D794A-BABE-4EAA-BD25-CA0CD3DC7818}" sibTransId="{609BA1B8-E6AE-4653-87C7-82D519A91F34}"/>
    <dgm:cxn modelId="{5FA5E1C4-E093-4226-9488-3A221053AFCB}" type="presOf" srcId="{DC364F01-1498-41C5-88AD-6AF621F7C4FA}" destId="{2A85A995-94E0-4479-9A29-684A9BED052E}" srcOrd="0" destOrd="0" presId="urn:microsoft.com/office/officeart/2016/7/layout/BasicLinearProcessNumbered"/>
    <dgm:cxn modelId="{88CC0ACA-2272-42EF-8FA6-5068C6A3F0A9}" type="presOf" srcId="{A19CC05B-9A74-4A1B-B778-22A53BD1EF15}" destId="{DEB65AC0-4792-4832-89BB-6FEFF0BA21F0}" srcOrd="0" destOrd="0" presId="urn:microsoft.com/office/officeart/2016/7/layout/BasicLinearProcessNumbered"/>
    <dgm:cxn modelId="{BC01E5CD-4538-46E6-A5B3-EBCE3CC50D22}" type="presOf" srcId="{A19CC05B-9A74-4A1B-B778-22A53BD1EF15}" destId="{3E18DEC5-8609-4700-8D8B-5FDD150ECB9E}" srcOrd="1" destOrd="0" presId="urn:microsoft.com/office/officeart/2016/7/layout/BasicLinearProcessNumbered"/>
    <dgm:cxn modelId="{63FB5BDA-4D15-461E-8E8A-59E839AAD949}" type="presOf" srcId="{B31BC738-26C5-4E53-BECE-587867780C21}" destId="{BE007234-B518-4016-8861-09866CB69892}" srcOrd="0" destOrd="0" presId="urn:microsoft.com/office/officeart/2016/7/layout/BasicLinearProcessNumbered"/>
    <dgm:cxn modelId="{B866F8F1-160F-4459-946D-40B73B74E3D8}" srcId="{6BC2CB03-0E02-4F80-87C4-08B3415062C7}" destId="{A19CC05B-9A74-4A1B-B778-22A53BD1EF15}" srcOrd="1" destOrd="0" parTransId="{9A4F2BE7-31F2-425C-92A0-CC75DA7138A2}" sibTransId="{B31BC738-26C5-4E53-BECE-587867780C21}"/>
    <dgm:cxn modelId="{75053CF5-65A0-49B0-9BDD-2455C6AE22DF}" type="presOf" srcId="{609BA1B8-E6AE-4653-87C7-82D519A91F34}" destId="{FF0A102C-B0FA-4CD7-A32A-8CEA9D65940E}" srcOrd="0" destOrd="0" presId="urn:microsoft.com/office/officeart/2016/7/layout/BasicLinearProcessNumbered"/>
    <dgm:cxn modelId="{5176ECBF-DDC5-49AD-9A43-7077C8C27F17}" type="presParOf" srcId="{9275E21D-087B-401E-933D-14159643D66D}" destId="{AB9DD896-FDAA-4617-9FB8-996BE3DB8555}" srcOrd="0" destOrd="0" presId="urn:microsoft.com/office/officeart/2016/7/layout/BasicLinearProcessNumbered"/>
    <dgm:cxn modelId="{75060900-9B3A-4B27-89A6-45FA77F45FBA}" type="presParOf" srcId="{AB9DD896-FDAA-4617-9FB8-996BE3DB8555}" destId="{042DCD1F-6ACF-410E-B273-919611EED23B}" srcOrd="0" destOrd="0" presId="urn:microsoft.com/office/officeart/2016/7/layout/BasicLinearProcessNumbered"/>
    <dgm:cxn modelId="{24511496-170A-430C-BDBF-5FEF9752C22C}" type="presParOf" srcId="{AB9DD896-FDAA-4617-9FB8-996BE3DB8555}" destId="{2A85A995-94E0-4479-9A29-684A9BED052E}" srcOrd="1" destOrd="0" presId="urn:microsoft.com/office/officeart/2016/7/layout/BasicLinearProcessNumbered"/>
    <dgm:cxn modelId="{81D8798F-5C20-43AF-8828-F2D1E2BFCF4D}" type="presParOf" srcId="{AB9DD896-FDAA-4617-9FB8-996BE3DB8555}" destId="{959E83EE-7032-4F0B-8E48-AE565A68675A}" srcOrd="2" destOrd="0" presId="urn:microsoft.com/office/officeart/2016/7/layout/BasicLinearProcessNumbered"/>
    <dgm:cxn modelId="{51201EC9-6860-4671-8136-3A97DAC7091C}" type="presParOf" srcId="{AB9DD896-FDAA-4617-9FB8-996BE3DB8555}" destId="{26892F8C-D6C8-42DB-ABE9-B0FE76E2D362}" srcOrd="3" destOrd="0" presId="urn:microsoft.com/office/officeart/2016/7/layout/BasicLinearProcessNumbered"/>
    <dgm:cxn modelId="{0F9164F5-5827-4871-8AF1-246BBA230378}" type="presParOf" srcId="{9275E21D-087B-401E-933D-14159643D66D}" destId="{77AAB83B-43FE-45D8-86CA-E3021F3A7CA1}" srcOrd="1" destOrd="0" presId="urn:microsoft.com/office/officeart/2016/7/layout/BasicLinearProcessNumbered"/>
    <dgm:cxn modelId="{A8DF3517-19AA-463D-A343-539CA69B2897}" type="presParOf" srcId="{9275E21D-087B-401E-933D-14159643D66D}" destId="{F8C6C76C-03C4-475F-BAF8-3C1544B859B2}" srcOrd="2" destOrd="0" presId="urn:microsoft.com/office/officeart/2016/7/layout/BasicLinearProcessNumbered"/>
    <dgm:cxn modelId="{7BC9B311-BF55-4DD9-AE16-B61331B89E70}" type="presParOf" srcId="{F8C6C76C-03C4-475F-BAF8-3C1544B859B2}" destId="{DEB65AC0-4792-4832-89BB-6FEFF0BA21F0}" srcOrd="0" destOrd="0" presId="urn:microsoft.com/office/officeart/2016/7/layout/BasicLinearProcessNumbered"/>
    <dgm:cxn modelId="{81192863-A013-41B2-83F1-40443B482F17}" type="presParOf" srcId="{F8C6C76C-03C4-475F-BAF8-3C1544B859B2}" destId="{BE007234-B518-4016-8861-09866CB69892}" srcOrd="1" destOrd="0" presId="urn:microsoft.com/office/officeart/2016/7/layout/BasicLinearProcessNumbered"/>
    <dgm:cxn modelId="{1C848BF5-B30F-40DD-9BA1-0F57E48121CE}" type="presParOf" srcId="{F8C6C76C-03C4-475F-BAF8-3C1544B859B2}" destId="{0ABBCD71-F1AE-44B3-A734-92CE09AB0B5A}" srcOrd="2" destOrd="0" presId="urn:microsoft.com/office/officeart/2016/7/layout/BasicLinearProcessNumbered"/>
    <dgm:cxn modelId="{EAC7BB17-6FA0-484C-8B2C-F19CD15FCB32}" type="presParOf" srcId="{F8C6C76C-03C4-475F-BAF8-3C1544B859B2}" destId="{3E18DEC5-8609-4700-8D8B-5FDD150ECB9E}" srcOrd="3" destOrd="0" presId="urn:microsoft.com/office/officeart/2016/7/layout/BasicLinearProcessNumbered"/>
    <dgm:cxn modelId="{13600385-6FB3-4105-BC88-0742932FC968}" type="presParOf" srcId="{9275E21D-087B-401E-933D-14159643D66D}" destId="{839D052A-C2EB-4662-A77D-B11B11167368}" srcOrd="3" destOrd="0" presId="urn:microsoft.com/office/officeart/2016/7/layout/BasicLinearProcessNumbered"/>
    <dgm:cxn modelId="{E89AD567-8D49-4F39-A924-29BDFD89FA42}" type="presParOf" srcId="{9275E21D-087B-401E-933D-14159643D66D}" destId="{F28379CD-C8CE-4493-AA29-60089B254321}" srcOrd="4" destOrd="0" presId="urn:microsoft.com/office/officeart/2016/7/layout/BasicLinearProcessNumbered"/>
    <dgm:cxn modelId="{940CC9A6-2496-4E94-8F43-E92731413AC2}" type="presParOf" srcId="{F28379CD-C8CE-4493-AA29-60089B254321}" destId="{4F65F709-3787-489A-8398-FAE2FDDFE8E4}" srcOrd="0" destOrd="0" presId="urn:microsoft.com/office/officeart/2016/7/layout/BasicLinearProcessNumbered"/>
    <dgm:cxn modelId="{2A790AEF-A96A-4145-81F8-2AF526336806}" type="presParOf" srcId="{F28379CD-C8CE-4493-AA29-60089B254321}" destId="{FF0A102C-B0FA-4CD7-A32A-8CEA9D65940E}" srcOrd="1" destOrd="0" presId="urn:microsoft.com/office/officeart/2016/7/layout/BasicLinearProcessNumbered"/>
    <dgm:cxn modelId="{2E7CFB40-7773-49B2-9509-22173ADAB360}" type="presParOf" srcId="{F28379CD-C8CE-4493-AA29-60089B254321}" destId="{854B9373-39DA-49EF-A9B2-9261BDE232FC}" srcOrd="2" destOrd="0" presId="urn:microsoft.com/office/officeart/2016/7/layout/BasicLinearProcessNumbered"/>
    <dgm:cxn modelId="{F30289F6-93B8-4A22-B21F-50175B938B42}" type="presParOf" srcId="{F28379CD-C8CE-4493-AA29-60089B254321}" destId="{75A78194-CA9D-4842-A319-F1B50C1B6872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231CB3-CA63-4E17-935A-658A4E4F3A2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65817B3-2ED2-49DF-91C7-217843235BB6}">
      <dgm:prSet/>
      <dgm:spPr/>
      <dgm:t>
        <a:bodyPr/>
        <a:lstStyle/>
        <a:p>
          <a:r>
            <a:rPr lang="en-CA"/>
            <a:t>Diabetes</a:t>
          </a:r>
          <a:endParaRPr lang="en-US"/>
        </a:p>
      </dgm:t>
    </dgm:pt>
    <dgm:pt modelId="{EC418ECE-DF8B-4689-928F-67584853992A}" type="parTrans" cxnId="{A0E1A98E-34EB-48B8-93A6-7E87B7F8F467}">
      <dgm:prSet/>
      <dgm:spPr/>
      <dgm:t>
        <a:bodyPr/>
        <a:lstStyle/>
        <a:p>
          <a:endParaRPr lang="en-US"/>
        </a:p>
      </dgm:t>
    </dgm:pt>
    <dgm:pt modelId="{B7530F07-ABF0-4AE9-B4EE-B3A82DC0E2AD}" type="sibTrans" cxnId="{A0E1A98E-34EB-48B8-93A6-7E87B7F8F467}">
      <dgm:prSet/>
      <dgm:spPr/>
      <dgm:t>
        <a:bodyPr/>
        <a:lstStyle/>
        <a:p>
          <a:endParaRPr lang="en-US"/>
        </a:p>
      </dgm:t>
    </dgm:pt>
    <dgm:pt modelId="{0C9B5251-BDCD-4731-8C1A-4F03EAA3E876}">
      <dgm:prSet/>
      <dgm:spPr/>
      <dgm:t>
        <a:bodyPr/>
        <a:lstStyle/>
        <a:p>
          <a:r>
            <a:rPr lang="en-CA"/>
            <a:t>Connective tissue disease (Sjogren, SLE, RA)</a:t>
          </a:r>
          <a:endParaRPr lang="en-US"/>
        </a:p>
      </dgm:t>
    </dgm:pt>
    <dgm:pt modelId="{EB3CEAA1-E1DB-42DE-BB20-DCFDBF4B5141}" type="parTrans" cxnId="{17387D76-5055-4034-A8C0-DD983E648A1F}">
      <dgm:prSet/>
      <dgm:spPr/>
      <dgm:t>
        <a:bodyPr/>
        <a:lstStyle/>
        <a:p>
          <a:endParaRPr lang="en-US"/>
        </a:p>
      </dgm:t>
    </dgm:pt>
    <dgm:pt modelId="{E230910C-341A-4C13-8B46-220589415019}" type="sibTrans" cxnId="{17387D76-5055-4034-A8C0-DD983E648A1F}">
      <dgm:prSet/>
      <dgm:spPr/>
      <dgm:t>
        <a:bodyPr/>
        <a:lstStyle/>
        <a:p>
          <a:endParaRPr lang="en-US"/>
        </a:p>
      </dgm:t>
    </dgm:pt>
    <dgm:pt modelId="{2C435D67-76B4-4A87-B421-F1D47EDDEEC5}">
      <dgm:prSet/>
      <dgm:spPr/>
      <dgm:t>
        <a:bodyPr/>
        <a:lstStyle/>
        <a:p>
          <a:r>
            <a:rPr lang="en-CA"/>
            <a:t>Alcoholic neuropathy</a:t>
          </a:r>
          <a:endParaRPr lang="en-US"/>
        </a:p>
      </dgm:t>
    </dgm:pt>
    <dgm:pt modelId="{094A43E5-12A7-4663-8BAB-7C8A7BF4ABA8}" type="parTrans" cxnId="{598E85B6-2FC4-4387-BCDC-8936158D82BC}">
      <dgm:prSet/>
      <dgm:spPr/>
      <dgm:t>
        <a:bodyPr/>
        <a:lstStyle/>
        <a:p>
          <a:endParaRPr lang="en-US"/>
        </a:p>
      </dgm:t>
    </dgm:pt>
    <dgm:pt modelId="{5A5DCD93-C059-49CF-840D-6791226B79F9}" type="sibTrans" cxnId="{598E85B6-2FC4-4387-BCDC-8936158D82BC}">
      <dgm:prSet/>
      <dgm:spPr/>
      <dgm:t>
        <a:bodyPr/>
        <a:lstStyle/>
        <a:p>
          <a:endParaRPr lang="en-US"/>
        </a:p>
      </dgm:t>
    </dgm:pt>
    <dgm:pt modelId="{F12DA878-4183-4389-8456-D5C1BD4A117B}">
      <dgm:prSet/>
      <dgm:spPr/>
      <dgm:t>
        <a:bodyPr/>
        <a:lstStyle/>
        <a:p>
          <a:r>
            <a:rPr lang="en-CA"/>
            <a:t>Hepatic disease</a:t>
          </a:r>
          <a:endParaRPr lang="en-US"/>
        </a:p>
      </dgm:t>
    </dgm:pt>
    <dgm:pt modelId="{FCE99065-20E0-4436-8778-9F911216BF1B}" type="parTrans" cxnId="{9822BF99-2D59-4907-B3B9-6B2EAB32D7B7}">
      <dgm:prSet/>
      <dgm:spPr/>
      <dgm:t>
        <a:bodyPr/>
        <a:lstStyle/>
        <a:p>
          <a:endParaRPr lang="en-US"/>
        </a:p>
      </dgm:t>
    </dgm:pt>
    <dgm:pt modelId="{EB77834F-A8B8-43AA-970D-AC2CFA1E096C}" type="sibTrans" cxnId="{9822BF99-2D59-4907-B3B9-6B2EAB32D7B7}">
      <dgm:prSet/>
      <dgm:spPr/>
      <dgm:t>
        <a:bodyPr/>
        <a:lstStyle/>
        <a:p>
          <a:endParaRPr lang="en-US"/>
        </a:p>
      </dgm:t>
    </dgm:pt>
    <dgm:pt modelId="{BE0A2829-F2A4-45FB-800A-C8A0EC33038A}">
      <dgm:prSet/>
      <dgm:spPr/>
      <dgm:t>
        <a:bodyPr/>
        <a:lstStyle/>
        <a:p>
          <a:r>
            <a:rPr lang="en-CA"/>
            <a:t>Uremia</a:t>
          </a:r>
          <a:endParaRPr lang="en-US"/>
        </a:p>
      </dgm:t>
    </dgm:pt>
    <dgm:pt modelId="{56FDBF1D-79FF-40BC-8491-5E1E86B4A922}" type="parTrans" cxnId="{3E8DF421-1C55-407A-8058-A5045BCA4411}">
      <dgm:prSet/>
      <dgm:spPr/>
      <dgm:t>
        <a:bodyPr/>
        <a:lstStyle/>
        <a:p>
          <a:endParaRPr lang="en-US"/>
        </a:p>
      </dgm:t>
    </dgm:pt>
    <dgm:pt modelId="{3AD47E95-FD8A-4308-AC30-73793C0186EC}" type="sibTrans" cxnId="{3E8DF421-1C55-407A-8058-A5045BCA4411}">
      <dgm:prSet/>
      <dgm:spPr/>
      <dgm:t>
        <a:bodyPr/>
        <a:lstStyle/>
        <a:p>
          <a:endParaRPr lang="en-US"/>
        </a:p>
      </dgm:t>
    </dgm:pt>
    <dgm:pt modelId="{ACFFB144-8223-4D91-8130-68AB322DDC3F}">
      <dgm:prSet/>
      <dgm:spPr/>
      <dgm:t>
        <a:bodyPr/>
        <a:lstStyle/>
        <a:p>
          <a:r>
            <a:rPr lang="en-CA"/>
            <a:t>Paraneoplastic neuropathies</a:t>
          </a:r>
          <a:endParaRPr lang="en-US"/>
        </a:p>
      </dgm:t>
    </dgm:pt>
    <dgm:pt modelId="{506AA170-1622-4FA0-AA2E-FF805D8130E8}" type="parTrans" cxnId="{C87F2907-9DD8-4410-A8B6-5F4AE8CC3F00}">
      <dgm:prSet/>
      <dgm:spPr/>
      <dgm:t>
        <a:bodyPr/>
        <a:lstStyle/>
        <a:p>
          <a:endParaRPr lang="en-US"/>
        </a:p>
      </dgm:t>
    </dgm:pt>
    <dgm:pt modelId="{57C21359-4803-4F28-AB8B-D0CACD49FA72}" type="sibTrans" cxnId="{C87F2907-9DD8-4410-A8B6-5F4AE8CC3F00}">
      <dgm:prSet/>
      <dgm:spPr/>
      <dgm:t>
        <a:bodyPr/>
        <a:lstStyle/>
        <a:p>
          <a:endParaRPr lang="en-US"/>
        </a:p>
      </dgm:t>
    </dgm:pt>
    <dgm:pt modelId="{AFBB6FB0-7A3F-42B6-90C6-A453683403CD}">
      <dgm:prSet/>
      <dgm:spPr/>
      <dgm:t>
        <a:bodyPr/>
        <a:lstStyle/>
        <a:p>
          <a:r>
            <a:rPr lang="en-CA"/>
            <a:t>Amyloid</a:t>
          </a:r>
          <a:endParaRPr lang="en-US"/>
        </a:p>
      </dgm:t>
    </dgm:pt>
    <dgm:pt modelId="{7F1EE8C1-D622-46E6-82D5-D8830CE2FC83}" type="parTrans" cxnId="{71A82043-2054-4F2F-A8F9-2E7AAF1D2A99}">
      <dgm:prSet/>
      <dgm:spPr/>
      <dgm:t>
        <a:bodyPr/>
        <a:lstStyle/>
        <a:p>
          <a:endParaRPr lang="en-US"/>
        </a:p>
      </dgm:t>
    </dgm:pt>
    <dgm:pt modelId="{BB75BDBC-F69E-46A5-9DD0-B223E79F93F5}" type="sibTrans" cxnId="{71A82043-2054-4F2F-A8F9-2E7AAF1D2A99}">
      <dgm:prSet/>
      <dgm:spPr/>
      <dgm:t>
        <a:bodyPr/>
        <a:lstStyle/>
        <a:p>
          <a:endParaRPr lang="en-US"/>
        </a:p>
      </dgm:t>
    </dgm:pt>
    <dgm:pt modelId="{1CFA0F3B-73F5-4D69-A258-ED65B121C1AE}">
      <dgm:prSet/>
      <dgm:spPr/>
      <dgm:t>
        <a:bodyPr/>
        <a:lstStyle/>
        <a:p>
          <a:r>
            <a:rPr lang="en-CA"/>
            <a:t>Chronic inflammatory polyneuropathy</a:t>
          </a:r>
          <a:endParaRPr lang="en-US"/>
        </a:p>
      </dgm:t>
    </dgm:pt>
    <dgm:pt modelId="{345BA94B-164F-4821-8BD8-9D74FF27B92D}" type="parTrans" cxnId="{97EDDDEB-3D17-4E36-B2B8-6A3A3A8E24C7}">
      <dgm:prSet/>
      <dgm:spPr/>
      <dgm:t>
        <a:bodyPr/>
        <a:lstStyle/>
        <a:p>
          <a:endParaRPr lang="en-US"/>
        </a:p>
      </dgm:t>
    </dgm:pt>
    <dgm:pt modelId="{EDF65D6C-EBB0-4816-8981-7E0DAD2B6D8A}" type="sibTrans" cxnId="{97EDDDEB-3D17-4E36-B2B8-6A3A3A8E24C7}">
      <dgm:prSet/>
      <dgm:spPr/>
      <dgm:t>
        <a:bodyPr/>
        <a:lstStyle/>
        <a:p>
          <a:endParaRPr lang="en-US"/>
        </a:p>
      </dgm:t>
    </dgm:pt>
    <dgm:pt modelId="{3F1C3D41-B7C1-41FE-BD73-78C574E9B7C4}">
      <dgm:prSet/>
      <dgm:spPr/>
      <dgm:t>
        <a:bodyPr/>
        <a:lstStyle/>
        <a:p>
          <a:r>
            <a:rPr lang="en-CA"/>
            <a:t>Toxic neuropathies</a:t>
          </a:r>
          <a:endParaRPr lang="en-US"/>
        </a:p>
      </dgm:t>
    </dgm:pt>
    <dgm:pt modelId="{9C6C558C-A21B-4AA1-918F-29BB3585B0BC}" type="parTrans" cxnId="{81EA274F-4343-4055-A834-B6FCE2E0C637}">
      <dgm:prSet/>
      <dgm:spPr/>
      <dgm:t>
        <a:bodyPr/>
        <a:lstStyle/>
        <a:p>
          <a:endParaRPr lang="en-US"/>
        </a:p>
      </dgm:t>
    </dgm:pt>
    <dgm:pt modelId="{3C01114C-49ED-40F1-9E1C-5290EFBD160E}" type="sibTrans" cxnId="{81EA274F-4343-4055-A834-B6FCE2E0C637}">
      <dgm:prSet/>
      <dgm:spPr/>
      <dgm:t>
        <a:bodyPr/>
        <a:lstStyle/>
        <a:p>
          <a:endParaRPr lang="en-US"/>
        </a:p>
      </dgm:t>
    </dgm:pt>
    <dgm:pt modelId="{2C983915-A977-4EFD-A88A-CDB26DDD0998}">
      <dgm:prSet/>
      <dgm:spPr/>
      <dgm:t>
        <a:bodyPr/>
        <a:lstStyle/>
        <a:p>
          <a:r>
            <a:rPr lang="en-CA"/>
            <a:t>Infectious neuropathies</a:t>
          </a:r>
          <a:endParaRPr lang="en-US"/>
        </a:p>
      </dgm:t>
    </dgm:pt>
    <dgm:pt modelId="{BCCD21E4-5068-4871-90C3-F01D53A8CB1A}" type="parTrans" cxnId="{61466CD8-5C4C-41F7-AED6-910C0FDAA469}">
      <dgm:prSet/>
      <dgm:spPr/>
      <dgm:t>
        <a:bodyPr/>
        <a:lstStyle/>
        <a:p>
          <a:endParaRPr lang="en-US"/>
        </a:p>
      </dgm:t>
    </dgm:pt>
    <dgm:pt modelId="{4D0058DE-7E63-4C11-A00E-6DE0A1406B9B}" type="sibTrans" cxnId="{61466CD8-5C4C-41F7-AED6-910C0FDAA469}">
      <dgm:prSet/>
      <dgm:spPr/>
      <dgm:t>
        <a:bodyPr/>
        <a:lstStyle/>
        <a:p>
          <a:endParaRPr lang="en-US"/>
        </a:p>
      </dgm:t>
    </dgm:pt>
    <dgm:pt modelId="{0DBB1B9B-222B-48E0-A6A6-3CA517DF5531}" type="pres">
      <dgm:prSet presAssocID="{9A231CB3-CA63-4E17-935A-658A4E4F3A2E}" presName="vert0" presStyleCnt="0">
        <dgm:presLayoutVars>
          <dgm:dir/>
          <dgm:animOne val="branch"/>
          <dgm:animLvl val="lvl"/>
        </dgm:presLayoutVars>
      </dgm:prSet>
      <dgm:spPr/>
    </dgm:pt>
    <dgm:pt modelId="{832B7FD8-A74D-4FC4-A560-543F75D2DBBD}" type="pres">
      <dgm:prSet presAssocID="{865817B3-2ED2-49DF-91C7-217843235BB6}" presName="thickLine" presStyleLbl="alignNode1" presStyleIdx="0" presStyleCnt="10"/>
      <dgm:spPr/>
    </dgm:pt>
    <dgm:pt modelId="{E798D1E9-C2BE-4849-B0A6-4C1EEBDFB3C6}" type="pres">
      <dgm:prSet presAssocID="{865817B3-2ED2-49DF-91C7-217843235BB6}" presName="horz1" presStyleCnt="0"/>
      <dgm:spPr/>
    </dgm:pt>
    <dgm:pt modelId="{51BD12E2-8005-46E0-AC42-116F3F44913D}" type="pres">
      <dgm:prSet presAssocID="{865817B3-2ED2-49DF-91C7-217843235BB6}" presName="tx1" presStyleLbl="revTx" presStyleIdx="0" presStyleCnt="10"/>
      <dgm:spPr/>
    </dgm:pt>
    <dgm:pt modelId="{83636797-81E4-4B82-9081-27C264A2C946}" type="pres">
      <dgm:prSet presAssocID="{865817B3-2ED2-49DF-91C7-217843235BB6}" presName="vert1" presStyleCnt="0"/>
      <dgm:spPr/>
    </dgm:pt>
    <dgm:pt modelId="{580100FD-8500-47DA-82FC-4623B435E0D2}" type="pres">
      <dgm:prSet presAssocID="{0C9B5251-BDCD-4731-8C1A-4F03EAA3E876}" presName="thickLine" presStyleLbl="alignNode1" presStyleIdx="1" presStyleCnt="10"/>
      <dgm:spPr/>
    </dgm:pt>
    <dgm:pt modelId="{CCC44A74-A496-43A3-8B88-9A805E0FCEF9}" type="pres">
      <dgm:prSet presAssocID="{0C9B5251-BDCD-4731-8C1A-4F03EAA3E876}" presName="horz1" presStyleCnt="0"/>
      <dgm:spPr/>
    </dgm:pt>
    <dgm:pt modelId="{23C7DBB5-B074-4357-9283-386B8B092ECF}" type="pres">
      <dgm:prSet presAssocID="{0C9B5251-BDCD-4731-8C1A-4F03EAA3E876}" presName="tx1" presStyleLbl="revTx" presStyleIdx="1" presStyleCnt="10"/>
      <dgm:spPr/>
    </dgm:pt>
    <dgm:pt modelId="{39A77CB4-F90D-4C64-B4CC-136F42906A15}" type="pres">
      <dgm:prSet presAssocID="{0C9B5251-BDCD-4731-8C1A-4F03EAA3E876}" presName="vert1" presStyleCnt="0"/>
      <dgm:spPr/>
    </dgm:pt>
    <dgm:pt modelId="{892376A8-F944-498B-AC86-3CB9448D9716}" type="pres">
      <dgm:prSet presAssocID="{2C435D67-76B4-4A87-B421-F1D47EDDEEC5}" presName="thickLine" presStyleLbl="alignNode1" presStyleIdx="2" presStyleCnt="10"/>
      <dgm:spPr/>
    </dgm:pt>
    <dgm:pt modelId="{7CBBB989-5EEB-4526-91BA-2EE2BECC4AF9}" type="pres">
      <dgm:prSet presAssocID="{2C435D67-76B4-4A87-B421-F1D47EDDEEC5}" presName="horz1" presStyleCnt="0"/>
      <dgm:spPr/>
    </dgm:pt>
    <dgm:pt modelId="{27F722FB-8DDF-4F3F-980A-ABD9ED02AF6D}" type="pres">
      <dgm:prSet presAssocID="{2C435D67-76B4-4A87-B421-F1D47EDDEEC5}" presName="tx1" presStyleLbl="revTx" presStyleIdx="2" presStyleCnt="10"/>
      <dgm:spPr/>
    </dgm:pt>
    <dgm:pt modelId="{5157829D-9D1F-4201-B5A3-6A4631159925}" type="pres">
      <dgm:prSet presAssocID="{2C435D67-76B4-4A87-B421-F1D47EDDEEC5}" presName="vert1" presStyleCnt="0"/>
      <dgm:spPr/>
    </dgm:pt>
    <dgm:pt modelId="{7D0C42A4-2E59-4506-A84B-EA906CFC9F33}" type="pres">
      <dgm:prSet presAssocID="{F12DA878-4183-4389-8456-D5C1BD4A117B}" presName="thickLine" presStyleLbl="alignNode1" presStyleIdx="3" presStyleCnt="10"/>
      <dgm:spPr/>
    </dgm:pt>
    <dgm:pt modelId="{BD1A2389-90C3-44A3-A326-0F3277E82B75}" type="pres">
      <dgm:prSet presAssocID="{F12DA878-4183-4389-8456-D5C1BD4A117B}" presName="horz1" presStyleCnt="0"/>
      <dgm:spPr/>
    </dgm:pt>
    <dgm:pt modelId="{F6D93FAC-C6B2-45DA-9EF7-ACC889300878}" type="pres">
      <dgm:prSet presAssocID="{F12DA878-4183-4389-8456-D5C1BD4A117B}" presName="tx1" presStyleLbl="revTx" presStyleIdx="3" presStyleCnt="10"/>
      <dgm:spPr/>
    </dgm:pt>
    <dgm:pt modelId="{7ECA4681-14CB-4CBD-AFB2-12590D851259}" type="pres">
      <dgm:prSet presAssocID="{F12DA878-4183-4389-8456-D5C1BD4A117B}" presName="vert1" presStyleCnt="0"/>
      <dgm:spPr/>
    </dgm:pt>
    <dgm:pt modelId="{E3F110F3-EE3C-4526-B017-90F2D483852F}" type="pres">
      <dgm:prSet presAssocID="{BE0A2829-F2A4-45FB-800A-C8A0EC33038A}" presName="thickLine" presStyleLbl="alignNode1" presStyleIdx="4" presStyleCnt="10"/>
      <dgm:spPr/>
    </dgm:pt>
    <dgm:pt modelId="{1EB206F3-74ED-4CCA-A433-A5B772BCD5E6}" type="pres">
      <dgm:prSet presAssocID="{BE0A2829-F2A4-45FB-800A-C8A0EC33038A}" presName="horz1" presStyleCnt="0"/>
      <dgm:spPr/>
    </dgm:pt>
    <dgm:pt modelId="{1E160EE2-9593-4247-BA97-CA5491B3DC8E}" type="pres">
      <dgm:prSet presAssocID="{BE0A2829-F2A4-45FB-800A-C8A0EC33038A}" presName="tx1" presStyleLbl="revTx" presStyleIdx="4" presStyleCnt="10"/>
      <dgm:spPr/>
    </dgm:pt>
    <dgm:pt modelId="{C3099E32-A4EB-4E18-B46B-9CC275DAE979}" type="pres">
      <dgm:prSet presAssocID="{BE0A2829-F2A4-45FB-800A-C8A0EC33038A}" presName="vert1" presStyleCnt="0"/>
      <dgm:spPr/>
    </dgm:pt>
    <dgm:pt modelId="{A8277477-3260-4677-A69E-FDE78E0A374B}" type="pres">
      <dgm:prSet presAssocID="{ACFFB144-8223-4D91-8130-68AB322DDC3F}" presName="thickLine" presStyleLbl="alignNode1" presStyleIdx="5" presStyleCnt="10"/>
      <dgm:spPr/>
    </dgm:pt>
    <dgm:pt modelId="{00D88C4C-4FC2-44FE-A272-1EE9A81B3F11}" type="pres">
      <dgm:prSet presAssocID="{ACFFB144-8223-4D91-8130-68AB322DDC3F}" presName="horz1" presStyleCnt="0"/>
      <dgm:spPr/>
    </dgm:pt>
    <dgm:pt modelId="{B2FE166A-E6A4-4274-A125-364AF2309E78}" type="pres">
      <dgm:prSet presAssocID="{ACFFB144-8223-4D91-8130-68AB322DDC3F}" presName="tx1" presStyleLbl="revTx" presStyleIdx="5" presStyleCnt="10"/>
      <dgm:spPr/>
    </dgm:pt>
    <dgm:pt modelId="{068FE4A7-687A-4D53-822D-B51F02AB04BB}" type="pres">
      <dgm:prSet presAssocID="{ACFFB144-8223-4D91-8130-68AB322DDC3F}" presName="vert1" presStyleCnt="0"/>
      <dgm:spPr/>
    </dgm:pt>
    <dgm:pt modelId="{6A8CA126-ABB0-4DC4-B12A-107E1B936D1E}" type="pres">
      <dgm:prSet presAssocID="{AFBB6FB0-7A3F-42B6-90C6-A453683403CD}" presName="thickLine" presStyleLbl="alignNode1" presStyleIdx="6" presStyleCnt="10"/>
      <dgm:spPr/>
    </dgm:pt>
    <dgm:pt modelId="{6F85759D-3F38-4DF2-838B-FECF714DE174}" type="pres">
      <dgm:prSet presAssocID="{AFBB6FB0-7A3F-42B6-90C6-A453683403CD}" presName="horz1" presStyleCnt="0"/>
      <dgm:spPr/>
    </dgm:pt>
    <dgm:pt modelId="{D09F0661-4B75-42B1-8B24-07F7923DD3B2}" type="pres">
      <dgm:prSet presAssocID="{AFBB6FB0-7A3F-42B6-90C6-A453683403CD}" presName="tx1" presStyleLbl="revTx" presStyleIdx="6" presStyleCnt="10"/>
      <dgm:spPr/>
    </dgm:pt>
    <dgm:pt modelId="{786EAF36-A327-4415-87FA-577AAF1CE288}" type="pres">
      <dgm:prSet presAssocID="{AFBB6FB0-7A3F-42B6-90C6-A453683403CD}" presName="vert1" presStyleCnt="0"/>
      <dgm:spPr/>
    </dgm:pt>
    <dgm:pt modelId="{0090E391-F9BD-41C4-BA34-061383E62100}" type="pres">
      <dgm:prSet presAssocID="{1CFA0F3B-73F5-4D69-A258-ED65B121C1AE}" presName="thickLine" presStyleLbl="alignNode1" presStyleIdx="7" presStyleCnt="10"/>
      <dgm:spPr/>
    </dgm:pt>
    <dgm:pt modelId="{7ACF498C-C7B3-4DF0-8A99-D39FD5B52AE8}" type="pres">
      <dgm:prSet presAssocID="{1CFA0F3B-73F5-4D69-A258-ED65B121C1AE}" presName="horz1" presStyleCnt="0"/>
      <dgm:spPr/>
    </dgm:pt>
    <dgm:pt modelId="{CAA7B0DB-9170-49DA-B6DC-D5CA0852D6C3}" type="pres">
      <dgm:prSet presAssocID="{1CFA0F3B-73F5-4D69-A258-ED65B121C1AE}" presName="tx1" presStyleLbl="revTx" presStyleIdx="7" presStyleCnt="10"/>
      <dgm:spPr/>
    </dgm:pt>
    <dgm:pt modelId="{1998F0F6-475D-4FCF-A00A-BD323F008AE6}" type="pres">
      <dgm:prSet presAssocID="{1CFA0F3B-73F5-4D69-A258-ED65B121C1AE}" presName="vert1" presStyleCnt="0"/>
      <dgm:spPr/>
    </dgm:pt>
    <dgm:pt modelId="{B6C43BFA-8734-4032-BABA-2242743F8BE1}" type="pres">
      <dgm:prSet presAssocID="{3F1C3D41-B7C1-41FE-BD73-78C574E9B7C4}" presName="thickLine" presStyleLbl="alignNode1" presStyleIdx="8" presStyleCnt="10"/>
      <dgm:spPr/>
    </dgm:pt>
    <dgm:pt modelId="{55AF07BB-CA83-45C9-A188-431B33E14E51}" type="pres">
      <dgm:prSet presAssocID="{3F1C3D41-B7C1-41FE-BD73-78C574E9B7C4}" presName="horz1" presStyleCnt="0"/>
      <dgm:spPr/>
    </dgm:pt>
    <dgm:pt modelId="{20574683-112E-40F9-9718-72C47B06D60C}" type="pres">
      <dgm:prSet presAssocID="{3F1C3D41-B7C1-41FE-BD73-78C574E9B7C4}" presName="tx1" presStyleLbl="revTx" presStyleIdx="8" presStyleCnt="10"/>
      <dgm:spPr/>
    </dgm:pt>
    <dgm:pt modelId="{25DB5532-8FA8-49EC-B48B-E7CD747865C8}" type="pres">
      <dgm:prSet presAssocID="{3F1C3D41-B7C1-41FE-BD73-78C574E9B7C4}" presName="vert1" presStyleCnt="0"/>
      <dgm:spPr/>
    </dgm:pt>
    <dgm:pt modelId="{B99276B2-0D7B-42B9-8C10-1E24C3A1610D}" type="pres">
      <dgm:prSet presAssocID="{2C983915-A977-4EFD-A88A-CDB26DDD0998}" presName="thickLine" presStyleLbl="alignNode1" presStyleIdx="9" presStyleCnt="10"/>
      <dgm:spPr/>
    </dgm:pt>
    <dgm:pt modelId="{556B2EF3-F79B-48E3-8073-5AD6E38E1C5C}" type="pres">
      <dgm:prSet presAssocID="{2C983915-A977-4EFD-A88A-CDB26DDD0998}" presName="horz1" presStyleCnt="0"/>
      <dgm:spPr/>
    </dgm:pt>
    <dgm:pt modelId="{745A298A-B484-4237-AA01-D6BF4A00594E}" type="pres">
      <dgm:prSet presAssocID="{2C983915-A977-4EFD-A88A-CDB26DDD0998}" presName="tx1" presStyleLbl="revTx" presStyleIdx="9" presStyleCnt="10"/>
      <dgm:spPr/>
    </dgm:pt>
    <dgm:pt modelId="{27C8E04D-9A76-437A-B7A4-19AFFCC5A6C9}" type="pres">
      <dgm:prSet presAssocID="{2C983915-A977-4EFD-A88A-CDB26DDD0998}" presName="vert1" presStyleCnt="0"/>
      <dgm:spPr/>
    </dgm:pt>
  </dgm:ptLst>
  <dgm:cxnLst>
    <dgm:cxn modelId="{C87F2907-9DD8-4410-A8B6-5F4AE8CC3F00}" srcId="{9A231CB3-CA63-4E17-935A-658A4E4F3A2E}" destId="{ACFFB144-8223-4D91-8130-68AB322DDC3F}" srcOrd="5" destOrd="0" parTransId="{506AA170-1622-4FA0-AA2E-FF805D8130E8}" sibTransId="{57C21359-4803-4F28-AB8B-D0CACD49FA72}"/>
    <dgm:cxn modelId="{05529B0A-D9BB-414A-AB11-2D8B0CA7E9E6}" type="presOf" srcId="{865817B3-2ED2-49DF-91C7-217843235BB6}" destId="{51BD12E2-8005-46E0-AC42-116F3F44913D}" srcOrd="0" destOrd="0" presId="urn:microsoft.com/office/officeart/2008/layout/LinedList"/>
    <dgm:cxn modelId="{00CDD711-5626-4F72-8695-D59B9B6EA818}" type="presOf" srcId="{9A231CB3-CA63-4E17-935A-658A4E4F3A2E}" destId="{0DBB1B9B-222B-48E0-A6A6-3CA517DF5531}" srcOrd="0" destOrd="0" presId="urn:microsoft.com/office/officeart/2008/layout/LinedList"/>
    <dgm:cxn modelId="{C4586014-5A45-4EB8-943B-7EF385D6C0D0}" type="presOf" srcId="{AFBB6FB0-7A3F-42B6-90C6-A453683403CD}" destId="{D09F0661-4B75-42B1-8B24-07F7923DD3B2}" srcOrd="0" destOrd="0" presId="urn:microsoft.com/office/officeart/2008/layout/LinedList"/>
    <dgm:cxn modelId="{3E8DF421-1C55-407A-8058-A5045BCA4411}" srcId="{9A231CB3-CA63-4E17-935A-658A4E4F3A2E}" destId="{BE0A2829-F2A4-45FB-800A-C8A0EC33038A}" srcOrd="4" destOrd="0" parTransId="{56FDBF1D-79FF-40BC-8491-5E1E86B4A922}" sibTransId="{3AD47E95-FD8A-4308-AC30-73793C0186EC}"/>
    <dgm:cxn modelId="{71A82043-2054-4F2F-A8F9-2E7AAF1D2A99}" srcId="{9A231CB3-CA63-4E17-935A-658A4E4F3A2E}" destId="{AFBB6FB0-7A3F-42B6-90C6-A453683403CD}" srcOrd="6" destOrd="0" parTransId="{7F1EE8C1-D622-46E6-82D5-D8830CE2FC83}" sibTransId="{BB75BDBC-F69E-46A5-9DD0-B223E79F93F5}"/>
    <dgm:cxn modelId="{92B9AC6A-3711-447F-993C-6E7070B9DBC8}" type="presOf" srcId="{3F1C3D41-B7C1-41FE-BD73-78C574E9B7C4}" destId="{20574683-112E-40F9-9718-72C47B06D60C}" srcOrd="0" destOrd="0" presId="urn:microsoft.com/office/officeart/2008/layout/LinedList"/>
    <dgm:cxn modelId="{81EA274F-4343-4055-A834-B6FCE2E0C637}" srcId="{9A231CB3-CA63-4E17-935A-658A4E4F3A2E}" destId="{3F1C3D41-B7C1-41FE-BD73-78C574E9B7C4}" srcOrd="8" destOrd="0" parTransId="{9C6C558C-A21B-4AA1-918F-29BB3585B0BC}" sibTransId="{3C01114C-49ED-40F1-9E1C-5290EFBD160E}"/>
    <dgm:cxn modelId="{426C4D4F-DBA6-4F7E-A681-A5D69C4CDE0E}" type="presOf" srcId="{1CFA0F3B-73F5-4D69-A258-ED65B121C1AE}" destId="{CAA7B0DB-9170-49DA-B6DC-D5CA0852D6C3}" srcOrd="0" destOrd="0" presId="urn:microsoft.com/office/officeart/2008/layout/LinedList"/>
    <dgm:cxn modelId="{70781155-E9AC-4B37-964D-1C45ED2E9681}" type="presOf" srcId="{0C9B5251-BDCD-4731-8C1A-4F03EAA3E876}" destId="{23C7DBB5-B074-4357-9283-386B8B092ECF}" srcOrd="0" destOrd="0" presId="urn:microsoft.com/office/officeart/2008/layout/LinedList"/>
    <dgm:cxn modelId="{17387D76-5055-4034-A8C0-DD983E648A1F}" srcId="{9A231CB3-CA63-4E17-935A-658A4E4F3A2E}" destId="{0C9B5251-BDCD-4731-8C1A-4F03EAA3E876}" srcOrd="1" destOrd="0" parTransId="{EB3CEAA1-E1DB-42DE-BB20-DCFDBF4B5141}" sibTransId="{E230910C-341A-4C13-8B46-220589415019}"/>
    <dgm:cxn modelId="{42B5F37B-EA06-4234-B1DD-F5CD88732AB2}" type="presOf" srcId="{ACFFB144-8223-4D91-8130-68AB322DDC3F}" destId="{B2FE166A-E6A4-4274-A125-364AF2309E78}" srcOrd="0" destOrd="0" presId="urn:microsoft.com/office/officeart/2008/layout/LinedList"/>
    <dgm:cxn modelId="{23016787-282C-459C-9375-D5C8769C755B}" type="presOf" srcId="{2C983915-A977-4EFD-A88A-CDB26DDD0998}" destId="{745A298A-B484-4237-AA01-D6BF4A00594E}" srcOrd="0" destOrd="0" presId="urn:microsoft.com/office/officeart/2008/layout/LinedList"/>
    <dgm:cxn modelId="{A0E1A98E-34EB-48B8-93A6-7E87B7F8F467}" srcId="{9A231CB3-CA63-4E17-935A-658A4E4F3A2E}" destId="{865817B3-2ED2-49DF-91C7-217843235BB6}" srcOrd="0" destOrd="0" parTransId="{EC418ECE-DF8B-4689-928F-67584853992A}" sibTransId="{B7530F07-ABF0-4AE9-B4EE-B3A82DC0E2AD}"/>
    <dgm:cxn modelId="{9822BF99-2D59-4907-B3B9-6B2EAB32D7B7}" srcId="{9A231CB3-CA63-4E17-935A-658A4E4F3A2E}" destId="{F12DA878-4183-4389-8456-D5C1BD4A117B}" srcOrd="3" destOrd="0" parTransId="{FCE99065-20E0-4436-8778-9F911216BF1B}" sibTransId="{EB77834F-A8B8-43AA-970D-AC2CFA1E096C}"/>
    <dgm:cxn modelId="{D085B0A0-DB46-44D4-9D6D-59BF6C4652DF}" type="presOf" srcId="{BE0A2829-F2A4-45FB-800A-C8A0EC33038A}" destId="{1E160EE2-9593-4247-BA97-CA5491B3DC8E}" srcOrd="0" destOrd="0" presId="urn:microsoft.com/office/officeart/2008/layout/LinedList"/>
    <dgm:cxn modelId="{13C85FB2-885D-4AE4-9E71-0D04E29ED28A}" type="presOf" srcId="{2C435D67-76B4-4A87-B421-F1D47EDDEEC5}" destId="{27F722FB-8DDF-4F3F-980A-ABD9ED02AF6D}" srcOrd="0" destOrd="0" presId="urn:microsoft.com/office/officeart/2008/layout/LinedList"/>
    <dgm:cxn modelId="{598E85B6-2FC4-4387-BCDC-8936158D82BC}" srcId="{9A231CB3-CA63-4E17-935A-658A4E4F3A2E}" destId="{2C435D67-76B4-4A87-B421-F1D47EDDEEC5}" srcOrd="2" destOrd="0" parTransId="{094A43E5-12A7-4663-8BAB-7C8A7BF4ABA8}" sibTransId="{5A5DCD93-C059-49CF-840D-6791226B79F9}"/>
    <dgm:cxn modelId="{61466CD8-5C4C-41F7-AED6-910C0FDAA469}" srcId="{9A231CB3-CA63-4E17-935A-658A4E4F3A2E}" destId="{2C983915-A977-4EFD-A88A-CDB26DDD0998}" srcOrd="9" destOrd="0" parTransId="{BCCD21E4-5068-4871-90C3-F01D53A8CB1A}" sibTransId="{4D0058DE-7E63-4C11-A00E-6DE0A1406B9B}"/>
    <dgm:cxn modelId="{97EDDDEB-3D17-4E36-B2B8-6A3A3A8E24C7}" srcId="{9A231CB3-CA63-4E17-935A-658A4E4F3A2E}" destId="{1CFA0F3B-73F5-4D69-A258-ED65B121C1AE}" srcOrd="7" destOrd="0" parTransId="{345BA94B-164F-4821-8BD8-9D74FF27B92D}" sibTransId="{EDF65D6C-EBB0-4816-8981-7E0DAD2B6D8A}"/>
    <dgm:cxn modelId="{8C14C4FE-3827-4259-BD84-CE7CF33B4DDF}" type="presOf" srcId="{F12DA878-4183-4389-8456-D5C1BD4A117B}" destId="{F6D93FAC-C6B2-45DA-9EF7-ACC889300878}" srcOrd="0" destOrd="0" presId="urn:microsoft.com/office/officeart/2008/layout/LinedList"/>
    <dgm:cxn modelId="{D56EA3F0-86D0-41FF-A11A-7CAA655E4B19}" type="presParOf" srcId="{0DBB1B9B-222B-48E0-A6A6-3CA517DF5531}" destId="{832B7FD8-A74D-4FC4-A560-543F75D2DBBD}" srcOrd="0" destOrd="0" presId="urn:microsoft.com/office/officeart/2008/layout/LinedList"/>
    <dgm:cxn modelId="{66EBBE30-71A2-4740-BDAC-E5B4B518ED82}" type="presParOf" srcId="{0DBB1B9B-222B-48E0-A6A6-3CA517DF5531}" destId="{E798D1E9-C2BE-4849-B0A6-4C1EEBDFB3C6}" srcOrd="1" destOrd="0" presId="urn:microsoft.com/office/officeart/2008/layout/LinedList"/>
    <dgm:cxn modelId="{CF8B4EA0-64BD-4E6C-B99B-74AA9963D893}" type="presParOf" srcId="{E798D1E9-C2BE-4849-B0A6-4C1EEBDFB3C6}" destId="{51BD12E2-8005-46E0-AC42-116F3F44913D}" srcOrd="0" destOrd="0" presId="urn:microsoft.com/office/officeart/2008/layout/LinedList"/>
    <dgm:cxn modelId="{88D2B67F-C888-4438-A316-A739D8BD2D4B}" type="presParOf" srcId="{E798D1E9-C2BE-4849-B0A6-4C1EEBDFB3C6}" destId="{83636797-81E4-4B82-9081-27C264A2C946}" srcOrd="1" destOrd="0" presId="urn:microsoft.com/office/officeart/2008/layout/LinedList"/>
    <dgm:cxn modelId="{9A2D55D4-4D20-4468-A13D-3E2E0C0DAFAF}" type="presParOf" srcId="{0DBB1B9B-222B-48E0-A6A6-3CA517DF5531}" destId="{580100FD-8500-47DA-82FC-4623B435E0D2}" srcOrd="2" destOrd="0" presId="urn:microsoft.com/office/officeart/2008/layout/LinedList"/>
    <dgm:cxn modelId="{4F9C0FEA-6839-4438-9516-D8581E57A495}" type="presParOf" srcId="{0DBB1B9B-222B-48E0-A6A6-3CA517DF5531}" destId="{CCC44A74-A496-43A3-8B88-9A805E0FCEF9}" srcOrd="3" destOrd="0" presId="urn:microsoft.com/office/officeart/2008/layout/LinedList"/>
    <dgm:cxn modelId="{C45486F3-9964-4993-8DDF-C5B37FC07814}" type="presParOf" srcId="{CCC44A74-A496-43A3-8B88-9A805E0FCEF9}" destId="{23C7DBB5-B074-4357-9283-386B8B092ECF}" srcOrd="0" destOrd="0" presId="urn:microsoft.com/office/officeart/2008/layout/LinedList"/>
    <dgm:cxn modelId="{4335AE67-80E8-4641-9EB5-EF84E2E01390}" type="presParOf" srcId="{CCC44A74-A496-43A3-8B88-9A805E0FCEF9}" destId="{39A77CB4-F90D-4C64-B4CC-136F42906A15}" srcOrd="1" destOrd="0" presId="urn:microsoft.com/office/officeart/2008/layout/LinedList"/>
    <dgm:cxn modelId="{7469489B-CA02-41DF-BC0B-E4FB78DD4799}" type="presParOf" srcId="{0DBB1B9B-222B-48E0-A6A6-3CA517DF5531}" destId="{892376A8-F944-498B-AC86-3CB9448D9716}" srcOrd="4" destOrd="0" presId="urn:microsoft.com/office/officeart/2008/layout/LinedList"/>
    <dgm:cxn modelId="{E6FB329D-59DD-4DEE-B3DB-D041A5C5DF00}" type="presParOf" srcId="{0DBB1B9B-222B-48E0-A6A6-3CA517DF5531}" destId="{7CBBB989-5EEB-4526-91BA-2EE2BECC4AF9}" srcOrd="5" destOrd="0" presId="urn:microsoft.com/office/officeart/2008/layout/LinedList"/>
    <dgm:cxn modelId="{8B152EF1-6A8D-4CFB-A01A-492C8980EDC7}" type="presParOf" srcId="{7CBBB989-5EEB-4526-91BA-2EE2BECC4AF9}" destId="{27F722FB-8DDF-4F3F-980A-ABD9ED02AF6D}" srcOrd="0" destOrd="0" presId="urn:microsoft.com/office/officeart/2008/layout/LinedList"/>
    <dgm:cxn modelId="{8B95063A-0235-4C73-9773-E6C2B4677BB1}" type="presParOf" srcId="{7CBBB989-5EEB-4526-91BA-2EE2BECC4AF9}" destId="{5157829D-9D1F-4201-B5A3-6A4631159925}" srcOrd="1" destOrd="0" presId="urn:microsoft.com/office/officeart/2008/layout/LinedList"/>
    <dgm:cxn modelId="{418E64D9-DE5C-4736-99F9-32796D4AFC17}" type="presParOf" srcId="{0DBB1B9B-222B-48E0-A6A6-3CA517DF5531}" destId="{7D0C42A4-2E59-4506-A84B-EA906CFC9F33}" srcOrd="6" destOrd="0" presId="urn:microsoft.com/office/officeart/2008/layout/LinedList"/>
    <dgm:cxn modelId="{99C256A7-8087-41AB-B5E6-C854C2BBA7AF}" type="presParOf" srcId="{0DBB1B9B-222B-48E0-A6A6-3CA517DF5531}" destId="{BD1A2389-90C3-44A3-A326-0F3277E82B75}" srcOrd="7" destOrd="0" presId="urn:microsoft.com/office/officeart/2008/layout/LinedList"/>
    <dgm:cxn modelId="{DB84015C-F213-44D0-A5AD-EF149F1DF6D8}" type="presParOf" srcId="{BD1A2389-90C3-44A3-A326-0F3277E82B75}" destId="{F6D93FAC-C6B2-45DA-9EF7-ACC889300878}" srcOrd="0" destOrd="0" presId="urn:microsoft.com/office/officeart/2008/layout/LinedList"/>
    <dgm:cxn modelId="{16777BAC-1389-46F1-8DCA-9127EF0B519B}" type="presParOf" srcId="{BD1A2389-90C3-44A3-A326-0F3277E82B75}" destId="{7ECA4681-14CB-4CBD-AFB2-12590D851259}" srcOrd="1" destOrd="0" presId="urn:microsoft.com/office/officeart/2008/layout/LinedList"/>
    <dgm:cxn modelId="{DFEAFEA6-2073-44E2-A5E0-7EC78D2E60FA}" type="presParOf" srcId="{0DBB1B9B-222B-48E0-A6A6-3CA517DF5531}" destId="{E3F110F3-EE3C-4526-B017-90F2D483852F}" srcOrd="8" destOrd="0" presId="urn:microsoft.com/office/officeart/2008/layout/LinedList"/>
    <dgm:cxn modelId="{85E0F887-826E-47C3-BEC7-03C0E6AB083C}" type="presParOf" srcId="{0DBB1B9B-222B-48E0-A6A6-3CA517DF5531}" destId="{1EB206F3-74ED-4CCA-A433-A5B772BCD5E6}" srcOrd="9" destOrd="0" presId="urn:microsoft.com/office/officeart/2008/layout/LinedList"/>
    <dgm:cxn modelId="{EA820E2F-4A38-43F4-8EC4-31F4FE27FB7E}" type="presParOf" srcId="{1EB206F3-74ED-4CCA-A433-A5B772BCD5E6}" destId="{1E160EE2-9593-4247-BA97-CA5491B3DC8E}" srcOrd="0" destOrd="0" presId="urn:microsoft.com/office/officeart/2008/layout/LinedList"/>
    <dgm:cxn modelId="{D985893E-3F79-450F-8880-74F6BC58126F}" type="presParOf" srcId="{1EB206F3-74ED-4CCA-A433-A5B772BCD5E6}" destId="{C3099E32-A4EB-4E18-B46B-9CC275DAE979}" srcOrd="1" destOrd="0" presId="urn:microsoft.com/office/officeart/2008/layout/LinedList"/>
    <dgm:cxn modelId="{86F1D1C7-763D-4FEC-B636-02A572BFFDCF}" type="presParOf" srcId="{0DBB1B9B-222B-48E0-A6A6-3CA517DF5531}" destId="{A8277477-3260-4677-A69E-FDE78E0A374B}" srcOrd="10" destOrd="0" presId="urn:microsoft.com/office/officeart/2008/layout/LinedList"/>
    <dgm:cxn modelId="{F5EE38BE-95EB-4367-ADA1-56E73D24347F}" type="presParOf" srcId="{0DBB1B9B-222B-48E0-A6A6-3CA517DF5531}" destId="{00D88C4C-4FC2-44FE-A272-1EE9A81B3F11}" srcOrd="11" destOrd="0" presId="urn:microsoft.com/office/officeart/2008/layout/LinedList"/>
    <dgm:cxn modelId="{108C14D9-0C50-4698-AF81-42B3207B9D3E}" type="presParOf" srcId="{00D88C4C-4FC2-44FE-A272-1EE9A81B3F11}" destId="{B2FE166A-E6A4-4274-A125-364AF2309E78}" srcOrd="0" destOrd="0" presId="urn:microsoft.com/office/officeart/2008/layout/LinedList"/>
    <dgm:cxn modelId="{86CC2586-AA13-48BC-95DB-9785558757D5}" type="presParOf" srcId="{00D88C4C-4FC2-44FE-A272-1EE9A81B3F11}" destId="{068FE4A7-687A-4D53-822D-B51F02AB04BB}" srcOrd="1" destOrd="0" presId="urn:microsoft.com/office/officeart/2008/layout/LinedList"/>
    <dgm:cxn modelId="{E7AFFB03-0744-4D04-A4B9-886C0EDF7722}" type="presParOf" srcId="{0DBB1B9B-222B-48E0-A6A6-3CA517DF5531}" destId="{6A8CA126-ABB0-4DC4-B12A-107E1B936D1E}" srcOrd="12" destOrd="0" presId="urn:microsoft.com/office/officeart/2008/layout/LinedList"/>
    <dgm:cxn modelId="{4A31957F-3D0E-407A-A094-DAD748055926}" type="presParOf" srcId="{0DBB1B9B-222B-48E0-A6A6-3CA517DF5531}" destId="{6F85759D-3F38-4DF2-838B-FECF714DE174}" srcOrd="13" destOrd="0" presId="urn:microsoft.com/office/officeart/2008/layout/LinedList"/>
    <dgm:cxn modelId="{6D14AD3A-AD1A-4189-852F-D266BBDC55DF}" type="presParOf" srcId="{6F85759D-3F38-4DF2-838B-FECF714DE174}" destId="{D09F0661-4B75-42B1-8B24-07F7923DD3B2}" srcOrd="0" destOrd="0" presId="urn:microsoft.com/office/officeart/2008/layout/LinedList"/>
    <dgm:cxn modelId="{E8176A2E-5C9E-4678-A7D9-6ED6DFC14028}" type="presParOf" srcId="{6F85759D-3F38-4DF2-838B-FECF714DE174}" destId="{786EAF36-A327-4415-87FA-577AAF1CE288}" srcOrd="1" destOrd="0" presId="urn:microsoft.com/office/officeart/2008/layout/LinedList"/>
    <dgm:cxn modelId="{FEDCB7A4-DCFE-48BD-8002-048BAD5C0AB8}" type="presParOf" srcId="{0DBB1B9B-222B-48E0-A6A6-3CA517DF5531}" destId="{0090E391-F9BD-41C4-BA34-061383E62100}" srcOrd="14" destOrd="0" presId="urn:microsoft.com/office/officeart/2008/layout/LinedList"/>
    <dgm:cxn modelId="{F78FBF2E-0883-43FE-9E90-9DCB2A7C4AB7}" type="presParOf" srcId="{0DBB1B9B-222B-48E0-A6A6-3CA517DF5531}" destId="{7ACF498C-C7B3-4DF0-8A99-D39FD5B52AE8}" srcOrd="15" destOrd="0" presId="urn:microsoft.com/office/officeart/2008/layout/LinedList"/>
    <dgm:cxn modelId="{F55FA0A2-44B9-46AF-89C3-6D96479D6460}" type="presParOf" srcId="{7ACF498C-C7B3-4DF0-8A99-D39FD5B52AE8}" destId="{CAA7B0DB-9170-49DA-B6DC-D5CA0852D6C3}" srcOrd="0" destOrd="0" presId="urn:microsoft.com/office/officeart/2008/layout/LinedList"/>
    <dgm:cxn modelId="{35F6DF80-BE1B-4C37-B52B-04F23FC40FB8}" type="presParOf" srcId="{7ACF498C-C7B3-4DF0-8A99-D39FD5B52AE8}" destId="{1998F0F6-475D-4FCF-A00A-BD323F008AE6}" srcOrd="1" destOrd="0" presId="urn:microsoft.com/office/officeart/2008/layout/LinedList"/>
    <dgm:cxn modelId="{016C1F4B-52AD-4D24-82A2-FBB779496F54}" type="presParOf" srcId="{0DBB1B9B-222B-48E0-A6A6-3CA517DF5531}" destId="{B6C43BFA-8734-4032-BABA-2242743F8BE1}" srcOrd="16" destOrd="0" presId="urn:microsoft.com/office/officeart/2008/layout/LinedList"/>
    <dgm:cxn modelId="{103402C8-02B2-488A-9A41-42593CE8EA09}" type="presParOf" srcId="{0DBB1B9B-222B-48E0-A6A6-3CA517DF5531}" destId="{55AF07BB-CA83-45C9-A188-431B33E14E51}" srcOrd="17" destOrd="0" presId="urn:microsoft.com/office/officeart/2008/layout/LinedList"/>
    <dgm:cxn modelId="{80773C41-CCF2-4AE4-8205-52E8245C4F3C}" type="presParOf" srcId="{55AF07BB-CA83-45C9-A188-431B33E14E51}" destId="{20574683-112E-40F9-9718-72C47B06D60C}" srcOrd="0" destOrd="0" presId="urn:microsoft.com/office/officeart/2008/layout/LinedList"/>
    <dgm:cxn modelId="{6FA76980-5418-4296-973F-B7F20B715CD6}" type="presParOf" srcId="{55AF07BB-CA83-45C9-A188-431B33E14E51}" destId="{25DB5532-8FA8-49EC-B48B-E7CD747865C8}" srcOrd="1" destOrd="0" presId="urn:microsoft.com/office/officeart/2008/layout/LinedList"/>
    <dgm:cxn modelId="{635E47FE-BDAA-4881-8875-91D412D4D0A9}" type="presParOf" srcId="{0DBB1B9B-222B-48E0-A6A6-3CA517DF5531}" destId="{B99276B2-0D7B-42B9-8C10-1E24C3A1610D}" srcOrd="18" destOrd="0" presId="urn:microsoft.com/office/officeart/2008/layout/LinedList"/>
    <dgm:cxn modelId="{EF4DE331-DA58-42C8-873E-8A6228E394C6}" type="presParOf" srcId="{0DBB1B9B-222B-48E0-A6A6-3CA517DF5531}" destId="{556B2EF3-F79B-48E3-8073-5AD6E38E1C5C}" srcOrd="19" destOrd="0" presId="urn:microsoft.com/office/officeart/2008/layout/LinedList"/>
    <dgm:cxn modelId="{3BF8195A-4F99-41E5-822A-69D32C34C61F}" type="presParOf" srcId="{556B2EF3-F79B-48E3-8073-5AD6E38E1C5C}" destId="{745A298A-B484-4237-AA01-D6BF4A00594E}" srcOrd="0" destOrd="0" presId="urn:microsoft.com/office/officeart/2008/layout/LinedList"/>
    <dgm:cxn modelId="{BACC5692-23B6-48DE-8323-276078A78C77}" type="presParOf" srcId="{556B2EF3-F79B-48E3-8073-5AD6E38E1C5C}" destId="{27C8E04D-9A76-437A-B7A4-19AFFCC5A6C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2DCD1F-6ACF-410E-B273-919611EED23B}">
      <dsp:nvSpPr>
        <dsp:cNvPr id="0" name=""/>
        <dsp:cNvSpPr/>
      </dsp:nvSpPr>
      <dsp:spPr>
        <a:xfrm>
          <a:off x="0" y="0"/>
          <a:ext cx="3143249" cy="361784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5060" tIns="330200" rIns="245060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600" kern="1200"/>
            <a:t>OH without neurological component</a:t>
          </a:r>
          <a:endParaRPr lang="en-US" sz="2600" kern="1200"/>
        </a:p>
      </dsp:txBody>
      <dsp:txXfrm>
        <a:off x="0" y="1374781"/>
        <a:ext cx="3143249" cy="2170707"/>
      </dsp:txXfrm>
    </dsp:sp>
    <dsp:sp modelId="{2A85A995-94E0-4479-9A29-684A9BED052E}">
      <dsp:nvSpPr>
        <dsp:cNvPr id="0" name=""/>
        <dsp:cNvSpPr/>
      </dsp:nvSpPr>
      <dsp:spPr>
        <a:xfrm>
          <a:off x="1028948" y="361784"/>
          <a:ext cx="1085353" cy="108535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618" tIns="12700" rIns="84618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1187894" y="520730"/>
        <a:ext cx="767461" cy="767461"/>
      </dsp:txXfrm>
    </dsp:sp>
    <dsp:sp modelId="{959E83EE-7032-4F0B-8E48-AE565A68675A}">
      <dsp:nvSpPr>
        <dsp:cNvPr id="0" name=""/>
        <dsp:cNvSpPr/>
      </dsp:nvSpPr>
      <dsp:spPr>
        <a:xfrm>
          <a:off x="0" y="3617773"/>
          <a:ext cx="3143249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B65AC0-4792-4832-89BB-6FEFF0BA21F0}">
      <dsp:nvSpPr>
        <dsp:cNvPr id="0" name=""/>
        <dsp:cNvSpPr/>
      </dsp:nvSpPr>
      <dsp:spPr>
        <a:xfrm>
          <a:off x="3457574" y="0"/>
          <a:ext cx="3143249" cy="3617845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5060" tIns="330200" rIns="245060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600" kern="1200"/>
            <a:t>OH with central neurological component</a:t>
          </a:r>
          <a:endParaRPr lang="en-US" sz="2600" kern="1200"/>
        </a:p>
      </dsp:txBody>
      <dsp:txXfrm>
        <a:off x="3457574" y="1374781"/>
        <a:ext cx="3143249" cy="2170707"/>
      </dsp:txXfrm>
    </dsp:sp>
    <dsp:sp modelId="{BE007234-B518-4016-8861-09866CB69892}">
      <dsp:nvSpPr>
        <dsp:cNvPr id="0" name=""/>
        <dsp:cNvSpPr/>
      </dsp:nvSpPr>
      <dsp:spPr>
        <a:xfrm>
          <a:off x="4486523" y="361784"/>
          <a:ext cx="1085353" cy="108535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618" tIns="12700" rIns="84618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4645469" y="520730"/>
        <a:ext cx="767461" cy="767461"/>
      </dsp:txXfrm>
    </dsp:sp>
    <dsp:sp modelId="{0ABBCD71-F1AE-44B3-A734-92CE09AB0B5A}">
      <dsp:nvSpPr>
        <dsp:cNvPr id="0" name=""/>
        <dsp:cNvSpPr/>
      </dsp:nvSpPr>
      <dsp:spPr>
        <a:xfrm>
          <a:off x="3457574" y="3617773"/>
          <a:ext cx="3143249" cy="7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65F709-3787-489A-8398-FAE2FDDFE8E4}">
      <dsp:nvSpPr>
        <dsp:cNvPr id="0" name=""/>
        <dsp:cNvSpPr/>
      </dsp:nvSpPr>
      <dsp:spPr>
        <a:xfrm>
          <a:off x="6915149" y="0"/>
          <a:ext cx="3143249" cy="3617845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5060" tIns="330200" rIns="245060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600" kern="1200"/>
            <a:t>OH with peripheral neurological component</a:t>
          </a:r>
          <a:endParaRPr lang="en-US" sz="2600" kern="1200"/>
        </a:p>
      </dsp:txBody>
      <dsp:txXfrm>
        <a:off x="6915149" y="1374781"/>
        <a:ext cx="3143249" cy="2170707"/>
      </dsp:txXfrm>
    </dsp:sp>
    <dsp:sp modelId="{FF0A102C-B0FA-4CD7-A32A-8CEA9D65940E}">
      <dsp:nvSpPr>
        <dsp:cNvPr id="0" name=""/>
        <dsp:cNvSpPr/>
      </dsp:nvSpPr>
      <dsp:spPr>
        <a:xfrm>
          <a:off x="7944098" y="361784"/>
          <a:ext cx="1085353" cy="108535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618" tIns="12700" rIns="84618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8103044" y="520730"/>
        <a:ext cx="767461" cy="767461"/>
      </dsp:txXfrm>
    </dsp:sp>
    <dsp:sp modelId="{854B9373-39DA-49EF-A9B2-9261BDE232FC}">
      <dsp:nvSpPr>
        <dsp:cNvPr id="0" name=""/>
        <dsp:cNvSpPr/>
      </dsp:nvSpPr>
      <dsp:spPr>
        <a:xfrm>
          <a:off x="6915149" y="3617773"/>
          <a:ext cx="3143249" cy="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2B7FD8-A74D-4FC4-A560-543F75D2DBBD}">
      <dsp:nvSpPr>
        <dsp:cNvPr id="0" name=""/>
        <dsp:cNvSpPr/>
      </dsp:nvSpPr>
      <dsp:spPr>
        <a:xfrm>
          <a:off x="0" y="682"/>
          <a:ext cx="65722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BD12E2-8005-46E0-AC42-116F3F44913D}">
      <dsp:nvSpPr>
        <dsp:cNvPr id="0" name=""/>
        <dsp:cNvSpPr/>
      </dsp:nvSpPr>
      <dsp:spPr>
        <a:xfrm>
          <a:off x="0" y="682"/>
          <a:ext cx="6572250" cy="558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kern="1200"/>
            <a:t>Diabetes</a:t>
          </a:r>
          <a:endParaRPr lang="en-US" sz="2400" kern="1200"/>
        </a:p>
      </dsp:txBody>
      <dsp:txXfrm>
        <a:off x="0" y="682"/>
        <a:ext cx="6572250" cy="558663"/>
      </dsp:txXfrm>
    </dsp:sp>
    <dsp:sp modelId="{580100FD-8500-47DA-82FC-4623B435E0D2}">
      <dsp:nvSpPr>
        <dsp:cNvPr id="0" name=""/>
        <dsp:cNvSpPr/>
      </dsp:nvSpPr>
      <dsp:spPr>
        <a:xfrm>
          <a:off x="0" y="559345"/>
          <a:ext cx="65722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C7DBB5-B074-4357-9283-386B8B092ECF}">
      <dsp:nvSpPr>
        <dsp:cNvPr id="0" name=""/>
        <dsp:cNvSpPr/>
      </dsp:nvSpPr>
      <dsp:spPr>
        <a:xfrm>
          <a:off x="0" y="559345"/>
          <a:ext cx="6572250" cy="558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kern="1200"/>
            <a:t>Connective tissue disease (Sjogren, SLE, RA)</a:t>
          </a:r>
          <a:endParaRPr lang="en-US" sz="2400" kern="1200"/>
        </a:p>
      </dsp:txBody>
      <dsp:txXfrm>
        <a:off x="0" y="559345"/>
        <a:ext cx="6572250" cy="558663"/>
      </dsp:txXfrm>
    </dsp:sp>
    <dsp:sp modelId="{892376A8-F944-498B-AC86-3CB9448D9716}">
      <dsp:nvSpPr>
        <dsp:cNvPr id="0" name=""/>
        <dsp:cNvSpPr/>
      </dsp:nvSpPr>
      <dsp:spPr>
        <a:xfrm>
          <a:off x="0" y="1118009"/>
          <a:ext cx="65722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F722FB-8DDF-4F3F-980A-ABD9ED02AF6D}">
      <dsp:nvSpPr>
        <dsp:cNvPr id="0" name=""/>
        <dsp:cNvSpPr/>
      </dsp:nvSpPr>
      <dsp:spPr>
        <a:xfrm>
          <a:off x="0" y="1118009"/>
          <a:ext cx="6572250" cy="558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kern="1200"/>
            <a:t>Alcoholic neuropathy</a:t>
          </a:r>
          <a:endParaRPr lang="en-US" sz="2400" kern="1200"/>
        </a:p>
      </dsp:txBody>
      <dsp:txXfrm>
        <a:off x="0" y="1118009"/>
        <a:ext cx="6572250" cy="558663"/>
      </dsp:txXfrm>
    </dsp:sp>
    <dsp:sp modelId="{7D0C42A4-2E59-4506-A84B-EA906CFC9F33}">
      <dsp:nvSpPr>
        <dsp:cNvPr id="0" name=""/>
        <dsp:cNvSpPr/>
      </dsp:nvSpPr>
      <dsp:spPr>
        <a:xfrm>
          <a:off x="0" y="1676672"/>
          <a:ext cx="65722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D93FAC-C6B2-45DA-9EF7-ACC889300878}">
      <dsp:nvSpPr>
        <dsp:cNvPr id="0" name=""/>
        <dsp:cNvSpPr/>
      </dsp:nvSpPr>
      <dsp:spPr>
        <a:xfrm>
          <a:off x="0" y="1676672"/>
          <a:ext cx="6572250" cy="558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kern="1200"/>
            <a:t>Hepatic disease</a:t>
          </a:r>
          <a:endParaRPr lang="en-US" sz="2400" kern="1200"/>
        </a:p>
      </dsp:txBody>
      <dsp:txXfrm>
        <a:off x="0" y="1676672"/>
        <a:ext cx="6572250" cy="558663"/>
      </dsp:txXfrm>
    </dsp:sp>
    <dsp:sp modelId="{E3F110F3-EE3C-4526-B017-90F2D483852F}">
      <dsp:nvSpPr>
        <dsp:cNvPr id="0" name=""/>
        <dsp:cNvSpPr/>
      </dsp:nvSpPr>
      <dsp:spPr>
        <a:xfrm>
          <a:off x="0" y="2235336"/>
          <a:ext cx="65722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160EE2-9593-4247-BA97-CA5491B3DC8E}">
      <dsp:nvSpPr>
        <dsp:cNvPr id="0" name=""/>
        <dsp:cNvSpPr/>
      </dsp:nvSpPr>
      <dsp:spPr>
        <a:xfrm>
          <a:off x="0" y="2235336"/>
          <a:ext cx="6572250" cy="558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kern="1200"/>
            <a:t>Uremia</a:t>
          </a:r>
          <a:endParaRPr lang="en-US" sz="2400" kern="1200"/>
        </a:p>
      </dsp:txBody>
      <dsp:txXfrm>
        <a:off x="0" y="2235336"/>
        <a:ext cx="6572250" cy="558663"/>
      </dsp:txXfrm>
    </dsp:sp>
    <dsp:sp modelId="{A8277477-3260-4677-A69E-FDE78E0A374B}">
      <dsp:nvSpPr>
        <dsp:cNvPr id="0" name=""/>
        <dsp:cNvSpPr/>
      </dsp:nvSpPr>
      <dsp:spPr>
        <a:xfrm>
          <a:off x="0" y="2794000"/>
          <a:ext cx="65722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FE166A-E6A4-4274-A125-364AF2309E78}">
      <dsp:nvSpPr>
        <dsp:cNvPr id="0" name=""/>
        <dsp:cNvSpPr/>
      </dsp:nvSpPr>
      <dsp:spPr>
        <a:xfrm>
          <a:off x="0" y="2794000"/>
          <a:ext cx="6572250" cy="558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kern="1200"/>
            <a:t>Paraneoplastic neuropathies</a:t>
          </a:r>
          <a:endParaRPr lang="en-US" sz="2400" kern="1200"/>
        </a:p>
      </dsp:txBody>
      <dsp:txXfrm>
        <a:off x="0" y="2794000"/>
        <a:ext cx="6572250" cy="558663"/>
      </dsp:txXfrm>
    </dsp:sp>
    <dsp:sp modelId="{6A8CA126-ABB0-4DC4-B12A-107E1B936D1E}">
      <dsp:nvSpPr>
        <dsp:cNvPr id="0" name=""/>
        <dsp:cNvSpPr/>
      </dsp:nvSpPr>
      <dsp:spPr>
        <a:xfrm>
          <a:off x="0" y="3352663"/>
          <a:ext cx="65722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9F0661-4B75-42B1-8B24-07F7923DD3B2}">
      <dsp:nvSpPr>
        <dsp:cNvPr id="0" name=""/>
        <dsp:cNvSpPr/>
      </dsp:nvSpPr>
      <dsp:spPr>
        <a:xfrm>
          <a:off x="0" y="3352663"/>
          <a:ext cx="6572250" cy="558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kern="1200"/>
            <a:t>Amyloid</a:t>
          </a:r>
          <a:endParaRPr lang="en-US" sz="2400" kern="1200"/>
        </a:p>
      </dsp:txBody>
      <dsp:txXfrm>
        <a:off x="0" y="3352663"/>
        <a:ext cx="6572250" cy="558663"/>
      </dsp:txXfrm>
    </dsp:sp>
    <dsp:sp modelId="{0090E391-F9BD-41C4-BA34-061383E62100}">
      <dsp:nvSpPr>
        <dsp:cNvPr id="0" name=""/>
        <dsp:cNvSpPr/>
      </dsp:nvSpPr>
      <dsp:spPr>
        <a:xfrm>
          <a:off x="0" y="3911327"/>
          <a:ext cx="65722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A7B0DB-9170-49DA-B6DC-D5CA0852D6C3}">
      <dsp:nvSpPr>
        <dsp:cNvPr id="0" name=""/>
        <dsp:cNvSpPr/>
      </dsp:nvSpPr>
      <dsp:spPr>
        <a:xfrm>
          <a:off x="0" y="3911327"/>
          <a:ext cx="6572250" cy="558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kern="1200"/>
            <a:t>Chronic inflammatory polyneuropathy</a:t>
          </a:r>
          <a:endParaRPr lang="en-US" sz="2400" kern="1200"/>
        </a:p>
      </dsp:txBody>
      <dsp:txXfrm>
        <a:off x="0" y="3911327"/>
        <a:ext cx="6572250" cy="558663"/>
      </dsp:txXfrm>
    </dsp:sp>
    <dsp:sp modelId="{B6C43BFA-8734-4032-BABA-2242743F8BE1}">
      <dsp:nvSpPr>
        <dsp:cNvPr id="0" name=""/>
        <dsp:cNvSpPr/>
      </dsp:nvSpPr>
      <dsp:spPr>
        <a:xfrm>
          <a:off x="0" y="4469990"/>
          <a:ext cx="65722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574683-112E-40F9-9718-72C47B06D60C}">
      <dsp:nvSpPr>
        <dsp:cNvPr id="0" name=""/>
        <dsp:cNvSpPr/>
      </dsp:nvSpPr>
      <dsp:spPr>
        <a:xfrm>
          <a:off x="0" y="4469990"/>
          <a:ext cx="6572250" cy="558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kern="1200"/>
            <a:t>Toxic neuropathies</a:t>
          </a:r>
          <a:endParaRPr lang="en-US" sz="2400" kern="1200"/>
        </a:p>
      </dsp:txBody>
      <dsp:txXfrm>
        <a:off x="0" y="4469990"/>
        <a:ext cx="6572250" cy="558663"/>
      </dsp:txXfrm>
    </dsp:sp>
    <dsp:sp modelId="{B99276B2-0D7B-42B9-8C10-1E24C3A1610D}">
      <dsp:nvSpPr>
        <dsp:cNvPr id="0" name=""/>
        <dsp:cNvSpPr/>
      </dsp:nvSpPr>
      <dsp:spPr>
        <a:xfrm>
          <a:off x="0" y="5028654"/>
          <a:ext cx="65722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5A298A-B484-4237-AA01-D6BF4A00594E}">
      <dsp:nvSpPr>
        <dsp:cNvPr id="0" name=""/>
        <dsp:cNvSpPr/>
      </dsp:nvSpPr>
      <dsp:spPr>
        <a:xfrm>
          <a:off x="0" y="5028654"/>
          <a:ext cx="6572250" cy="558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kern="1200"/>
            <a:t>Infectious neuropathies</a:t>
          </a:r>
          <a:endParaRPr lang="en-US" sz="2400" kern="1200"/>
        </a:p>
      </dsp:txBody>
      <dsp:txXfrm>
        <a:off x="0" y="5028654"/>
        <a:ext cx="6572250" cy="558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0B00F5-9234-4B9D-9D48-0D5A01958DED}" type="datetimeFigureOut">
              <a:rPr lang="en-CA" smtClean="0"/>
              <a:t>2025-07-30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817B6-2A1D-46BB-9284-50980EDD8A3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2279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science/article/pii/S1474442222001697#fig1" TargetMode="External"/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science/article/pii/S1474442222001697#fig1" TargetMode="External"/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very elderly Japanese patients with nonvalvular atrial fibrillation who were not appropriate candidates for standard doses of oral anticoagulants, a once-daily 15-mg dose of </a:t>
            </a:r>
            <a:r>
              <a:rPr lang="en-US" dirty="0" err="1"/>
              <a:t>edoxaban</a:t>
            </a:r>
            <a:r>
              <a:rPr lang="en-US" dirty="0"/>
              <a:t> was superior to placebo in preventing stroke or systemic embolism and did not result in a significantly higher incidence of major bleeding than placebo. </a:t>
            </a:r>
          </a:p>
          <a:p>
            <a:endParaRPr lang="en-US" dirty="0"/>
          </a:p>
          <a:p>
            <a:r>
              <a:rPr lang="en-US" dirty="0"/>
              <a:t>CHADS2:2 or higher, mean age 86</a:t>
            </a:r>
          </a:p>
          <a:p>
            <a:endParaRPr lang="en-US" dirty="0"/>
          </a:p>
          <a:p>
            <a:r>
              <a:rPr lang="en-US" dirty="0"/>
              <a:t>Eligible patients were also considered to be inappropriate candidates for oral anticoagulants (i.e., warfarin, dabigatran, rivaroxaban, apixaban, or </a:t>
            </a:r>
            <a:r>
              <a:rPr lang="en-US" dirty="0" err="1"/>
              <a:t>edoxaban</a:t>
            </a:r>
            <a:r>
              <a:rPr lang="en-US" dirty="0"/>
              <a:t>) at the recommended therapeutic strength (in the case of warfarin) or at approved doses for one or more of the following reasons: -  a low creatinine clearance (15 to 30 ml per minute)</a:t>
            </a:r>
          </a:p>
          <a:p>
            <a:pPr marL="171450" indent="-171450">
              <a:buFontTx/>
              <a:buChar char="-"/>
            </a:pPr>
            <a:r>
              <a:rPr lang="en-US" dirty="0"/>
              <a:t>a history of bleeding from a critical area or organ or gastrointestinal bleeding</a:t>
            </a:r>
          </a:p>
          <a:p>
            <a:pPr marL="171450" indent="-171450">
              <a:buFontTx/>
              <a:buChar char="-"/>
            </a:pPr>
            <a:r>
              <a:rPr lang="en-US" dirty="0"/>
              <a:t>low body weight (≤45 kg)</a:t>
            </a:r>
          </a:p>
          <a:p>
            <a:pPr marL="171450" indent="-171450">
              <a:buFontTx/>
              <a:buChar char="-"/>
            </a:pPr>
            <a:r>
              <a:rPr lang="en-US" dirty="0"/>
              <a:t>continuous use of nonsteroidal </a:t>
            </a:r>
            <a:r>
              <a:rPr lang="en-US" dirty="0" err="1"/>
              <a:t>antiinflammatory</a:t>
            </a:r>
            <a:r>
              <a:rPr lang="en-US" dirty="0"/>
              <a:t> drugs (NSAIDs), or current use of an antiplatelet drug.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We used a 15-mg dose of </a:t>
            </a:r>
            <a:r>
              <a:rPr lang="en-US" dirty="0" err="1"/>
              <a:t>edoxaban</a:t>
            </a:r>
            <a:r>
              <a:rPr lang="en-US" dirty="0"/>
              <a:t> in this trial on the basis of data from the ENGAGE AF-TIMI 48 trial, which compared two doses of </a:t>
            </a:r>
            <a:r>
              <a:rPr lang="en-US" dirty="0" err="1"/>
              <a:t>edoxaban</a:t>
            </a:r>
            <a:r>
              <a:rPr lang="en-US" dirty="0"/>
              <a:t> (60 mg and 30 mg) with warfarin. If patients in either </a:t>
            </a:r>
            <a:r>
              <a:rPr lang="en-US" dirty="0" err="1"/>
              <a:t>edoxaban</a:t>
            </a:r>
            <a:r>
              <a:rPr lang="en-US" dirty="0"/>
              <a:t> group met criteria for dose reductions, the 60-mg dose was reduced to 30 mg, and the 30-mg dose was reduced to 15 mg. Among patients who received the 15-mg reduced dose, the risk of major bleeding was lower than that among patients who received warfarin (1.5% vs. 4.9%), and the incidence of stroke or systemic embolism did not differ significantly between these groups (2.4% among patients who received 15 mg of </a:t>
            </a:r>
            <a:r>
              <a:rPr lang="en-US" dirty="0" err="1"/>
              <a:t>edoxaban</a:t>
            </a:r>
            <a:r>
              <a:rPr lang="en-US" dirty="0"/>
              <a:t> and 2.2% among patients who received warfarin).24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817B6-2A1D-46BB-9284-50980EDD8A31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5343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Retrospective matched cohort study conducted at a tertiary care hospital in Vancouver, BC. Cases identified were adults aged ≥65 years admitted to acute medical wards with an admission diagnosis of “failure to thrive”, “FTT”, “failure to cope”, or “FTC”, between January 1, 2016 and November 1, 2017 (</a:t>
            </a: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n</a:t>
            </a:r>
            <a:r>
              <a:rPr lang="en-US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 = 60, median age 80 years). Age-matched controls met the same inclusion criteria with admission diagnoses other than those of interest (</a:t>
            </a: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n</a:t>
            </a:r>
            <a:r>
              <a:rPr lang="en-US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 = 60, median age 79 years).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817B6-2A1D-46BB-9284-50980EDD8A31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7845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The total time from triage to admission for older adults admitted with FTT and associated diagnoses was 10 h 40 min, compared to 6 h 58 min for controls (</a:t>
            </a: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p</a:t>
            </a:r>
            <a:r>
              <a:rPr lang="en-US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 = .02).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817B6-2A1D-46BB-9284-50980EDD8A31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322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Concordance of admission and discharge diagnoses was only 12% for the “failure to thrive” cohort, and 95% for controls. Notably, 88% of the “failure to thrive” cohort had an acute medical diagnosis at the time of discharge. Patients in this cohort stayed 18.3 days in hospital compared to 10.2 days (</a:t>
            </a: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p =</a:t>
            </a:r>
            <a:r>
              <a:rPr lang="en-US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 .001).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817B6-2A1D-46BB-9284-50980EDD8A31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80421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Women are more at risk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817B6-2A1D-46BB-9284-50980EDD8A31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75671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817B6-2A1D-46BB-9284-50980EDD8A31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18948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817B6-2A1D-46BB-9284-50980EDD8A31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76685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817B6-2A1D-46BB-9284-50980EDD8A31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50118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2E2E2E"/>
                </a:solidFill>
                <a:effectLst/>
                <a:latin typeface="NexusSerif"/>
              </a:rPr>
              <a:t>Orthostatic hypotension occurs because of an inability to maintain normotension against the effects of gravity on cardiovascular </a:t>
            </a:r>
            <a:r>
              <a:rPr lang="en-US" b="0" i="0" dirty="0" err="1">
                <a:solidFill>
                  <a:srgbClr val="2E2E2E"/>
                </a:solidFill>
                <a:effectLst/>
                <a:latin typeface="NexusSerif"/>
              </a:rPr>
              <a:t>haemodynamics</a:t>
            </a:r>
            <a:r>
              <a:rPr lang="en-US" b="0" i="0" dirty="0">
                <a:solidFill>
                  <a:srgbClr val="2E2E2E"/>
                </a:solidFill>
                <a:effectLst/>
                <a:latin typeface="NexusSerif"/>
              </a:rPr>
              <a:t> in the upright posture (</a:t>
            </a:r>
            <a:r>
              <a:rPr lang="en-US" b="0" i="0" u="none" strike="noStrike" dirty="0">
                <a:solidFill>
                  <a:srgbClr val="0C7DBB"/>
                </a:solidFill>
                <a:effectLst/>
                <a:latin typeface="NexusSerif"/>
                <a:hlinkClick r:id="rId3"/>
              </a:rPr>
              <a:t>figure 1</a:t>
            </a:r>
            <a:r>
              <a:rPr lang="en-US" b="0" i="0" dirty="0">
                <a:solidFill>
                  <a:srgbClr val="2E2E2E"/>
                </a:solidFill>
                <a:effectLst/>
                <a:latin typeface="NexusSerif"/>
              </a:rPr>
              <a:t>).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817B6-2A1D-46BB-9284-50980EDD8A31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21350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2E2E2E"/>
                </a:solidFill>
                <a:effectLst/>
                <a:latin typeface="NexusSerif"/>
              </a:rPr>
              <a:t>Orthostatic hypotension occurs because of an inability to maintain normotension against the effects of gravity on cardiovascular </a:t>
            </a:r>
            <a:r>
              <a:rPr lang="en-US" b="0" i="0" dirty="0" err="1">
                <a:solidFill>
                  <a:srgbClr val="2E2E2E"/>
                </a:solidFill>
                <a:effectLst/>
                <a:latin typeface="NexusSerif"/>
              </a:rPr>
              <a:t>haemodynamics</a:t>
            </a:r>
            <a:r>
              <a:rPr lang="en-US" b="0" i="0" dirty="0">
                <a:solidFill>
                  <a:srgbClr val="2E2E2E"/>
                </a:solidFill>
                <a:effectLst/>
                <a:latin typeface="NexusSerif"/>
              </a:rPr>
              <a:t> in the upright posture (</a:t>
            </a:r>
            <a:r>
              <a:rPr lang="en-US" b="0" i="0" u="none" strike="noStrike" dirty="0">
                <a:solidFill>
                  <a:srgbClr val="0C7DBB"/>
                </a:solidFill>
                <a:effectLst/>
                <a:latin typeface="NexusSerif"/>
                <a:hlinkClick r:id="rId3"/>
              </a:rPr>
              <a:t>figure 1</a:t>
            </a:r>
            <a:r>
              <a:rPr lang="en-US" b="0" i="0" dirty="0">
                <a:solidFill>
                  <a:srgbClr val="2E2E2E"/>
                </a:solidFill>
                <a:effectLst/>
                <a:latin typeface="NexusSerif"/>
              </a:rPr>
              <a:t>).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817B6-2A1D-46BB-9284-50980EDD8A31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33905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2E2E2E"/>
                </a:solidFill>
                <a:effectLst/>
                <a:latin typeface="NexusSerif"/>
              </a:rPr>
              <a:t>Orthostatic hypotension typically occurs when the compensatory responses are insufficient or overwhelmed, often due to failure of the arterial baroreflex.</a:t>
            </a:r>
          </a:p>
          <a:p>
            <a:endParaRPr lang="en-US" b="0" i="0" dirty="0">
              <a:solidFill>
                <a:srgbClr val="2E2E2E"/>
              </a:solidFill>
              <a:effectLst/>
              <a:latin typeface="NexusSerif"/>
            </a:endParaRPr>
          </a:p>
          <a:p>
            <a:pPr marL="171450" indent="-171450">
              <a:buFontTx/>
              <a:buChar char="-"/>
            </a:pPr>
            <a:r>
              <a:rPr lang="en-US" b="0" i="0" dirty="0">
                <a:solidFill>
                  <a:srgbClr val="2E2E2E"/>
                </a:solidFill>
                <a:effectLst/>
                <a:latin typeface="NexusSerif"/>
              </a:rPr>
              <a:t>Orthostatic stress </a:t>
            </a:r>
            <a:r>
              <a:rPr lang="en-US" b="0" i="0" dirty="0">
                <a:solidFill>
                  <a:srgbClr val="2E2E2E"/>
                </a:solidFill>
                <a:effectLst/>
                <a:latin typeface="NexusSerif"/>
                <a:sym typeface="Wingdings" panose="05000000000000000000" pitchFamily="2" charset="2"/>
              </a:rPr>
              <a:t> shift of blood from chest to below diaphragm = venous pooling  rapid decrease in central blood volume which is then compounded by capillary filtration of plasma due to increased hydrostatic pressure in legs</a:t>
            </a:r>
          </a:p>
          <a:p>
            <a:pPr marL="171450" indent="-171450">
              <a:buFontTx/>
              <a:buChar char="-"/>
            </a:pPr>
            <a:r>
              <a:rPr lang="en-US" b="0" i="0" dirty="0">
                <a:solidFill>
                  <a:srgbClr val="2E2E2E"/>
                </a:solidFill>
                <a:effectLst/>
                <a:latin typeface="NexusSerif"/>
                <a:sym typeface="Wingdings" panose="05000000000000000000" pitchFamily="2" charset="2"/>
              </a:rPr>
              <a:t>= decreases cardiac filling + stroke volume</a:t>
            </a:r>
          </a:p>
          <a:p>
            <a:pPr marL="171450" indent="-171450">
              <a:buFontTx/>
              <a:buChar char="-"/>
            </a:pPr>
            <a:r>
              <a:rPr lang="en-US" b="0" i="0" dirty="0">
                <a:solidFill>
                  <a:srgbClr val="2E2E2E"/>
                </a:solidFill>
                <a:effectLst/>
                <a:latin typeface="NexusSerif"/>
                <a:sym typeface="Wingdings" panose="05000000000000000000" pitchFamily="2" charset="2"/>
              </a:rPr>
              <a:t>Health people: increase HR on standing but not enough to compensate for reduction in stroke volume so CO decreases and so mechanisms kick in</a:t>
            </a:r>
          </a:p>
          <a:p>
            <a:pPr marL="628650" lvl="1" indent="-171450">
              <a:buFontTx/>
              <a:buChar char="-"/>
            </a:pPr>
            <a:r>
              <a:rPr lang="en-US" b="0" i="0" dirty="0">
                <a:solidFill>
                  <a:srgbClr val="2E2E2E"/>
                </a:solidFill>
                <a:effectLst/>
                <a:latin typeface="NexusSerif"/>
                <a:sym typeface="Wingdings" panose="05000000000000000000" pitchFamily="2" charset="2"/>
              </a:rPr>
              <a:t>Arterial baroreflex mediated constriction of arterioles  increase SVR = maintain normotension + get increase in skeletal muscle/</a:t>
            </a:r>
            <a:r>
              <a:rPr lang="en-US" b="0" i="0" dirty="0" err="1">
                <a:solidFill>
                  <a:srgbClr val="2E2E2E"/>
                </a:solidFill>
                <a:effectLst/>
                <a:latin typeface="NexusSerif"/>
                <a:sym typeface="Wingdings" panose="05000000000000000000" pitchFamily="2" charset="2"/>
              </a:rPr>
              <a:t>abdo</a:t>
            </a:r>
            <a:r>
              <a:rPr lang="en-US" b="0" i="0" dirty="0">
                <a:solidFill>
                  <a:srgbClr val="2E2E2E"/>
                </a:solidFill>
                <a:effectLst/>
                <a:latin typeface="NexusSerif"/>
                <a:sym typeface="Wingdings" panose="05000000000000000000" pitchFamily="2" charset="2"/>
              </a:rPr>
              <a:t> tone which increases venous return through skeletal pump</a:t>
            </a:r>
          </a:p>
          <a:p>
            <a:pPr marL="628650" lvl="1" indent="-171450">
              <a:buFontTx/>
              <a:buChar char="-"/>
            </a:pPr>
            <a:r>
              <a:rPr lang="en-US" b="0" i="0" dirty="0">
                <a:solidFill>
                  <a:srgbClr val="2E2E2E"/>
                </a:solidFill>
                <a:effectLst/>
                <a:latin typeface="NexusSerif"/>
                <a:sym typeface="Wingdings" panose="05000000000000000000" pitchFamily="2" charset="2"/>
              </a:rPr>
              <a:t>Normal people: minimal drop in SBP and increase in DBP</a:t>
            </a:r>
            <a:endParaRPr lang="en-US" b="0" i="0" dirty="0">
              <a:solidFill>
                <a:srgbClr val="2E2E2E"/>
              </a:solidFill>
              <a:effectLst/>
              <a:latin typeface="NexusSerif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817B6-2A1D-46BB-9284-50980EDD8A31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88594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When linagliptin added to insulin, better control without risk of hypoglycemia</a:t>
            </a:r>
          </a:p>
          <a:p>
            <a:endParaRPr lang="en-CA" dirty="0"/>
          </a:p>
          <a:p>
            <a:r>
              <a:rPr lang="en-CA" dirty="0"/>
              <a:t>Canagliflozin </a:t>
            </a:r>
            <a:r>
              <a:rPr lang="en-CA" dirty="0">
                <a:sym typeface="Wingdings" panose="05000000000000000000" pitchFamily="2" charset="2"/>
              </a:rPr>
              <a:t> increased risk of amputation and fracture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817B6-2A1D-46BB-9284-50980EDD8A31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96741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Women are more at risk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817B6-2A1D-46BB-9284-50980EDD8A31}" type="slidenum">
              <a:rPr lang="en-CA" smtClean="0"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3622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A0168-EB40-45AF-89A1-87DE0A55FFC6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363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738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60E05506-6815-4E0E-B1DE-ECA35C2016DF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079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E85F7-A724-48A4-9D33-CEBC5174E865}" type="datetime1">
              <a:rPr lang="en-US" smtClean="0"/>
              <a:t>7/30/2025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256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6E7A-BDD3-46A3-BEE2-EB821F9236B4}" type="datetime1">
              <a:rPr lang="en-US" smtClean="0"/>
              <a:t>7/30/2025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40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1540C-9440-4E7A-B71A-BEFEE06869E3}" type="datetime1">
              <a:rPr lang="en-US" smtClean="0"/>
              <a:t>7/30/2025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623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8DDB-88AC-4039-B59C-B05DC4C9C16C}" type="datetime1">
              <a:rPr lang="en-US" smtClean="0"/>
              <a:t>7/30/2025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145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2ABFB-60E7-4BA1-866A-7059F058065B}" type="datetime1">
              <a:rPr lang="en-US" smtClean="0"/>
              <a:t>7/30/2025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038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4112F-55F4-4776-A323-7418930321C8}" type="datetime1">
              <a:rPr lang="en-US" smtClean="0"/>
              <a:t>7/30/2025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113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CA68F-747D-436A-B5BB-2EBC3ED499E4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869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8DC11-9E39-40A0-B3DC-E3F2AD04A616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908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CFBEA57F-793F-4683-BD8A-741FD4B89154}" type="datetime1">
              <a:rPr lang="en-US" smtClean="0"/>
              <a:t>7/30/2025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81D2C36F-4504-47C0-B82F-A167342A27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685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2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3.jpe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microsoft.com/office/2007/relationships/hdphoto" Target="../media/hdphoto2.wdp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2.png"/><Relationship Id="rId9" Type="http://schemas.microsoft.com/office/2007/relationships/diagramDrawing" Target="../diagrams/drawing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3.wdp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5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mosaic of colorful geometric shapes">
            <a:extLst>
              <a:ext uri="{FF2B5EF4-FFF2-40B4-BE49-F238E27FC236}">
                <a16:creationId xmlns:a16="http://schemas.microsoft.com/office/drawing/2014/main" id="{151370A0-913D-E80D-47C8-22187335C7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7000"/>
          </a:blip>
          <a:srcRect t="18023" b="3306"/>
          <a:stretch/>
        </p:blipFill>
        <p:spPr>
          <a:xfrm>
            <a:off x="-1" y="1"/>
            <a:ext cx="12191999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75BD08-A474-758A-2540-EA1F100DDE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0429" y="4386470"/>
            <a:ext cx="9824561" cy="1722782"/>
          </a:xfrm>
        </p:spPr>
        <p:txBody>
          <a:bodyPr anchor="ctr">
            <a:normAutofit/>
          </a:bodyPr>
          <a:lstStyle/>
          <a:p>
            <a:r>
              <a:rPr lang="en-CA" sz="6000" dirty="0">
                <a:solidFill>
                  <a:srgbClr val="002060"/>
                </a:solidFill>
              </a:rPr>
              <a:t>ACUTE CARE GERIATRICS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83B9C3-EDB1-4FB2-3A24-825A81A51A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0429" y="5564820"/>
            <a:ext cx="8836328" cy="969917"/>
          </a:xfrm>
        </p:spPr>
        <p:txBody>
          <a:bodyPr anchor="t">
            <a:normAutofit/>
          </a:bodyPr>
          <a:lstStyle/>
          <a:p>
            <a:r>
              <a:rPr lang="en-CA" dirty="0">
                <a:solidFill>
                  <a:srgbClr val="002060"/>
                </a:solidFill>
              </a:rPr>
              <a:t>Gurmeet Sohi, MD FRCPC Geriatric Medicine</a:t>
            </a:r>
          </a:p>
        </p:txBody>
      </p:sp>
    </p:spTree>
    <p:extLst>
      <p:ext uri="{BB962C8B-B14F-4D97-AF65-F5344CB8AC3E}">
        <p14:creationId xmlns:p14="http://schemas.microsoft.com/office/powerpoint/2010/main" val="3108485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8DA74-6820-F5D2-8898-F64027AF4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A69B2-39F6-2F37-F2ED-904D7989A5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Incorporating principles of Geriatric Medicine into acute care </a:t>
            </a:r>
          </a:p>
          <a:p>
            <a:r>
              <a:rPr lang="en-CA" dirty="0"/>
              <a:t>Practical tips incorporating Geri friendly evidence</a:t>
            </a:r>
          </a:p>
          <a:p>
            <a:r>
              <a:rPr lang="en-CA" dirty="0"/>
              <a:t>Language matters</a:t>
            </a:r>
          </a:p>
          <a:p>
            <a:r>
              <a:rPr lang="en-CA" dirty="0"/>
              <a:t>Review aging physiology</a:t>
            </a:r>
          </a:p>
          <a:p>
            <a:r>
              <a:rPr lang="en-CA" dirty="0"/>
              <a:t>Approaches to some “Geri Giants”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5B5912-0A3E-91CA-909E-6E77856C1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5BC9A-EC38-D872-11FC-EF650AB08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06913-949A-7448-815A-2DDA5A3E1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540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7BB50-FF30-0BEE-7346-621C04B82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C008F-427B-3370-592F-75129309F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95 year old male, recent hospital admission with GI bleed, referred with “weakness/failure to thrive, needs admission for further rehab”</a:t>
            </a:r>
          </a:p>
          <a:p>
            <a:pPr lvl="1"/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A70AC8-3D36-85B4-92BF-0F675C7B5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683D7-A0F4-CB93-585B-FF58539DC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4B771-13DE-E2B2-9D16-639D97EF4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321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0DE73-4D57-8C89-FBAE-F82095947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13FA2-516F-549D-5DAC-1299EBEB3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1894" y="1803545"/>
            <a:ext cx="4828032" cy="4050792"/>
          </a:xfrm>
        </p:spPr>
        <p:txBody>
          <a:bodyPr>
            <a:normAutofit/>
          </a:bodyPr>
          <a:lstStyle/>
          <a:p>
            <a:r>
              <a:rPr lang="en-CA" dirty="0"/>
              <a:t>SOCIAL HISTORY</a:t>
            </a:r>
          </a:p>
          <a:p>
            <a:pPr lvl="1"/>
            <a:r>
              <a:rPr lang="en-CA" dirty="0"/>
              <a:t>Lives with daughter and her family – she works full time.</a:t>
            </a:r>
          </a:p>
          <a:p>
            <a:pPr lvl="1"/>
            <a:r>
              <a:rPr lang="en-CA" dirty="0"/>
              <a:t>No smoking/EtOH/recreational daughter</a:t>
            </a:r>
          </a:p>
          <a:p>
            <a:pPr lvl="1"/>
            <a:r>
              <a:rPr lang="en-CA" dirty="0"/>
              <a:t>Speaks Cantonese only</a:t>
            </a:r>
          </a:p>
          <a:p>
            <a:pPr lvl="1"/>
            <a:endParaRPr lang="en-CA" dirty="0"/>
          </a:p>
          <a:p>
            <a:r>
              <a:rPr lang="en-CA" dirty="0"/>
              <a:t>FUNCTIONAL HISTORY</a:t>
            </a:r>
          </a:p>
          <a:p>
            <a:pPr lvl="1"/>
            <a:r>
              <a:rPr lang="en-CA" dirty="0"/>
              <a:t>Baseline: Independent with ambulation with quad cane or 2ww</a:t>
            </a:r>
          </a:p>
          <a:p>
            <a:pPr lvl="1"/>
            <a:r>
              <a:rPr lang="en-CA" dirty="0"/>
              <a:t>ADLs: independent</a:t>
            </a:r>
          </a:p>
          <a:p>
            <a:pPr lvl="1"/>
            <a:r>
              <a:rPr lang="en-CA" dirty="0"/>
              <a:t>IADLs: supported by family</a:t>
            </a:r>
          </a:p>
          <a:p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48C4DF-5B52-FB66-69E9-EBFA524FD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47264A-3712-3B7D-7484-12358ADD2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C3E26-15B1-F059-ADD0-333E122CC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4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D604957-ED6E-FB41-3281-446E29C72DB8}"/>
              </a:ext>
            </a:extLst>
          </p:cNvPr>
          <p:cNvSpPr txBox="1">
            <a:spLocks/>
          </p:cNvSpPr>
          <p:nvPr/>
        </p:nvSpPr>
        <p:spPr>
          <a:xfrm>
            <a:off x="1222248" y="1854926"/>
            <a:ext cx="4828032" cy="446967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PAST MEDICAL HISTORY</a:t>
            </a:r>
          </a:p>
          <a:p>
            <a:pPr lvl="1"/>
            <a:r>
              <a:rPr lang="en-CA" dirty="0"/>
              <a:t>Atrial fibrillation, CHADS5</a:t>
            </a:r>
          </a:p>
          <a:p>
            <a:pPr lvl="1"/>
            <a:r>
              <a:rPr lang="en-CA" dirty="0"/>
              <a:t>Cerebrovascular disease, posterior circ stroke 2008</a:t>
            </a:r>
          </a:p>
          <a:p>
            <a:pPr lvl="1"/>
            <a:r>
              <a:rPr lang="en-CA" dirty="0" err="1"/>
              <a:t>HFpEF</a:t>
            </a:r>
            <a:endParaRPr lang="en-CA" dirty="0"/>
          </a:p>
          <a:p>
            <a:pPr lvl="1"/>
            <a:r>
              <a:rPr lang="en-CA" dirty="0"/>
              <a:t>Severe TR</a:t>
            </a:r>
          </a:p>
          <a:p>
            <a:pPr lvl="1"/>
            <a:r>
              <a:rPr lang="en-CA" dirty="0"/>
              <a:t>HTN</a:t>
            </a:r>
          </a:p>
          <a:p>
            <a:pPr lvl="1"/>
            <a:r>
              <a:rPr lang="en-CA" dirty="0"/>
              <a:t>Recent admission for lower GI bleed</a:t>
            </a:r>
          </a:p>
          <a:p>
            <a:pPr lvl="1"/>
            <a:endParaRPr lang="en-CA" dirty="0"/>
          </a:p>
          <a:p>
            <a:r>
              <a:rPr lang="en-CA" dirty="0"/>
              <a:t>MEDICATIONS</a:t>
            </a:r>
          </a:p>
          <a:p>
            <a:pPr lvl="1"/>
            <a:r>
              <a:rPr lang="en-CA" dirty="0"/>
              <a:t>Apixaban 2.5mg BID</a:t>
            </a:r>
          </a:p>
          <a:p>
            <a:pPr lvl="1"/>
            <a:r>
              <a:rPr lang="en-CA" dirty="0"/>
              <a:t>Metoprolol 37.5 mg BID</a:t>
            </a:r>
          </a:p>
          <a:p>
            <a:pPr lvl="1"/>
            <a:r>
              <a:rPr lang="en-CA" dirty="0"/>
              <a:t>Ramipril 1.25mg PO BID</a:t>
            </a:r>
          </a:p>
          <a:p>
            <a:pPr lvl="1"/>
            <a:r>
              <a:rPr lang="en-CA" dirty="0"/>
              <a:t>Atorvastatin 10mg daily</a:t>
            </a:r>
          </a:p>
          <a:p>
            <a:pPr lvl="1"/>
            <a:r>
              <a:rPr lang="en-CA" dirty="0"/>
              <a:t>Vitamin D3 1000IU</a:t>
            </a:r>
          </a:p>
          <a:p>
            <a:pPr lvl="1"/>
            <a:r>
              <a:rPr lang="en-CA" dirty="0"/>
              <a:t>PEG 17g PO daily</a:t>
            </a:r>
          </a:p>
          <a:p>
            <a:pPr lvl="1"/>
            <a:r>
              <a:rPr lang="en-CA" dirty="0"/>
              <a:t>Sennosides 12mg daily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72363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819E75-10FD-5954-06C5-F534169A5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CA" dirty="0"/>
              <a:t>Recent hospitalization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2583E6-4B91-A7BF-A6AF-7717EA663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0412"/>
            <a:ext cx="10058400" cy="3851787"/>
          </a:xfrm>
        </p:spPr>
        <p:txBody>
          <a:bodyPr>
            <a:normAutofit/>
          </a:bodyPr>
          <a:lstStyle/>
          <a:p>
            <a:r>
              <a:rPr lang="en-CA" dirty="0"/>
              <a:t>Came in with hematochezia and hemoglobin dropped</a:t>
            </a:r>
          </a:p>
          <a:p>
            <a:pPr lvl="1"/>
            <a:r>
              <a:rPr lang="en-CA" dirty="0"/>
              <a:t>Started on IV PPI</a:t>
            </a:r>
          </a:p>
          <a:p>
            <a:pPr lvl="1"/>
            <a:r>
              <a:rPr lang="en-CA" dirty="0"/>
              <a:t>Refused colonoscopy, had CT colonography </a:t>
            </a:r>
            <a:r>
              <a:rPr lang="en-CA" dirty="0">
                <a:sym typeface="Wingdings" panose="05000000000000000000" pitchFamily="2" charset="2"/>
              </a:rPr>
              <a:t> polyps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Case reviewed with GI  high risk for colonoscopy/polypectomy  monitor </a:t>
            </a:r>
          </a:p>
          <a:p>
            <a:pPr lvl="2"/>
            <a:r>
              <a:rPr lang="en-CA" dirty="0">
                <a:sym typeface="Wingdings" panose="05000000000000000000" pitchFamily="2" charset="2"/>
              </a:rPr>
              <a:t>Given daily </a:t>
            </a:r>
            <a:r>
              <a:rPr lang="en-CA" dirty="0" err="1">
                <a:sym typeface="Wingdings" panose="05000000000000000000" pitchFamily="2" charset="2"/>
              </a:rPr>
              <a:t>anusol</a:t>
            </a:r>
            <a:r>
              <a:rPr lang="en-CA" dirty="0">
                <a:sym typeface="Wingdings" panose="05000000000000000000" pitchFamily="2" charset="2"/>
              </a:rPr>
              <a:t> rectal suppositories to take for a week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Given IV iron x2 doses – didn’t get third because felt wheezy with 2</a:t>
            </a:r>
            <a:r>
              <a:rPr lang="en-CA" baseline="30000" dirty="0">
                <a:sym typeface="Wingdings" panose="05000000000000000000" pitchFamily="2" charset="2"/>
              </a:rPr>
              <a:t>nd</a:t>
            </a:r>
            <a:r>
              <a:rPr lang="en-CA" dirty="0">
                <a:sym typeface="Wingdings" panose="05000000000000000000" pitchFamily="2" charset="2"/>
              </a:rPr>
              <a:t> dose</a:t>
            </a:r>
          </a:p>
          <a:p>
            <a:pPr lvl="2"/>
            <a:r>
              <a:rPr lang="en-CA" dirty="0">
                <a:sym typeface="Wingdings" panose="05000000000000000000" pitchFamily="2" charset="2"/>
              </a:rPr>
              <a:t>Previously hasn’t tolerated PO iron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Discussion about resuming apixaban in context of bleeding risk vs stroke risk (CHADS:5)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Cleared by PT/OT and daughter okay to take home with additional home supports</a:t>
            </a:r>
          </a:p>
          <a:p>
            <a:pPr lvl="1"/>
            <a:endParaRPr lang="en-CA" dirty="0">
              <a:sym typeface="Wingdings" panose="05000000000000000000" pitchFamily="2" charset="2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72F818-0045-3754-2449-FE9C1BBE9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136" y="6272784"/>
            <a:ext cx="6327648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8E4BD-CA08-3401-D35C-0F403D8626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64424" y="6272784"/>
            <a:ext cx="327355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E0A88F0-556B-4BB7-8AAB-D63AEB65C662}" type="datetime1">
              <a:rPr lang="en-US" smtClean="0"/>
              <a:pPr>
                <a:spcAft>
                  <a:spcPts val="600"/>
                </a:spcAft>
              </a:pPr>
              <a:t>7/30/2025</a:t>
            </a:fld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91CE20-3F03-0886-882F-3D3AB3C24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1D2C36F-4504-47C0-B82F-A167342A2754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550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550AE69-AC86-4188-83E5-A856C4F1D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4CA156-2C9D-4F0C-B229-88D8B5E17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7361ED3-EBE5-4EFC-8DA3-D0CE4BF2F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5105087-7F16-4C94-837C-C45445116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F2F3467-E50F-4A91-B27D-E324936A66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678BE03-AC84-4940-A7FD-5B143FE2D6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n-CA"/>
            </a:p>
          </p:txBody>
        </p:sp>
      </p:grpSp>
      <p:pic>
        <p:nvPicPr>
          <p:cNvPr id="8" name="Picture 7" descr="Wood human figure">
            <a:extLst>
              <a:ext uri="{FF2B5EF4-FFF2-40B4-BE49-F238E27FC236}">
                <a16:creationId xmlns:a16="http://schemas.microsoft.com/office/drawing/2014/main" id="{E3C4B41A-790F-AD10-1E64-72F727F47DA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5730"/>
          <a:stretch/>
        </p:blipFill>
        <p:spPr>
          <a:xfrm>
            <a:off x="-1" y="10"/>
            <a:ext cx="12191999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D60390C-0E4C-4682-8246-AFA2E4985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83745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EBA87F4-FB8A-4D91-B3F3-DFA78E0CC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981573"/>
            <a:ext cx="10222992" cy="2078335"/>
          </a:xfrm>
          <a:prstGeom prst="rect">
            <a:avLst/>
          </a:prstGeom>
          <a:blipFill dpi="0" rotWithShape="1">
            <a:blip r:embed="rId2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C45E71-22D4-1A1A-3D94-D0BB7F1AA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3480" y="4277802"/>
            <a:ext cx="6022449" cy="16224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0000"/>
              </a:lnSpc>
            </a:pPr>
            <a:r>
              <a:rPr lang="en-US" sz="380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What would you do RE: ANTicoagulation?</a:t>
            </a:r>
            <a:br>
              <a:rPr lang="en-US" sz="380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</a:br>
            <a:r>
              <a:rPr lang="en-US" sz="380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DO WE HAVE ANY OTHER OPTIOnS?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012A90F-45C2-4C9B-BAF6-9CE1F546C7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128670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AB5B55-3702-F44D-5723-CDB189DB5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136" y="6252499"/>
            <a:ext cx="6327648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11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2D6AF1-848B-0A06-2C2E-B8D28B4DBE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64424" y="6252499"/>
            <a:ext cx="327355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E0A88F0-556B-4BB7-8AAB-D63AEB65C662}" type="datetime1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7/30/2025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1F17A4-D0D1-657D-FC13-A0F5CCCFE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7976" y="6132125"/>
            <a:ext cx="792347" cy="60587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1D2C36F-4504-47C0-B82F-A167342A2754}" type="slidenum">
              <a:rPr lang="en-US" sz="2000"/>
              <a:pPr>
                <a:spcAft>
                  <a:spcPts val="600"/>
                </a:spcAft>
              </a:pPr>
              <a:t>6</a:t>
            </a:fld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146097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4">
            <a:extLst>
              <a:ext uri="{FF2B5EF4-FFF2-40B4-BE49-F238E27FC236}">
                <a16:creationId xmlns:a16="http://schemas.microsoft.com/office/drawing/2014/main" id="{1C7FF924-8DA0-4BE9-8C7E-095B0EC13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6502" y="0"/>
            <a:ext cx="6125497" cy="6857999"/>
          </a:xfrm>
          <a:prstGeom prst="rect">
            <a:avLst/>
          </a:prstGeom>
          <a:blipFill dpi="0" rotWithShape="1">
            <a:blip r:embed="rId3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F0540B-833A-9A13-B1B7-D17C3C810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484632"/>
            <a:ext cx="5299586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CA" sz="4000"/>
              <a:t>Do we have any other options?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6C3D357-8BE9-CD1C-9801-99A412FBE7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999" y="2104891"/>
            <a:ext cx="5112461" cy="265847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A9BA92-41FA-6FC2-1720-AC51C1839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9" y="2121408"/>
            <a:ext cx="5299585" cy="4050792"/>
          </a:xfrm>
        </p:spPr>
        <p:txBody>
          <a:bodyPr>
            <a:normAutofit/>
          </a:bodyPr>
          <a:lstStyle/>
          <a:p>
            <a:r>
              <a:rPr lang="en-CA" sz="1800" dirty="0"/>
              <a:t>Phase 3, multicenter, randomized, double-blind, placebo controlled event driven trial</a:t>
            </a:r>
          </a:p>
          <a:p>
            <a:r>
              <a:rPr lang="en-CA" sz="1800" dirty="0"/>
              <a:t>Compare </a:t>
            </a:r>
            <a:r>
              <a:rPr lang="en-CA" sz="1800" dirty="0" err="1"/>
              <a:t>edoxaban</a:t>
            </a:r>
            <a:r>
              <a:rPr lang="en-CA" sz="1800" dirty="0"/>
              <a:t> 15mg daily with Placebo in Japanese patients &gt;80 years of age with non-valvular atrial fibrillation who were considered to not be appropriate candidates for oral anticoagulant therapy at doses approved for stroke prevention</a:t>
            </a:r>
          </a:p>
          <a:p>
            <a:r>
              <a:rPr lang="en-CA" sz="1800" dirty="0"/>
              <a:t>Primary end point: composite stroke or systemic embolism</a:t>
            </a:r>
          </a:p>
          <a:p>
            <a:r>
              <a:rPr lang="en-CA" sz="1800" dirty="0"/>
              <a:t>Primary safety end point: major bleeding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304C0-22C5-71C2-AF3C-6BB2E31D1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136" y="6272784"/>
            <a:ext cx="6327648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787E6-6F1F-7F42-FC2B-580ACE9C82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64424" y="6272784"/>
            <a:ext cx="327355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E0A88F0-556B-4BB7-8AAB-D63AEB65C662}" type="datetime1">
              <a:rPr lang="en-US" smtClean="0"/>
              <a:pPr>
                <a:spcAft>
                  <a:spcPts val="600"/>
                </a:spcAft>
              </a:pPr>
              <a:t>7/30/2025</a:t>
            </a:fld>
            <a:endParaRPr lang="en-US"/>
          </a:p>
        </p:txBody>
      </p:sp>
      <p:grpSp>
        <p:nvGrpSpPr>
          <p:cNvPr id="22" name="Group 16">
            <a:extLst>
              <a:ext uri="{FF2B5EF4-FFF2-40B4-BE49-F238E27FC236}">
                <a16:creationId xmlns:a16="http://schemas.microsoft.com/office/drawing/2014/main" id="{5029B4A8-2CF0-48DC-B29E-F3B62EDDC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3" name="Oval 17">
              <a:extLst>
                <a:ext uri="{FF2B5EF4-FFF2-40B4-BE49-F238E27FC236}">
                  <a16:creationId xmlns:a16="http://schemas.microsoft.com/office/drawing/2014/main" id="{F71DA811-F7AE-460D-9891-57F221994B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4" name="Oval 18">
              <a:extLst>
                <a:ext uri="{FF2B5EF4-FFF2-40B4-BE49-F238E27FC236}">
                  <a16:creationId xmlns:a16="http://schemas.microsoft.com/office/drawing/2014/main" id="{3747795E-BBFD-44B4-892D-2054745A84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6D150C-CE99-028B-4027-0E1CDCA72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1D2C36F-4504-47C0-B82F-A167342A2754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086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62E11DD-B54B-4751-9C17-39DAF9EF4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4523B7-6236-C97D-FDC5-E3385F023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280" y="484632"/>
            <a:ext cx="6743844" cy="1609344"/>
          </a:xfrm>
        </p:spPr>
        <p:txBody>
          <a:bodyPr>
            <a:normAutofit/>
          </a:bodyPr>
          <a:lstStyle/>
          <a:p>
            <a:r>
              <a:rPr lang="en-CA" sz="4100"/>
              <a:t>Back to the case, what else do you want to know, a DAY LATER?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17840D-26BE-0C6F-0398-7C45EA765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279" y="2121408"/>
            <a:ext cx="6743845" cy="4050792"/>
          </a:xfrm>
        </p:spPr>
        <p:txBody>
          <a:bodyPr>
            <a:normAutofit/>
          </a:bodyPr>
          <a:lstStyle/>
          <a:p>
            <a:endParaRPr lang="en-CA" sz="18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992709-4C47-0A3C-CEC8-B350104C9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2279" y="6272784"/>
            <a:ext cx="4435857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8" name="Picture 7" descr="Magnifying glass on clear background">
            <a:extLst>
              <a:ext uri="{FF2B5EF4-FFF2-40B4-BE49-F238E27FC236}">
                <a16:creationId xmlns:a16="http://schemas.microsoft.com/office/drawing/2014/main" id="{FE322D5E-C30F-4733-6052-9D16AD0C4D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526" r="14246" b="-1"/>
          <a:stretch/>
        </p:blipFill>
        <p:spPr>
          <a:xfrm>
            <a:off x="7545274" y="10"/>
            <a:ext cx="4646726" cy="68579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BB193D-F747-F9B7-0469-32BAA6C0EF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64424" y="6272784"/>
            <a:ext cx="3273552" cy="365125"/>
          </a:xfrm>
          <a:effectLst/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E0A88F0-556B-4BB7-8AAB-D63AEB65C662}" type="datetime1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7/30/2025</a:t>
            </a:fld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5DE4E1-F219-45A4-96D9-9A86D0E4D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601C3FF-4A5D-437C-B3DB-A53B99D30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1B1BDC9-B583-4F65-8FE9-E2CBE71D93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F7386-42D8-91C4-A076-0B2601733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1D2C36F-4504-47C0-B82F-A167342A2754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669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7E9EB3-0323-8B3E-489B-5F62CD375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en-CA" sz="3000">
                <a:solidFill>
                  <a:srgbClr val="FFFFFF"/>
                </a:solidFill>
              </a:rPr>
              <a:t>More history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0F488-506F-CF68-8523-B4DBB1680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1089" y="725394"/>
            <a:ext cx="5142658" cy="5407212"/>
          </a:xfrm>
        </p:spPr>
        <p:txBody>
          <a:bodyPr anchor="ctr">
            <a:normAutofit/>
          </a:bodyPr>
          <a:lstStyle/>
          <a:p>
            <a:r>
              <a:rPr lang="en-CA" sz="1900"/>
              <a:t>After getting home yesterday, initially okay but in the evening became very weak and couldn’t ambulate and was “dead weight”</a:t>
            </a:r>
          </a:p>
          <a:p>
            <a:r>
              <a:rPr lang="en-CA" sz="1900"/>
              <a:t>Couldn’t go to sleep, he slept on the couch sitting up all night with daughter propping him up with pillows around him</a:t>
            </a:r>
          </a:p>
          <a:p>
            <a:r>
              <a:rPr lang="en-CA" sz="1900"/>
              <a:t>Chronic cough, productive white cough – no change to sputum. </a:t>
            </a:r>
          </a:p>
          <a:p>
            <a:r>
              <a:rPr lang="en-CA" sz="1900"/>
              <a:t>No fevers/chills, no urinary symptoms, </a:t>
            </a:r>
          </a:p>
          <a:p>
            <a:r>
              <a:rPr lang="en-CA" sz="1900"/>
              <a:t>N/V after dinner and decreased appetite, no hematemesis, no hematochezia/melena</a:t>
            </a:r>
          </a:p>
          <a:p>
            <a:r>
              <a:rPr lang="en-CA" sz="1900"/>
              <a:t>Daughter feels he was more confused yesterday at night, at baseline no significant cognitive concerns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25875-C5A7-F006-E32E-9FF1215FD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136" y="6272784"/>
            <a:ext cx="6327648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5EFAE0-E8B2-09DA-07D2-9EAE53AC45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64424" y="6272784"/>
            <a:ext cx="327355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E0A88F0-556B-4BB7-8AAB-D63AEB65C662}" type="datetime1">
              <a:rPr lang="en-US" smtClean="0"/>
              <a:pPr>
                <a:spcAft>
                  <a:spcPts val="600"/>
                </a:spcAft>
              </a:pPr>
              <a:t>7/30/2025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BC14-6810-775A-C698-21EBEA22D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1D2C36F-4504-47C0-B82F-A167342A2754}" type="slidenum">
              <a:rPr lang="en-US" sz="1900">
                <a:solidFill>
                  <a:schemeClr val="accent1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9</a:t>
            </a:fld>
            <a:endParaRPr lang="en-US" sz="19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490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4B69F-CB38-8CCE-F5DD-0F5041CA4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PHYSICAL EXAM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8AE69-A3E6-955D-0DD7-505493556D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36.1  HR80 BP 134/69 94%RA RR20-24</a:t>
            </a:r>
          </a:p>
          <a:p>
            <a:r>
              <a:rPr lang="en-CA" dirty="0"/>
              <a:t>CV: irregularly irregular, JVP 4cm ASA, </a:t>
            </a:r>
            <a:r>
              <a:rPr lang="en-CA" dirty="0" err="1"/>
              <a:t>bilaterial</a:t>
            </a:r>
            <a:r>
              <a:rPr lang="en-CA" dirty="0"/>
              <a:t> + pitting edema</a:t>
            </a:r>
          </a:p>
          <a:p>
            <a:r>
              <a:rPr lang="en-CA" dirty="0"/>
              <a:t>Resp: quiet air entry bilaterally, mild crackles at right lower base</a:t>
            </a:r>
          </a:p>
          <a:p>
            <a:r>
              <a:rPr lang="en-CA" dirty="0"/>
              <a:t>Abdo: soft, non tender</a:t>
            </a:r>
          </a:p>
          <a:p>
            <a:r>
              <a:rPr lang="en-CA" dirty="0"/>
              <a:t>Neuro: oriented to month/year, not place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D9CF9-7696-1614-E3E1-54607403B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0C9CFD-018B-5249-33E7-A0A8DAD81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708387-8588-D427-1366-D8DB856BC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838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3356A-8F37-0A0B-960E-843AE63ED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806" y="484632"/>
            <a:ext cx="3677264" cy="1609344"/>
          </a:xfrm>
        </p:spPr>
        <p:txBody>
          <a:bodyPr>
            <a:normAutofit/>
          </a:bodyPr>
          <a:lstStyle/>
          <a:p>
            <a:endParaRPr lang="en-CA" sz="36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26527C-CB55-3484-D721-0413B79FC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999" y="1075337"/>
            <a:ext cx="6912217" cy="47175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56E87-4088-E690-74C2-E3B1EED21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5805" y="2121408"/>
            <a:ext cx="3677263" cy="4092579"/>
          </a:xfrm>
        </p:spPr>
        <p:txBody>
          <a:bodyPr>
            <a:normAutofit/>
          </a:bodyPr>
          <a:lstStyle/>
          <a:p>
            <a:endParaRPr lang="en-CA" sz="16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F5B0C3-6DAE-0834-85C7-29E9B4B32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136" y="6272784"/>
            <a:ext cx="6327648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37FBF6-B806-DED9-E420-4170F29A25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64424" y="6272784"/>
            <a:ext cx="327355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E0A88F0-556B-4BB7-8AAB-D63AEB65C662}" type="datetime1">
              <a:rPr lang="en-US" smtClean="0"/>
              <a:pPr>
                <a:spcAft>
                  <a:spcPts val="600"/>
                </a:spcAft>
              </a:pPr>
              <a:t>7/30/2025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3E233C-0B52-D5DF-945E-E0890B499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1D2C36F-4504-47C0-B82F-A167342A2754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620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53EC0-E074-9C0B-2338-9D2C6D326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806" y="484632"/>
            <a:ext cx="3677264" cy="1609344"/>
          </a:xfrm>
        </p:spPr>
        <p:txBody>
          <a:bodyPr>
            <a:normAutofit/>
          </a:bodyPr>
          <a:lstStyle/>
          <a:p>
            <a:endParaRPr lang="en-CA" sz="36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256B09-DE80-C805-E9A5-35561CF00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999" y="988934"/>
            <a:ext cx="6912217" cy="48903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C0077B-B640-3AEA-4257-09A6CDB70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5805" y="2121408"/>
            <a:ext cx="3677263" cy="4092579"/>
          </a:xfrm>
        </p:spPr>
        <p:txBody>
          <a:bodyPr>
            <a:normAutofit/>
          </a:bodyPr>
          <a:lstStyle/>
          <a:p>
            <a:endParaRPr lang="en-CA" sz="16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08AEFF-FD2F-120F-760D-9441005A7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136" y="6272784"/>
            <a:ext cx="6327648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256A6-DDFC-E814-FAE6-DF1304C50A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64424" y="6272784"/>
            <a:ext cx="327355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E0A88F0-556B-4BB7-8AAB-D63AEB65C662}" type="datetime1">
              <a:rPr lang="en-US" smtClean="0"/>
              <a:pPr>
                <a:spcAft>
                  <a:spcPts val="600"/>
                </a:spcAft>
              </a:pPr>
              <a:t>7/30/2025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4CDA6-7B1F-4E3A-4076-3C3334484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1D2C36F-4504-47C0-B82F-A167342A2754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483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86108-53B1-4B29-6AAC-6390BF20B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806" y="484632"/>
            <a:ext cx="3677264" cy="1609344"/>
          </a:xfrm>
        </p:spPr>
        <p:txBody>
          <a:bodyPr>
            <a:normAutofit/>
          </a:bodyPr>
          <a:lstStyle/>
          <a:p>
            <a:r>
              <a:rPr lang="en-CA" sz="3600"/>
              <a:t>Any more investigations?</a:t>
            </a:r>
          </a:p>
        </p:txBody>
      </p:sp>
      <p:pic>
        <p:nvPicPr>
          <p:cNvPr id="8" name="Picture 7" descr="Magnifying glass and question mark">
            <a:extLst>
              <a:ext uri="{FF2B5EF4-FFF2-40B4-BE49-F238E27FC236}">
                <a16:creationId xmlns:a16="http://schemas.microsoft.com/office/drawing/2014/main" id="{88C5978B-F816-FE4C-4C46-EE7A675609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877" r="17229"/>
          <a:stretch/>
        </p:blipFill>
        <p:spPr>
          <a:xfrm>
            <a:off x="1" y="10"/>
            <a:ext cx="7546216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5D3D9-E411-E807-6411-46E65DA3FC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5805" y="2121408"/>
            <a:ext cx="3677263" cy="4092579"/>
          </a:xfrm>
        </p:spPr>
        <p:txBody>
          <a:bodyPr>
            <a:normAutofit/>
          </a:bodyPr>
          <a:lstStyle/>
          <a:p>
            <a:endParaRPr lang="en-CA" sz="16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E6F90B-28EF-7D31-B424-D477E035B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136" y="6272784"/>
            <a:ext cx="6327648" cy="365125"/>
          </a:xfrm>
        </p:spPr>
        <p:txBody>
          <a:bodyPr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CEEB3-3B51-0227-884B-7D8BB4FE5D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64424" y="6272784"/>
            <a:ext cx="327355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E0A88F0-556B-4BB7-8AAB-D63AEB65C662}" type="datetime1">
              <a:rPr lang="en-US" smtClean="0"/>
              <a:pPr>
                <a:spcAft>
                  <a:spcPts val="600"/>
                </a:spcAft>
              </a:pPr>
              <a:t>7/30/2025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0FC64-5B8D-3B2B-5F25-9D29B2231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1D2C36F-4504-47C0-B82F-A167342A2754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205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DDEBE-58F8-FADB-7DE3-1EB114F86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Investigations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BD6F250-1795-22FB-1F91-5F5A98F07A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8136" y="2007408"/>
            <a:ext cx="8949488" cy="510632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08313A-437D-BEB7-B114-9A4BDB03F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938F17-2B5D-E947-C20E-6D7F0B8F4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A6D5DC-252E-845F-7812-5D29EEB77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14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1A56182-971B-FA35-AFF7-633BF456E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775" y="4906595"/>
            <a:ext cx="9432425" cy="10964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1DA2B7C-57B0-7E88-8B10-7B04D6FF68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42" y="2803203"/>
            <a:ext cx="6188844" cy="1960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187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3D1F43-BFEF-0ACA-240F-DECCF4724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CA" dirty="0"/>
              <a:t>Case outcome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F5939-1C5F-2C4E-5D32-F17A5364F0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0412"/>
            <a:ext cx="10058400" cy="3851787"/>
          </a:xfrm>
        </p:spPr>
        <p:txBody>
          <a:bodyPr>
            <a:normAutofit/>
          </a:bodyPr>
          <a:lstStyle/>
          <a:p>
            <a:r>
              <a:rPr lang="en-CA" dirty="0"/>
              <a:t>Heart failure 2/2 e. coli bacteremia (presumed urinary or GI source)</a:t>
            </a:r>
          </a:p>
          <a:p>
            <a:pPr lvl="1"/>
            <a:r>
              <a:rPr lang="en-CA" dirty="0"/>
              <a:t>Gave IV Lasix 40mg x1 </a:t>
            </a:r>
            <a:r>
              <a:rPr lang="en-CA" dirty="0">
                <a:sym typeface="Wingdings" panose="05000000000000000000" pitchFamily="2" charset="2"/>
              </a:rPr>
              <a:t> significant improvement to breathing, RR decreased, </a:t>
            </a:r>
            <a:r>
              <a:rPr lang="en-CA" dirty="0" err="1">
                <a:sym typeface="Wingdings" panose="05000000000000000000" pitchFamily="2" charset="2"/>
              </a:rPr>
              <a:t>sats</a:t>
            </a:r>
            <a:r>
              <a:rPr lang="en-CA" dirty="0">
                <a:sym typeface="Wingdings" panose="05000000000000000000" pitchFamily="2" charset="2"/>
              </a:rPr>
              <a:t> improved by the next morning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Eventually stepped down to Lasix 20mg daily to maintain euvolemia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Completed course of ceftriaxone</a:t>
            </a:r>
          </a:p>
          <a:p>
            <a:r>
              <a:rPr lang="en-CA" dirty="0"/>
              <a:t>Delirium</a:t>
            </a:r>
          </a:p>
          <a:p>
            <a:pPr lvl="1"/>
            <a:r>
              <a:rPr lang="en-CA" dirty="0"/>
              <a:t>Improved with treatment of infection and underlying constipation</a:t>
            </a:r>
          </a:p>
          <a:p>
            <a:r>
              <a:rPr lang="en-CA" dirty="0"/>
              <a:t>Plan for D/C home with supports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5336F8-D948-6294-BA90-1826BBBD4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136" y="6272784"/>
            <a:ext cx="6327648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14BA2C-5462-755E-EF9C-8311DABD85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64424" y="6272784"/>
            <a:ext cx="327355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E0A88F0-556B-4BB7-8AAB-D63AEB65C662}" type="datetime1">
              <a:rPr lang="en-US" smtClean="0"/>
              <a:pPr>
                <a:spcAft>
                  <a:spcPts val="600"/>
                </a:spcAft>
              </a:pPr>
              <a:t>7/30/2025</a:t>
            </a:fld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96A193-BC66-B8C8-8B80-220B5B3C2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1D2C36F-4504-47C0-B82F-A167342A2754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2137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049A7D3-684C-4C59-A4B6-7B308A6AD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7B1087B-C592-40E7-B532-60B453A2F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4AE7447-E8F8-4A0F-9E3D-94842BFF88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5981F80-69EE-4E2B-82A8-47FDFD772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6CE0473-0B07-47EE-A016-EBD87F2C8C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DD0D1E4-DFCA-4DF0-9D37-571A5F529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80E61E04-3F7C-42DE-ABE7-D3F7E349C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B036F7E-6C8A-4549-99EF-9958C587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57366"/>
            <a:ext cx="12192000" cy="2610465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42E3C7-F506-00CC-BD3F-204183475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4355692"/>
            <a:ext cx="9085940" cy="147222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6600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“Failure to thrive”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05D513-661F-D1A6-7F9E-753ABEB797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457" y="640080"/>
            <a:ext cx="10785326" cy="3316489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75EE15D0-BDD3-4CA6-B5DC-159D83FA6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5590" y="5111496"/>
            <a:ext cx="1080904" cy="1080902"/>
            <a:chOff x="9685338" y="4460675"/>
            <a:chExt cx="1080904" cy="1080902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C1D99473-F547-41EE-8D8B-3DFA6E58D0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71482930-66A8-46E9-8554-6D127FFCF1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7B33C0-36F3-A04B-F971-8E04A375A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91893" y="5331907"/>
            <a:ext cx="1193868" cy="6400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81D2C36F-4504-47C0-B82F-A167342A2754}" type="slidenum">
              <a:rPr lang="en-US" sz="2800" smtClean="0"/>
              <a:pPr defTabSz="914400">
                <a:spcAft>
                  <a:spcPts val="600"/>
                </a:spcAft>
              </a:pPr>
              <a:t>16</a:t>
            </a:fld>
            <a:endParaRPr lang="en-US" sz="28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38000-5D32-8A4D-CEA6-9AB63442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136" y="6272784"/>
            <a:ext cx="6327648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endParaRPr lang="en-US" sz="1100" kern="120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E5D387-A661-43A8-10EB-F990CA1009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64424" y="6272784"/>
            <a:ext cx="327355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BE0A88F0-556B-4BB7-8AAB-D63AEB65C662}" type="datetime1">
              <a:rPr lang="en-US">
                <a:solidFill>
                  <a:srgbClr val="000000"/>
                </a:solidFill>
              </a:rPr>
              <a:pPr defTabSz="914400">
                <a:spcAft>
                  <a:spcPts val="600"/>
                </a:spcAft>
              </a:pPr>
              <a:t>7/30/2025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160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A3820-D483-FE4F-092A-23784A45C3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B4C69-864B-920F-7983-639A38392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C710C-E9BF-CF14-623D-688B82F6D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4B8B6D-F2BF-A9B1-F311-8729EBA0F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17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86A690-A3CD-1C69-77B7-1AC168689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38029"/>
            <a:ext cx="12192000" cy="438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7183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75CD2-307A-D4F8-414A-8FA5D5CE1F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2510" y="2322576"/>
            <a:ext cx="6345936" cy="4050792"/>
          </a:xfrm>
        </p:spPr>
        <p:txBody>
          <a:bodyPr>
            <a:normAutofit/>
          </a:bodyPr>
          <a:lstStyle/>
          <a:p>
            <a:r>
              <a:rPr lang="en-CA" sz="3600" dirty="0"/>
              <a:t>88% of the “failure to thrive” cohort had an acute medical diagnosis at time of discharge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C4937F-71F8-BDD3-C622-98E863BE6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1FBFAF-8ECE-DB86-C9F1-EE98519C1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DABF00-A624-84BB-1702-1F9F855CD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18</a:t>
            </a:fld>
            <a:endParaRPr lang="en-US"/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3758DA88-1B11-7AB7-D6C3-7E00BD1537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124" y="220091"/>
            <a:ext cx="4620768" cy="6304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0053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CA469-E11F-583F-59F9-AF2AEDD42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Approach to “weakness”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1CC1E-25D8-F273-7E62-4431316675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Go back to basics, whatever mnemonic you prefer</a:t>
            </a:r>
          </a:p>
          <a:p>
            <a:r>
              <a:rPr lang="en-CA" dirty="0"/>
              <a:t>Systems based approach</a:t>
            </a:r>
          </a:p>
          <a:p>
            <a:pPr lvl="1"/>
            <a:r>
              <a:rPr lang="en-CA" dirty="0"/>
              <a:t>Infection</a:t>
            </a:r>
          </a:p>
          <a:p>
            <a:pPr lvl="1"/>
            <a:r>
              <a:rPr lang="en-CA" dirty="0"/>
              <a:t>Cardiovascular/Hydration</a:t>
            </a:r>
          </a:p>
          <a:p>
            <a:pPr lvl="1"/>
            <a:r>
              <a:rPr lang="en-CA" dirty="0"/>
              <a:t>Cerebrovascular/Neurologic</a:t>
            </a:r>
          </a:p>
          <a:p>
            <a:pPr lvl="1"/>
            <a:r>
              <a:rPr lang="en-CA" dirty="0"/>
              <a:t>Metabolic</a:t>
            </a:r>
          </a:p>
          <a:p>
            <a:pPr lvl="1"/>
            <a:r>
              <a:rPr lang="en-CA" dirty="0"/>
              <a:t>Endocrine </a:t>
            </a:r>
          </a:p>
          <a:p>
            <a:pPr lvl="1"/>
            <a:r>
              <a:rPr lang="en-CA" dirty="0"/>
              <a:t>MSK/Rheumatologic</a:t>
            </a:r>
          </a:p>
          <a:p>
            <a:pPr lvl="1"/>
            <a:r>
              <a:rPr lang="en-CA" dirty="0"/>
              <a:t>Malignancy</a:t>
            </a:r>
          </a:p>
          <a:p>
            <a:pPr lvl="1"/>
            <a:r>
              <a:rPr lang="en-CA" dirty="0"/>
              <a:t>Heme/Anemia</a:t>
            </a:r>
          </a:p>
          <a:p>
            <a:pPr lvl="1"/>
            <a:r>
              <a:rPr lang="en-CA" dirty="0"/>
              <a:t>Medications/Polypharmacy</a:t>
            </a:r>
          </a:p>
          <a:p>
            <a:pPr lvl="1"/>
            <a:endParaRPr lang="en-CA" dirty="0"/>
          </a:p>
          <a:p>
            <a:pPr lvl="1"/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BC44B6-7C3D-D0BB-C6DA-2E0212879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33619D-8FDD-36E0-FCA5-E27D90AA8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C0D784-1EC4-6CA3-6929-0B9BA610B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0605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C9ADF-D871-3237-8329-87A4A4CC5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9D876-E9EC-2AED-25F7-C15ED38F71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CF9B0-E37F-D027-CE93-F09AE26DB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9AA43-4F8C-A71F-0E7B-BBABAAA8D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71342-06ED-E1CF-45FD-998FCAD19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20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14E47B-D449-9A7F-F51A-B6A0A7CD3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0761" y="395265"/>
            <a:ext cx="7210478" cy="6067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8753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n-CA"/>
            </a:p>
          </p:txBody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C3D25154-9EF7-4C33-9AAC-7B3BE089F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D22A3D-E81B-4711-9D05-D21869D1D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643468"/>
            <a:ext cx="9966960" cy="359243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960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Case #2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604E8C0-C927-4C06-A96A-BF3323BA7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0"/>
            <a:ext cx="12192000" cy="229583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C4777-6246-6F5E-FF68-97E9561BC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4913336"/>
            <a:ext cx="7891272" cy="106984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200">
                <a:solidFill>
                  <a:srgbClr val="000000"/>
                </a:solidFill>
              </a:rPr>
              <a:t>78 year old man presents to ED with recurrent falls 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DCECFD5-4C30-4892-9FF0-540E17955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5590" y="5111496"/>
            <a:ext cx="1080904" cy="1080902"/>
            <a:chOff x="10245590" y="5111496"/>
            <a:chExt cx="1080904" cy="108090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5C67F70-EAFE-425C-8422-591620A96D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5590" y="5111496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47FA16B-C217-4D91-84EA-5B0846BDDA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53681" y="5219586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0B919A-3457-51E2-C81E-67372E3F0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9108" y="5342324"/>
            <a:ext cx="1193868" cy="6400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1D2C36F-4504-47C0-B82F-A167342A2754}" type="slidenum">
              <a:rPr lang="en-US" sz="2800" b="1" kern="1200" dirty="0">
                <a:solidFill>
                  <a:srgbClr val="FFFFFF"/>
                </a:solidFill>
                <a:latin typeface="+mj-lt"/>
                <a:ea typeface="+mn-ea"/>
                <a:cs typeface="+mn-cs"/>
              </a:rPr>
              <a:pPr>
                <a:spcAft>
                  <a:spcPts val="600"/>
                </a:spcAft>
              </a:pPr>
              <a:t>21</a:t>
            </a:fld>
            <a:endParaRPr lang="en-US" sz="2800" b="1" kern="1200" dirty="0">
              <a:solidFill>
                <a:srgbClr val="FFFFFF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2BBC0-38E3-4E22-BC40-CB3B785C4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136" y="6272784"/>
            <a:ext cx="6327648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1100" kern="1200">
              <a:solidFill>
                <a:srgbClr val="696464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EB3A76-80D8-E198-BFA4-BCECFB8402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64424" y="6272784"/>
            <a:ext cx="327355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E0A88F0-556B-4BB7-8AAB-D63AEB65C662}" type="datetime1">
              <a:rPr lang="en-US" kern="1200">
                <a:solidFill>
                  <a:srgbClr val="696464"/>
                </a:solidFill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</a:pPr>
              <a:t>7/30/2025</a:t>
            </a:fld>
            <a:endParaRPr lang="en-US" kern="1200">
              <a:solidFill>
                <a:srgbClr val="696464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38317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8BFB2-A78E-DD5C-A168-DDB88C56E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01" y="0"/>
            <a:ext cx="10058400" cy="1609344"/>
          </a:xfrm>
        </p:spPr>
        <p:txBody>
          <a:bodyPr/>
          <a:lstStyle/>
          <a:p>
            <a:r>
              <a:rPr lang="en-CA" dirty="0"/>
              <a:t>History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56CED-C61B-D626-7B2D-AA29DFD5C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CF3F1-76AE-8D7A-20CA-35A638FB7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752A15-B7DB-7F9D-BB10-A40C5392D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22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17A2C86-6D69-CA65-A732-9272C8C2EC17}"/>
              </a:ext>
            </a:extLst>
          </p:cNvPr>
          <p:cNvSpPr txBox="1">
            <a:spLocks/>
          </p:cNvSpPr>
          <p:nvPr/>
        </p:nvSpPr>
        <p:spPr>
          <a:xfrm>
            <a:off x="350001" y="1303506"/>
            <a:ext cx="6556637" cy="544749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PAST MEDICAL HISTORY</a:t>
            </a:r>
          </a:p>
          <a:p>
            <a:pPr lvl="1"/>
            <a:r>
              <a:rPr lang="en-CA" dirty="0"/>
              <a:t>Insulin dependent Type 2 diabetes, most recent HgbA1C 8.7</a:t>
            </a:r>
          </a:p>
          <a:p>
            <a:pPr lvl="1"/>
            <a:r>
              <a:rPr lang="en-CA" dirty="0"/>
              <a:t>Hypothyroidism</a:t>
            </a:r>
          </a:p>
          <a:p>
            <a:pPr lvl="1"/>
            <a:r>
              <a:rPr lang="en-CA" dirty="0"/>
              <a:t>Hypertension</a:t>
            </a:r>
          </a:p>
          <a:p>
            <a:pPr lvl="1"/>
            <a:r>
              <a:rPr lang="en-CA" dirty="0" err="1"/>
              <a:t>CHFpEF</a:t>
            </a:r>
            <a:endParaRPr lang="en-CA" dirty="0"/>
          </a:p>
          <a:p>
            <a:pPr lvl="1"/>
            <a:r>
              <a:rPr lang="en-CA" dirty="0"/>
              <a:t>BPH</a:t>
            </a:r>
          </a:p>
          <a:p>
            <a:pPr lvl="1"/>
            <a:r>
              <a:rPr lang="en-CA" dirty="0"/>
              <a:t>Anxiety/Depression</a:t>
            </a:r>
          </a:p>
          <a:p>
            <a:pPr lvl="1"/>
            <a:r>
              <a:rPr lang="en-CA" dirty="0"/>
              <a:t>Insomnia</a:t>
            </a:r>
          </a:p>
          <a:p>
            <a:pPr lvl="1"/>
            <a:endParaRPr lang="en-CA" dirty="0"/>
          </a:p>
          <a:p>
            <a:r>
              <a:rPr lang="en-CA" dirty="0"/>
              <a:t>SOCIAL HISTORY</a:t>
            </a:r>
          </a:p>
          <a:p>
            <a:pPr lvl="1"/>
            <a:r>
              <a:rPr lang="en-CA" dirty="0"/>
              <a:t>Lives with wife in a 2 level house</a:t>
            </a:r>
          </a:p>
          <a:p>
            <a:pPr lvl="1"/>
            <a:r>
              <a:rPr lang="en-CA" dirty="0"/>
              <a:t>Retired mechanic</a:t>
            </a:r>
          </a:p>
          <a:p>
            <a:pPr lvl="1"/>
            <a:r>
              <a:rPr lang="en-CA" dirty="0"/>
              <a:t>Quit smoking 10 years ago, drinks a beer or two daily</a:t>
            </a:r>
          </a:p>
          <a:p>
            <a:pPr lvl="1"/>
            <a:endParaRPr lang="en-CA" dirty="0"/>
          </a:p>
          <a:p>
            <a:r>
              <a:rPr lang="en-CA" dirty="0"/>
              <a:t>FUNCTIONAL HISTORY</a:t>
            </a:r>
          </a:p>
          <a:p>
            <a:pPr lvl="1"/>
            <a:r>
              <a:rPr lang="en-CA" dirty="0"/>
              <a:t>Baseline: Independent with ambulation with no gait aids</a:t>
            </a:r>
          </a:p>
          <a:p>
            <a:pPr lvl="1"/>
            <a:r>
              <a:rPr lang="en-CA" dirty="0"/>
              <a:t>ADLs/IADLs: independent</a:t>
            </a:r>
          </a:p>
          <a:p>
            <a:pPr lvl="1"/>
            <a:endParaRPr lang="en-CA" dirty="0"/>
          </a:p>
          <a:p>
            <a:pPr lvl="1"/>
            <a:endParaRPr lang="en-CA" dirty="0"/>
          </a:p>
          <a:p>
            <a:endParaRPr lang="en-CA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B706E72-9711-83FC-4222-C37FD85B00D6}"/>
              </a:ext>
            </a:extLst>
          </p:cNvPr>
          <p:cNvSpPr txBox="1">
            <a:spLocks/>
          </p:cNvSpPr>
          <p:nvPr/>
        </p:nvSpPr>
        <p:spPr>
          <a:xfrm>
            <a:off x="7691174" y="1060313"/>
            <a:ext cx="4919472" cy="54474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MEDICATIONS</a:t>
            </a:r>
          </a:p>
          <a:p>
            <a:pPr lvl="1"/>
            <a:r>
              <a:rPr lang="en-CA" dirty="0"/>
              <a:t>Insulin glargine 14U </a:t>
            </a:r>
            <a:r>
              <a:rPr lang="en-CA" dirty="0" err="1"/>
              <a:t>qhs</a:t>
            </a:r>
            <a:endParaRPr lang="en-CA" dirty="0"/>
          </a:p>
          <a:p>
            <a:pPr lvl="1"/>
            <a:r>
              <a:rPr lang="en-CA" dirty="0"/>
              <a:t>Metformin 500mg BID</a:t>
            </a:r>
          </a:p>
          <a:p>
            <a:pPr lvl="1"/>
            <a:r>
              <a:rPr lang="en-CA" dirty="0"/>
              <a:t>Glyburide 10mg BID</a:t>
            </a:r>
          </a:p>
          <a:p>
            <a:pPr lvl="1"/>
            <a:r>
              <a:rPr lang="en-CA" dirty="0"/>
              <a:t>Lasix 40mg PO daily</a:t>
            </a:r>
          </a:p>
          <a:p>
            <a:pPr lvl="1"/>
            <a:r>
              <a:rPr lang="en-CA" dirty="0"/>
              <a:t>Levothyroxine 125mcg daily</a:t>
            </a:r>
          </a:p>
          <a:p>
            <a:pPr lvl="1"/>
            <a:r>
              <a:rPr lang="en-CA" dirty="0"/>
              <a:t>Amlodipine 5mg daily</a:t>
            </a:r>
          </a:p>
          <a:p>
            <a:pPr lvl="1"/>
            <a:r>
              <a:rPr lang="en-CA" dirty="0"/>
              <a:t>Ramipril 2.5mg daily</a:t>
            </a:r>
          </a:p>
          <a:p>
            <a:pPr lvl="1"/>
            <a:r>
              <a:rPr lang="en-CA" dirty="0"/>
              <a:t>Tamsulosin 0.8mg daily</a:t>
            </a:r>
          </a:p>
          <a:p>
            <a:pPr lvl="1"/>
            <a:r>
              <a:rPr lang="en-CA" dirty="0"/>
              <a:t>Finasteride 5mg daily</a:t>
            </a:r>
          </a:p>
          <a:p>
            <a:pPr lvl="1"/>
            <a:r>
              <a:rPr lang="en-CA" dirty="0"/>
              <a:t>Paroxetine 20mg daily</a:t>
            </a:r>
          </a:p>
          <a:p>
            <a:pPr lvl="1"/>
            <a:r>
              <a:rPr lang="en-CA" dirty="0"/>
              <a:t>Trazadone 50mg PO </a:t>
            </a:r>
            <a:r>
              <a:rPr lang="en-CA" dirty="0" err="1"/>
              <a:t>qhs</a:t>
            </a:r>
            <a:endParaRPr lang="en-CA" dirty="0"/>
          </a:p>
          <a:p>
            <a:pPr lvl="1"/>
            <a:r>
              <a:rPr lang="en-CA" dirty="0"/>
              <a:t>ASA 81mg PO daily</a:t>
            </a:r>
          </a:p>
          <a:p>
            <a:pPr marL="0" indent="0">
              <a:buNone/>
            </a:pP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166102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C7FF924-8DA0-4BE9-8C7E-095B0EC13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6502" y="0"/>
            <a:ext cx="6125497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3B1289-4231-17A2-0038-CD41DA2B4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484632"/>
            <a:ext cx="5299586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CA" sz="4000"/>
              <a:t>Approach to falls?</a:t>
            </a:r>
          </a:p>
        </p:txBody>
      </p:sp>
      <p:pic>
        <p:nvPicPr>
          <p:cNvPr id="10" name="Graphic 9" descr="Crawl">
            <a:extLst>
              <a:ext uri="{FF2B5EF4-FFF2-40B4-BE49-F238E27FC236}">
                <a16:creationId xmlns:a16="http://schemas.microsoft.com/office/drawing/2014/main" id="{072C205E-57E0-1C2F-AA83-F109CFC743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3999" y="877900"/>
            <a:ext cx="5112461" cy="511246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0DC3F-F739-9BD3-37B6-3F742DD740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9" y="2121408"/>
            <a:ext cx="5299585" cy="4050792"/>
          </a:xfrm>
        </p:spPr>
        <p:txBody>
          <a:bodyPr>
            <a:normAutofit/>
          </a:bodyPr>
          <a:lstStyle/>
          <a:p>
            <a:endParaRPr lang="en-CA" sz="18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926AB9-6C38-AAAC-2A47-D30F13A3F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136" y="6272784"/>
            <a:ext cx="6327648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9ABF06-B7DB-0854-1F15-3C2FF5918E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64424" y="6272784"/>
            <a:ext cx="327355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E0A88F0-556B-4BB7-8AAB-D63AEB65C662}" type="datetime1">
              <a:rPr lang="en-US" smtClean="0"/>
              <a:pPr>
                <a:spcAft>
                  <a:spcPts val="600"/>
                </a:spcAft>
              </a:pPr>
              <a:t>7/30/2025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029B4A8-2CF0-48DC-B29E-F3B62EDDC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71DA811-F7AE-460D-9891-57F221994B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747795E-BBFD-44B4-892D-2054745A84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5884A9-CCDA-F7C0-9B3D-75E94A4C7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1D2C36F-4504-47C0-B82F-A167342A2754}" type="slidenum">
              <a:rPr lang="en-US" smtClean="0"/>
              <a:pPr>
                <a:spcAft>
                  <a:spcPts val="600"/>
                </a:spcAft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9918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D20E0-2856-32A5-91DA-6B565F20B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Approach to falls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6D9F7-9738-45D2-937E-83E6F8EC6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0108" y="2121407"/>
            <a:ext cx="3861117" cy="4516501"/>
          </a:xfrm>
        </p:spPr>
        <p:txBody>
          <a:bodyPr/>
          <a:lstStyle/>
          <a:p>
            <a:pPr marL="0" indent="0">
              <a:buNone/>
            </a:pPr>
            <a:r>
              <a:rPr lang="en-CA" sz="2800" dirty="0"/>
              <a:t>CAUSES</a:t>
            </a:r>
          </a:p>
          <a:p>
            <a:r>
              <a:rPr lang="en-CA" sz="2800" dirty="0"/>
              <a:t>Acute precipitant?</a:t>
            </a:r>
          </a:p>
          <a:p>
            <a:r>
              <a:rPr lang="en-CA" sz="2800" dirty="0"/>
              <a:t>Intrinsic factors</a:t>
            </a:r>
          </a:p>
          <a:p>
            <a:pPr lvl="1"/>
            <a:r>
              <a:rPr lang="en-CA" sz="2400" dirty="0"/>
              <a:t>Modifiable</a:t>
            </a:r>
          </a:p>
          <a:p>
            <a:pPr lvl="1"/>
            <a:r>
              <a:rPr lang="en-CA" sz="2400" dirty="0"/>
              <a:t>Non-modifiable</a:t>
            </a:r>
          </a:p>
          <a:p>
            <a:r>
              <a:rPr lang="en-CA" sz="2800" dirty="0"/>
              <a:t>Extrinsic factors</a:t>
            </a:r>
          </a:p>
          <a:p>
            <a:pPr lvl="1"/>
            <a:endParaRPr lang="en-CA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15CF9A-E500-B21B-DFCA-810B615C80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14814" y="6272784"/>
            <a:ext cx="3392363" cy="365125"/>
          </a:xfrm>
        </p:spPr>
        <p:txBody>
          <a:bodyPr/>
          <a:lstStyle/>
          <a:p>
            <a:fld id="{BE0A88F0-556B-4BB7-8AAB-D63AEB65C662}" type="datetime1">
              <a:rPr lang="en-US" sz="1400" smtClean="0"/>
              <a:t>7/30/2025</a:t>
            </a:fld>
            <a:endParaRPr lang="en-US" sz="14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04029D-B8C5-E7D6-3F57-923AE0309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5316" y="6272784"/>
            <a:ext cx="6557306" cy="365125"/>
          </a:xfrm>
        </p:spPr>
        <p:txBody>
          <a:bodyPr/>
          <a:lstStyle/>
          <a:p>
            <a:endParaRPr lang="en-US" sz="14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410A0-6E48-C383-4DB4-F781D7EBB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8298" y="6272784"/>
            <a:ext cx="663312" cy="365125"/>
          </a:xfrm>
        </p:spPr>
        <p:txBody>
          <a:bodyPr/>
          <a:lstStyle/>
          <a:p>
            <a:fld id="{81D2C36F-4504-47C0-B82F-A167342A2754}" type="slidenum">
              <a:rPr lang="en-US" sz="1800" smtClean="0"/>
              <a:t>24</a:t>
            </a:fld>
            <a:endParaRPr lang="en-US" sz="180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BD72470-E5C2-4905-4186-55E822F32432}"/>
              </a:ext>
            </a:extLst>
          </p:cNvPr>
          <p:cNvSpPr txBox="1">
            <a:spLocks/>
          </p:cNvSpPr>
          <p:nvPr/>
        </p:nvSpPr>
        <p:spPr>
          <a:xfrm>
            <a:off x="6974732" y="2157984"/>
            <a:ext cx="4583368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2800" dirty="0"/>
              <a:t>CONSEQUENCES</a:t>
            </a:r>
          </a:p>
          <a:p>
            <a:r>
              <a:rPr lang="en-CA" sz="2800" dirty="0"/>
              <a:t>Bone safety</a:t>
            </a:r>
          </a:p>
          <a:p>
            <a:r>
              <a:rPr lang="en-CA" sz="2800" dirty="0"/>
              <a:t>Home safety</a:t>
            </a:r>
          </a:p>
          <a:p>
            <a:r>
              <a:rPr lang="en-CA" sz="2800" dirty="0"/>
              <a:t>Pain control</a:t>
            </a:r>
          </a:p>
          <a:p>
            <a:r>
              <a:rPr lang="en-CA" sz="2800" dirty="0"/>
              <a:t>Reconditioning</a:t>
            </a:r>
          </a:p>
          <a:p>
            <a:pPr lvl="1"/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5825450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42B24-DAC6-34C8-B3FA-FE705DCDF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E5827-B074-CF1F-DBA7-2A496C76D1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800" dirty="0"/>
              <a:t>Acute precipitant: as per previous approach to weakness</a:t>
            </a:r>
          </a:p>
          <a:p>
            <a:r>
              <a:rPr lang="en-CA" sz="2800" dirty="0"/>
              <a:t>Intrinsic factors</a:t>
            </a:r>
          </a:p>
          <a:p>
            <a:pPr lvl="1"/>
            <a:r>
              <a:rPr lang="en-CA" sz="2400" dirty="0"/>
              <a:t>Non-modifiable: age, sex, previous falls</a:t>
            </a:r>
          </a:p>
          <a:p>
            <a:pPr lvl="1"/>
            <a:r>
              <a:rPr lang="en-CA" sz="2400" dirty="0"/>
              <a:t>Modifiable</a:t>
            </a:r>
          </a:p>
          <a:p>
            <a:pPr lvl="2"/>
            <a:r>
              <a:rPr lang="en-CA" sz="2000" dirty="0"/>
              <a:t>Medications</a:t>
            </a:r>
          </a:p>
          <a:p>
            <a:pPr lvl="2"/>
            <a:r>
              <a:rPr lang="en-CA" sz="2000" dirty="0"/>
              <a:t>Chronic diseases and their sequelae</a:t>
            </a:r>
          </a:p>
          <a:p>
            <a:pPr lvl="2"/>
            <a:r>
              <a:rPr lang="en-CA" sz="2000" dirty="0"/>
              <a:t>Visual/hearing impairment</a:t>
            </a:r>
          </a:p>
          <a:p>
            <a:pPr lvl="2"/>
            <a:r>
              <a:rPr lang="en-CA" sz="2000" dirty="0"/>
              <a:t>Deconditioning/balance</a:t>
            </a:r>
          </a:p>
          <a:p>
            <a:pPr lvl="2"/>
            <a:r>
              <a:rPr lang="en-CA" sz="2000" dirty="0"/>
              <a:t>Fear of falling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D630B2-B1FF-D4BF-07EB-01389AD76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E0E60-0447-B10D-D79E-B0A9C9FF5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7034C4-1ABE-582B-8466-497A0A3FF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8667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EFE45-DA0E-3920-1DAB-F7DBE2840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Causes – extrinsic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DB0FB-9E01-5223-63EF-A1B513F385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3813438" cy="4050792"/>
          </a:xfrm>
        </p:spPr>
        <p:txBody>
          <a:bodyPr>
            <a:normAutofit/>
          </a:bodyPr>
          <a:lstStyle/>
          <a:p>
            <a:pPr marL="274320" lvl="1" indent="0">
              <a:buNone/>
            </a:pPr>
            <a:r>
              <a:rPr lang="en-CA" sz="2800" dirty="0"/>
              <a:t>MEDICATIONS!!</a:t>
            </a:r>
          </a:p>
          <a:p>
            <a:pPr lvl="2"/>
            <a:r>
              <a:rPr lang="en-CA" sz="2400" dirty="0"/>
              <a:t>CNS active drugs</a:t>
            </a:r>
          </a:p>
          <a:p>
            <a:pPr lvl="3"/>
            <a:r>
              <a:rPr lang="en-CA" sz="2400" dirty="0"/>
              <a:t>Neuroleptics</a:t>
            </a:r>
          </a:p>
          <a:p>
            <a:pPr lvl="3"/>
            <a:r>
              <a:rPr lang="en-CA" sz="2400" dirty="0"/>
              <a:t>Benzos</a:t>
            </a:r>
          </a:p>
          <a:p>
            <a:pPr lvl="3"/>
            <a:r>
              <a:rPr lang="en-CA" sz="2400" dirty="0"/>
              <a:t>Antidepressants</a:t>
            </a:r>
          </a:p>
          <a:p>
            <a:pPr lvl="2"/>
            <a:r>
              <a:rPr lang="en-CA" sz="2400" dirty="0"/>
              <a:t>Antihypertensives</a:t>
            </a:r>
          </a:p>
          <a:p>
            <a:pPr lvl="3"/>
            <a:r>
              <a:rPr lang="en-CA" sz="2400" dirty="0"/>
              <a:t>Vasodilators</a:t>
            </a:r>
          </a:p>
          <a:p>
            <a:endParaRPr lang="en-CA" sz="32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ACBA29-D3A0-9329-E241-44EAEA432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422553-05F1-6024-3FFE-1CD993941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27097D-DF20-08E4-FA9F-75573E27C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26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B869FE1-FA8F-2651-BA6A-DE4E26A88046}"/>
              </a:ext>
            </a:extLst>
          </p:cNvPr>
          <p:cNvSpPr txBox="1">
            <a:spLocks/>
          </p:cNvSpPr>
          <p:nvPr/>
        </p:nvSpPr>
        <p:spPr>
          <a:xfrm>
            <a:off x="6212538" y="2194560"/>
            <a:ext cx="3813438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CA" sz="2400" dirty="0"/>
              <a:t>Substance use/EtOH</a:t>
            </a:r>
          </a:p>
          <a:p>
            <a:pPr lvl="1"/>
            <a:r>
              <a:rPr lang="en-CA" sz="2400" dirty="0"/>
              <a:t>Environmental factors</a:t>
            </a:r>
          </a:p>
          <a:p>
            <a:pPr lvl="1"/>
            <a:r>
              <a:rPr lang="en-CA" sz="2400" dirty="0"/>
              <a:t>Footwear </a:t>
            </a:r>
          </a:p>
          <a:p>
            <a:pPr lvl="1"/>
            <a:r>
              <a:rPr lang="en-CA" sz="2400" dirty="0"/>
              <a:t>Gait aid use</a:t>
            </a:r>
          </a:p>
        </p:txBody>
      </p:sp>
    </p:spTree>
    <p:extLst>
      <p:ext uri="{BB962C8B-B14F-4D97-AF65-F5344CB8AC3E}">
        <p14:creationId xmlns:p14="http://schemas.microsoft.com/office/powerpoint/2010/main" val="10188002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66E1C-B162-574E-F67B-DD7A7F71F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FIRST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A0DB3-99AC-6490-9CA0-AB4F9D2B3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Differentiate falls vs syncope from clinical history</a:t>
            </a:r>
          </a:p>
          <a:p>
            <a:r>
              <a:rPr lang="en-CA" dirty="0"/>
              <a:t>Physical exam</a:t>
            </a:r>
          </a:p>
          <a:p>
            <a:endParaRPr lang="en-CA" dirty="0"/>
          </a:p>
          <a:p>
            <a:r>
              <a:rPr lang="en-CA" dirty="0"/>
              <a:t>Investigations</a:t>
            </a:r>
          </a:p>
          <a:p>
            <a:pPr lvl="1"/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70683D-4967-255E-4300-4D73438CE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352165-F79B-9C6F-1A1D-5A726AFB0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473336-4263-4F6C-27B8-D40B01F51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1423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66E1C-B162-574E-F67B-DD7A7F71F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FIRST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A0DB3-99AC-6490-9CA0-AB4F9D2B3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Differentiate falls vs syncope from clinical history</a:t>
            </a:r>
          </a:p>
          <a:p>
            <a:r>
              <a:rPr lang="en-CA" dirty="0"/>
              <a:t>Physical exam</a:t>
            </a:r>
          </a:p>
          <a:p>
            <a:pPr lvl="1"/>
            <a:r>
              <a:rPr lang="en-CA" b="1" dirty="0"/>
              <a:t>ORTHOSTATIC VITALS</a:t>
            </a:r>
          </a:p>
          <a:p>
            <a:pPr lvl="1"/>
            <a:r>
              <a:rPr lang="en-CA" dirty="0"/>
              <a:t>Neurological exam </a:t>
            </a:r>
            <a:r>
              <a:rPr lang="en-CA" dirty="0">
                <a:sym typeface="Wingdings" panose="05000000000000000000" pitchFamily="2" charset="2"/>
              </a:rPr>
              <a:t> sensory! </a:t>
            </a:r>
            <a:endParaRPr lang="en-CA" dirty="0"/>
          </a:p>
          <a:p>
            <a:r>
              <a:rPr lang="en-CA" dirty="0"/>
              <a:t>Investigations</a:t>
            </a:r>
          </a:p>
          <a:p>
            <a:pPr lvl="1"/>
            <a:r>
              <a:rPr lang="en-CA" dirty="0"/>
              <a:t>CBC, chemistry, urea, creatinine, liver enzymes - ? Anemia, ? Hyponatremia ? Hepatic disease</a:t>
            </a:r>
          </a:p>
          <a:p>
            <a:pPr lvl="1"/>
            <a:r>
              <a:rPr lang="en-CA" dirty="0"/>
              <a:t>TSH, vitamin B12, CBGs</a:t>
            </a:r>
          </a:p>
          <a:p>
            <a:pPr lvl="1"/>
            <a:r>
              <a:rPr lang="en-CA" dirty="0"/>
              <a:t>ECG</a:t>
            </a:r>
          </a:p>
          <a:p>
            <a:pPr lvl="1"/>
            <a:r>
              <a:rPr lang="en-CA" dirty="0"/>
              <a:t>History relevant investigations </a:t>
            </a:r>
            <a:r>
              <a:rPr lang="en-CA" dirty="0">
                <a:sym typeface="Wingdings" panose="05000000000000000000" pitchFamily="2" charset="2"/>
              </a:rPr>
              <a:t> septic workup/cardiac labs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CT head  depending on history/exam + ? Consequences</a:t>
            </a:r>
          </a:p>
          <a:p>
            <a:pPr lvl="1"/>
            <a:r>
              <a:rPr lang="en-CA" dirty="0"/>
              <a:t>Bone mineral density test – assess fracture risk </a:t>
            </a:r>
          </a:p>
          <a:p>
            <a:pPr lvl="1"/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70683D-4967-255E-4300-4D73438CE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352165-F79B-9C6F-1A1D-5A726AFB0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473336-4263-4F6C-27B8-D40B01F51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8074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BE6FC-B94A-C1DA-0445-FDCF73F2E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is orthostatic hypotension?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68EA9-5234-1E24-45DE-312A2009E4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  <a:p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E32A7-C825-0696-62B4-AE79F34E0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B5657-0E94-7630-00FA-CFE84131E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D4C02-FAFF-30BB-DA94-FE30FCD11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1945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BE6FC-B94A-C1DA-0445-FDCF73F2E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is orthostatic hypotension?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68EA9-5234-1E24-45DE-312A2009E4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Do orthostatic vitals yourself!</a:t>
            </a:r>
          </a:p>
          <a:p>
            <a:r>
              <a:rPr lang="en-CA" dirty="0"/>
              <a:t>Drop in SBP &gt;20, drop in DBP &gt;10 + symptoms of cerebral hypoperfusion</a:t>
            </a:r>
          </a:p>
          <a:p>
            <a:r>
              <a:rPr lang="en-CA" dirty="0"/>
              <a:t>Prevalence in those over 75 = 20%</a:t>
            </a:r>
          </a:p>
          <a:p>
            <a:r>
              <a:rPr lang="en-CA" dirty="0"/>
              <a:t>Inability to maintain normotension against effects of gravity on cardiovascular hemodynamics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E32A7-C825-0696-62B4-AE79F34E0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B5657-0E94-7630-00FA-CFE84131E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D4C02-FAFF-30BB-DA94-FE30FCD11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0151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1017F-2CD3-A75B-100D-011CE9015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806" y="484632"/>
            <a:ext cx="3677264" cy="1609344"/>
          </a:xfrm>
        </p:spPr>
        <p:txBody>
          <a:bodyPr>
            <a:normAutofit/>
          </a:bodyPr>
          <a:lstStyle/>
          <a:p>
            <a:r>
              <a:rPr lang="en-CA" sz="3600"/>
              <a:t>PHYSIOLOGY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E5EE556-263C-DBE4-C23A-3E5586A9D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3999" y="1023496"/>
            <a:ext cx="6912217" cy="4821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3" name="Content Placeholder 3077">
            <a:extLst>
              <a:ext uri="{FF2B5EF4-FFF2-40B4-BE49-F238E27FC236}">
                <a16:creationId xmlns:a16="http://schemas.microsoft.com/office/drawing/2014/main" id="{A476A19A-26B2-B74C-57CB-C741F45A8C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5805" y="2121408"/>
            <a:ext cx="3677263" cy="4092579"/>
          </a:xfrm>
        </p:spPr>
        <p:txBody>
          <a:bodyPr>
            <a:normAutofit/>
          </a:bodyPr>
          <a:lstStyle/>
          <a:p>
            <a:endParaRPr lang="en-US" sz="16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229957-5C00-892F-9174-9631E5711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136" y="6272784"/>
            <a:ext cx="6327648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674A7B-C7CE-57B3-532A-ED3B0DE857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64424" y="6272784"/>
            <a:ext cx="327355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E0A88F0-556B-4BB7-8AAB-D63AEB65C662}" type="datetime1">
              <a:rPr lang="en-US" smtClean="0"/>
              <a:pPr>
                <a:spcAft>
                  <a:spcPts val="600"/>
                </a:spcAft>
              </a:pPr>
              <a:t>7/30/2025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B0871B-5DAC-7ED5-23F5-0BF7D1BE9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1D2C36F-4504-47C0-B82F-A167342A2754}" type="slidenum">
              <a:rPr lang="en-US" smtClean="0"/>
              <a:pPr>
                <a:spcAft>
                  <a:spcPts val="600"/>
                </a:spcAft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7551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166A2-E017-9D4F-20CB-2C132AF4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CA" dirty="0"/>
              <a:t>How to classify orthostatic hypotension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479DDB-E469-24E3-4FDB-7F8A7529F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136" y="6272784"/>
            <a:ext cx="6327648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BC0436-434B-9515-B402-BF1E270617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64424" y="6272784"/>
            <a:ext cx="327355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E0A88F0-556B-4BB7-8AAB-D63AEB65C662}" type="datetime1">
              <a:rPr lang="en-US" smtClean="0"/>
              <a:pPr>
                <a:spcAft>
                  <a:spcPts val="600"/>
                </a:spcAft>
              </a:pPr>
              <a:t>7/30/2025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B336A-6DCF-8C48-462F-2C5FC24EE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1D2C36F-4504-47C0-B82F-A167342A2754}" type="slidenum">
              <a:rPr lang="en-US" smtClean="0"/>
              <a:pPr>
                <a:spcAft>
                  <a:spcPts val="600"/>
                </a:spcAft>
              </a:pPr>
              <a:t>32</a:t>
            </a:fld>
            <a:endParaRPr lang="en-US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F284ABA3-347D-2DD9-8F52-3B75E69E07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5548654"/>
              </p:ext>
            </p:extLst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737137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Rectangle 1041">
            <a:extLst>
              <a:ext uri="{FF2B5EF4-FFF2-40B4-BE49-F238E27FC236}">
                <a16:creationId xmlns:a16="http://schemas.microsoft.com/office/drawing/2014/main" id="{F3AF35CD-DA30-4E34-B0F3-32C27766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304AF7-27D8-EF05-7CA3-F1FF48E4E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484632"/>
            <a:ext cx="3544035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CA" sz="3200"/>
              <a:t>OH without neurological components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42ACD39-2A76-77F9-FBFF-4D96E5597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6878" y="640080"/>
            <a:ext cx="4456510" cy="558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C3938-5CE3-0409-F3E1-294A2D972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6351" y="2121408"/>
            <a:ext cx="3544034" cy="4050792"/>
          </a:xfrm>
        </p:spPr>
        <p:txBody>
          <a:bodyPr>
            <a:normAutofit/>
          </a:bodyPr>
          <a:lstStyle/>
          <a:p>
            <a:endParaRPr lang="en-CA" sz="16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E43D2-E4F6-232F-F458-E8EFE59BB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136" y="6272784"/>
            <a:ext cx="6327648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DDCE69-F7AB-CFBA-1ECC-7F506D90DC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64424" y="6272784"/>
            <a:ext cx="327355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E0A88F0-556B-4BB7-8AAB-D63AEB65C662}" type="datetime1">
              <a:rPr lang="en-US" smtClean="0"/>
              <a:pPr>
                <a:spcAft>
                  <a:spcPts val="600"/>
                </a:spcAft>
              </a:pPr>
              <a:t>7/30/2025</a:t>
            </a:fld>
            <a:endParaRPr lang="en-US"/>
          </a:p>
        </p:txBody>
      </p:sp>
      <p:grpSp>
        <p:nvGrpSpPr>
          <p:cNvPr id="1044" name="Group 1043">
            <a:extLst>
              <a:ext uri="{FF2B5EF4-FFF2-40B4-BE49-F238E27FC236}">
                <a16:creationId xmlns:a16="http://schemas.microsoft.com/office/drawing/2014/main" id="{BCFC42DC-2C46-47C4-BC61-530557385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45" name="Oval 1044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46" name="Oval 1045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EB6A18-7019-79DC-C5F3-2852D8A72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1D2C36F-4504-47C0-B82F-A167342A2754}" type="slidenum">
              <a:rPr lang="en-US" smtClean="0"/>
              <a:pPr>
                <a:spcAft>
                  <a:spcPts val="600"/>
                </a:spcAft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010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Rectangle 2056">
            <a:extLst>
              <a:ext uri="{FF2B5EF4-FFF2-40B4-BE49-F238E27FC236}">
                <a16:creationId xmlns:a16="http://schemas.microsoft.com/office/drawing/2014/main" id="{F3AF35CD-DA30-4E34-B0F3-32C27766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96632B-07ED-D1B3-55CD-B470E4331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484632"/>
            <a:ext cx="3544035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CA" sz="3200" dirty="0"/>
              <a:t>OH with CENTRAL Neurological COMPONENT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478B237-0274-7440-06C3-F1A8EA6C3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7487" y="640080"/>
            <a:ext cx="3855292" cy="558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DEC082F6-DDBA-7EDB-010D-923132FE7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6351" y="2121408"/>
            <a:ext cx="3544034" cy="4050792"/>
          </a:xfrm>
        </p:spPr>
        <p:txBody>
          <a:bodyPr>
            <a:normAutofit/>
          </a:bodyPr>
          <a:lstStyle/>
          <a:p>
            <a:endParaRPr lang="en-US" sz="16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DB5F6-7134-2405-7467-95F6F43A1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136" y="6272784"/>
            <a:ext cx="6327648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B107A4-6008-C52A-5337-74E5706310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64424" y="6272784"/>
            <a:ext cx="327355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E0A88F0-556B-4BB7-8AAB-D63AEB65C662}" type="datetime1">
              <a:rPr lang="en-US" smtClean="0"/>
              <a:pPr>
                <a:spcAft>
                  <a:spcPts val="600"/>
                </a:spcAft>
              </a:pPr>
              <a:t>7/30/2025</a:t>
            </a:fld>
            <a:endParaRPr lang="en-US"/>
          </a:p>
        </p:txBody>
      </p:sp>
      <p:grpSp>
        <p:nvGrpSpPr>
          <p:cNvPr id="2059" name="Group 2058">
            <a:extLst>
              <a:ext uri="{FF2B5EF4-FFF2-40B4-BE49-F238E27FC236}">
                <a16:creationId xmlns:a16="http://schemas.microsoft.com/office/drawing/2014/main" id="{BCFC42DC-2C46-47C4-BC61-530557385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060" name="Oval 2059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061" name="Oval 2060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E41F0-9CEA-982E-EF9E-0CAC55F5F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1D2C36F-4504-47C0-B82F-A167342A2754}" type="slidenum">
              <a:rPr lang="en-US" smtClean="0"/>
              <a:pPr>
                <a:spcAft>
                  <a:spcPts val="600"/>
                </a:spcAft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516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CFFB95F-D901-4937-8084-8A7BAA84F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7E6D9-DBD4-64CE-0AC1-D60BE71C9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9777" y="639763"/>
            <a:ext cx="3046073" cy="5177377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CA" sz="4000"/>
              <a:t>OH with peripheral neurological component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61570-1A1E-AA77-7A12-3B6B9E8FF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136" y="6272784"/>
            <a:ext cx="6327648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77C94D-ED9D-4555-2B8B-E7E1F72ECA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64424" y="6272784"/>
            <a:ext cx="327355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E0A88F0-556B-4BB7-8AAB-D63AEB65C662}" type="datetime1">
              <a:rPr lang="en-US" smtClean="0"/>
              <a:pPr>
                <a:spcAft>
                  <a:spcPts val="600"/>
                </a:spcAft>
              </a:pPr>
              <a:t>7/30/2025</a:t>
            </a:fld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0F473BD-3FD3-4548-A8F5-11D3C9CB8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91E02ED-3E2E-4396-B6DE-5F93F2F11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8F088F5-B4E7-43B9-88F4-8667026E4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B253F-615A-E6DC-C194-3E4AE4B2C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1D2C36F-4504-47C0-B82F-A167342A2754}" type="slidenum">
              <a:rPr lang="en-US" smtClean="0"/>
              <a:pPr>
                <a:spcAft>
                  <a:spcPts val="600"/>
                </a:spcAft>
              </a:pPr>
              <a:t>35</a:t>
            </a:fld>
            <a:endParaRPr lang="en-US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170AEFB1-78D0-7E8C-FAB9-D6F6BAC21C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0644844"/>
              </p:ext>
            </p:extLst>
          </p:nvPr>
        </p:nvGraphicFramePr>
        <p:xfrm>
          <a:off x="622300" y="639763"/>
          <a:ext cx="6572250" cy="558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8003207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8BFB2-A78E-DD5C-A168-DDB88C56E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01" y="0"/>
            <a:ext cx="10058400" cy="1609344"/>
          </a:xfrm>
        </p:spPr>
        <p:txBody>
          <a:bodyPr/>
          <a:lstStyle/>
          <a:p>
            <a:r>
              <a:rPr lang="en-CA" dirty="0"/>
              <a:t>History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56CED-C61B-D626-7B2D-AA29DFD5C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CF3F1-76AE-8D7A-20CA-35A638FB7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752A15-B7DB-7F9D-BB10-A40C5392D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36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17A2C86-6D69-CA65-A732-9272C8C2EC17}"/>
              </a:ext>
            </a:extLst>
          </p:cNvPr>
          <p:cNvSpPr txBox="1">
            <a:spLocks/>
          </p:cNvSpPr>
          <p:nvPr/>
        </p:nvSpPr>
        <p:spPr>
          <a:xfrm>
            <a:off x="350001" y="1303506"/>
            <a:ext cx="6556637" cy="544749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PAST MEDICAL HISTORY</a:t>
            </a:r>
          </a:p>
          <a:p>
            <a:pPr lvl="1"/>
            <a:r>
              <a:rPr lang="en-CA" dirty="0"/>
              <a:t>Insulin dependent Type 2 diabetes, most recent HgbA1C 8.7</a:t>
            </a:r>
          </a:p>
          <a:p>
            <a:pPr lvl="1"/>
            <a:r>
              <a:rPr lang="en-CA" dirty="0"/>
              <a:t>Hypothyroidism</a:t>
            </a:r>
          </a:p>
          <a:p>
            <a:pPr lvl="1"/>
            <a:r>
              <a:rPr lang="en-CA" dirty="0"/>
              <a:t>Hypertension</a:t>
            </a:r>
          </a:p>
          <a:p>
            <a:pPr lvl="1"/>
            <a:r>
              <a:rPr lang="en-CA" dirty="0" err="1"/>
              <a:t>CHFpEF</a:t>
            </a:r>
            <a:endParaRPr lang="en-CA" dirty="0"/>
          </a:p>
          <a:p>
            <a:pPr lvl="1"/>
            <a:r>
              <a:rPr lang="en-CA" dirty="0"/>
              <a:t>BPH</a:t>
            </a:r>
          </a:p>
          <a:p>
            <a:pPr lvl="1"/>
            <a:r>
              <a:rPr lang="en-CA" dirty="0"/>
              <a:t>Anxiety/Depression</a:t>
            </a:r>
          </a:p>
          <a:p>
            <a:pPr lvl="1"/>
            <a:r>
              <a:rPr lang="en-CA" dirty="0"/>
              <a:t>Insomnia</a:t>
            </a:r>
          </a:p>
          <a:p>
            <a:pPr lvl="1"/>
            <a:endParaRPr lang="en-CA" dirty="0"/>
          </a:p>
          <a:p>
            <a:r>
              <a:rPr lang="en-CA" dirty="0"/>
              <a:t>SOCIAL HISTORY</a:t>
            </a:r>
          </a:p>
          <a:p>
            <a:pPr lvl="1"/>
            <a:r>
              <a:rPr lang="en-CA" dirty="0"/>
              <a:t>Lives with wife in a 2 level house</a:t>
            </a:r>
          </a:p>
          <a:p>
            <a:pPr lvl="1"/>
            <a:r>
              <a:rPr lang="en-CA" dirty="0"/>
              <a:t>Retired mechanic</a:t>
            </a:r>
          </a:p>
          <a:p>
            <a:pPr lvl="1"/>
            <a:r>
              <a:rPr lang="en-CA" dirty="0"/>
              <a:t>Quit smoking 10 years ago, drinks a beer or two daily</a:t>
            </a:r>
          </a:p>
          <a:p>
            <a:pPr lvl="1"/>
            <a:endParaRPr lang="en-CA" dirty="0"/>
          </a:p>
          <a:p>
            <a:r>
              <a:rPr lang="en-CA" dirty="0"/>
              <a:t>FUNCTIONAL HISTORY</a:t>
            </a:r>
          </a:p>
          <a:p>
            <a:pPr lvl="1"/>
            <a:r>
              <a:rPr lang="en-CA" dirty="0"/>
              <a:t>Baseline: Independent with ambulation with no gait aids</a:t>
            </a:r>
          </a:p>
          <a:p>
            <a:pPr lvl="1"/>
            <a:r>
              <a:rPr lang="en-CA" dirty="0"/>
              <a:t>ADLs/IADLs: independent</a:t>
            </a:r>
          </a:p>
          <a:p>
            <a:pPr lvl="1"/>
            <a:endParaRPr lang="en-CA" dirty="0"/>
          </a:p>
          <a:p>
            <a:pPr lvl="1"/>
            <a:endParaRPr lang="en-CA" dirty="0"/>
          </a:p>
          <a:p>
            <a:endParaRPr lang="en-CA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B706E72-9711-83FC-4222-C37FD85B00D6}"/>
              </a:ext>
            </a:extLst>
          </p:cNvPr>
          <p:cNvSpPr txBox="1">
            <a:spLocks/>
          </p:cNvSpPr>
          <p:nvPr/>
        </p:nvSpPr>
        <p:spPr>
          <a:xfrm>
            <a:off x="7691174" y="1060313"/>
            <a:ext cx="4919472" cy="54474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MEDICATIONS</a:t>
            </a:r>
          </a:p>
          <a:p>
            <a:pPr lvl="1"/>
            <a:r>
              <a:rPr lang="en-CA" dirty="0"/>
              <a:t>Insulin glargine 14U </a:t>
            </a:r>
            <a:r>
              <a:rPr lang="en-CA" dirty="0" err="1"/>
              <a:t>qhs</a:t>
            </a:r>
            <a:endParaRPr lang="en-CA" dirty="0"/>
          </a:p>
          <a:p>
            <a:pPr lvl="1"/>
            <a:r>
              <a:rPr lang="en-CA" dirty="0"/>
              <a:t>Metformin 500mg BID</a:t>
            </a:r>
          </a:p>
          <a:p>
            <a:pPr lvl="1"/>
            <a:r>
              <a:rPr lang="en-CA" dirty="0"/>
              <a:t>Glyburide 10mg BID</a:t>
            </a:r>
          </a:p>
          <a:p>
            <a:pPr lvl="1"/>
            <a:r>
              <a:rPr lang="en-CA" dirty="0"/>
              <a:t>Lasix 40mg PO daily</a:t>
            </a:r>
          </a:p>
          <a:p>
            <a:pPr lvl="1"/>
            <a:r>
              <a:rPr lang="en-CA" dirty="0"/>
              <a:t>Levothyroxine 125mcg daily</a:t>
            </a:r>
          </a:p>
          <a:p>
            <a:pPr lvl="1"/>
            <a:r>
              <a:rPr lang="en-CA" dirty="0"/>
              <a:t>Amlodipine 5mg daily</a:t>
            </a:r>
          </a:p>
          <a:p>
            <a:pPr lvl="1"/>
            <a:r>
              <a:rPr lang="en-CA" dirty="0"/>
              <a:t>Ramipril 2.5mg daily</a:t>
            </a:r>
          </a:p>
          <a:p>
            <a:pPr lvl="1"/>
            <a:r>
              <a:rPr lang="en-CA" dirty="0"/>
              <a:t>Tamsulosin 0.8mg daily</a:t>
            </a:r>
          </a:p>
          <a:p>
            <a:pPr lvl="1"/>
            <a:r>
              <a:rPr lang="en-CA" dirty="0"/>
              <a:t>Finasteride 5mg daily</a:t>
            </a:r>
          </a:p>
          <a:p>
            <a:pPr lvl="1"/>
            <a:r>
              <a:rPr lang="en-CA" dirty="0"/>
              <a:t>Paroxetine 20mg daily</a:t>
            </a:r>
          </a:p>
          <a:p>
            <a:pPr lvl="1"/>
            <a:r>
              <a:rPr lang="en-CA" dirty="0"/>
              <a:t>Trazadone 50mg PO </a:t>
            </a:r>
            <a:r>
              <a:rPr lang="en-CA" dirty="0" err="1"/>
              <a:t>qhs</a:t>
            </a:r>
            <a:endParaRPr lang="en-CA" dirty="0"/>
          </a:p>
          <a:p>
            <a:pPr lvl="1"/>
            <a:r>
              <a:rPr lang="en-CA" dirty="0"/>
              <a:t>ASA 81mg PO daily</a:t>
            </a:r>
          </a:p>
          <a:p>
            <a:pPr marL="0" indent="0">
              <a:buNone/>
            </a:pP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361084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8BFB2-A78E-DD5C-A168-DDB88C56E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01" y="0"/>
            <a:ext cx="10058400" cy="1609344"/>
          </a:xfrm>
        </p:spPr>
        <p:txBody>
          <a:bodyPr/>
          <a:lstStyle/>
          <a:p>
            <a:r>
              <a:rPr lang="en-CA" dirty="0"/>
              <a:t>History – OH RISK FACTORS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56CED-C61B-D626-7B2D-AA29DFD5C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CF3F1-76AE-8D7A-20CA-35A638FB7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752A15-B7DB-7F9D-BB10-A40C5392D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37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17A2C86-6D69-CA65-A732-9272C8C2EC17}"/>
              </a:ext>
            </a:extLst>
          </p:cNvPr>
          <p:cNvSpPr txBox="1">
            <a:spLocks/>
          </p:cNvSpPr>
          <p:nvPr/>
        </p:nvSpPr>
        <p:spPr>
          <a:xfrm>
            <a:off x="350001" y="1303506"/>
            <a:ext cx="6556637" cy="544749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PAST MEDICAL HISTORY</a:t>
            </a:r>
          </a:p>
          <a:p>
            <a:pPr lvl="1"/>
            <a:r>
              <a:rPr lang="en-CA" dirty="0">
                <a:solidFill>
                  <a:schemeClr val="accent1"/>
                </a:solidFill>
              </a:rPr>
              <a:t>Insulin dependent Type 2 diabetes, most recent HgbA1C 8.7</a:t>
            </a:r>
          </a:p>
          <a:p>
            <a:pPr lvl="1"/>
            <a:r>
              <a:rPr lang="en-CA" dirty="0">
                <a:solidFill>
                  <a:schemeClr val="accent1"/>
                </a:solidFill>
              </a:rPr>
              <a:t>Hypothyroidism</a:t>
            </a:r>
          </a:p>
          <a:p>
            <a:pPr lvl="1"/>
            <a:r>
              <a:rPr lang="en-CA" dirty="0">
                <a:solidFill>
                  <a:schemeClr val="accent1"/>
                </a:solidFill>
              </a:rPr>
              <a:t>Hypertension</a:t>
            </a:r>
          </a:p>
          <a:p>
            <a:pPr lvl="1"/>
            <a:r>
              <a:rPr lang="en-CA" dirty="0" err="1"/>
              <a:t>CHFpEF</a:t>
            </a:r>
            <a:endParaRPr lang="en-CA" dirty="0"/>
          </a:p>
          <a:p>
            <a:pPr lvl="1"/>
            <a:r>
              <a:rPr lang="en-CA" dirty="0"/>
              <a:t>BPH</a:t>
            </a:r>
          </a:p>
          <a:p>
            <a:pPr lvl="1"/>
            <a:r>
              <a:rPr lang="en-CA" dirty="0"/>
              <a:t>Anxiety/Depression</a:t>
            </a:r>
          </a:p>
          <a:p>
            <a:pPr lvl="1"/>
            <a:r>
              <a:rPr lang="en-CA" dirty="0"/>
              <a:t>Insomnia</a:t>
            </a:r>
          </a:p>
          <a:p>
            <a:pPr lvl="1"/>
            <a:endParaRPr lang="en-CA" dirty="0"/>
          </a:p>
          <a:p>
            <a:r>
              <a:rPr lang="en-CA" dirty="0"/>
              <a:t>SOCIAL HISTORY</a:t>
            </a:r>
          </a:p>
          <a:p>
            <a:pPr lvl="1"/>
            <a:r>
              <a:rPr lang="en-CA" dirty="0"/>
              <a:t>Lives with wife in a 2 level house</a:t>
            </a:r>
          </a:p>
          <a:p>
            <a:pPr lvl="1"/>
            <a:r>
              <a:rPr lang="en-CA" dirty="0"/>
              <a:t>Retired mechanic</a:t>
            </a:r>
          </a:p>
          <a:p>
            <a:pPr lvl="1"/>
            <a:r>
              <a:rPr lang="en-CA" dirty="0"/>
              <a:t>Quit smoking 10 years ago, </a:t>
            </a:r>
            <a:r>
              <a:rPr lang="en-CA" dirty="0">
                <a:solidFill>
                  <a:srgbClr val="C00000"/>
                </a:solidFill>
              </a:rPr>
              <a:t>drinks a beer or two daily</a:t>
            </a:r>
          </a:p>
          <a:p>
            <a:pPr lvl="1"/>
            <a:endParaRPr lang="en-CA" dirty="0"/>
          </a:p>
          <a:p>
            <a:r>
              <a:rPr lang="en-CA" dirty="0"/>
              <a:t>FUNCTIONAL HISTORY</a:t>
            </a:r>
          </a:p>
          <a:p>
            <a:pPr lvl="1"/>
            <a:r>
              <a:rPr lang="en-CA" dirty="0"/>
              <a:t>Baseline: Independent with ambulation with no gait aids</a:t>
            </a:r>
          </a:p>
          <a:p>
            <a:pPr lvl="1"/>
            <a:r>
              <a:rPr lang="en-CA" dirty="0"/>
              <a:t>ADLs/IADLs: independent</a:t>
            </a:r>
          </a:p>
          <a:p>
            <a:pPr lvl="1"/>
            <a:endParaRPr lang="en-CA" dirty="0"/>
          </a:p>
          <a:p>
            <a:pPr lvl="1"/>
            <a:endParaRPr lang="en-CA" dirty="0"/>
          </a:p>
          <a:p>
            <a:endParaRPr lang="en-CA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B706E72-9711-83FC-4222-C37FD85B00D6}"/>
              </a:ext>
            </a:extLst>
          </p:cNvPr>
          <p:cNvSpPr txBox="1">
            <a:spLocks/>
          </p:cNvSpPr>
          <p:nvPr/>
        </p:nvSpPr>
        <p:spPr>
          <a:xfrm>
            <a:off x="7535531" y="1456425"/>
            <a:ext cx="4919472" cy="54474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MEDICATIONS</a:t>
            </a:r>
          </a:p>
          <a:p>
            <a:pPr lvl="1"/>
            <a:r>
              <a:rPr lang="en-CA" dirty="0"/>
              <a:t>Insulin glargine 14U </a:t>
            </a:r>
            <a:r>
              <a:rPr lang="en-CA" dirty="0" err="1"/>
              <a:t>qhs</a:t>
            </a:r>
            <a:endParaRPr lang="en-CA" dirty="0"/>
          </a:p>
          <a:p>
            <a:pPr lvl="1"/>
            <a:r>
              <a:rPr lang="en-CA" dirty="0"/>
              <a:t>Metformin 500mg BID</a:t>
            </a:r>
          </a:p>
          <a:p>
            <a:pPr lvl="1"/>
            <a:r>
              <a:rPr lang="en-CA" dirty="0"/>
              <a:t>Glyburide 10mg BID</a:t>
            </a:r>
          </a:p>
          <a:p>
            <a:pPr lvl="1"/>
            <a:r>
              <a:rPr lang="en-CA" dirty="0">
                <a:solidFill>
                  <a:schemeClr val="accent1"/>
                </a:solidFill>
              </a:rPr>
              <a:t>Lasix 40mg PO daily</a:t>
            </a:r>
          </a:p>
          <a:p>
            <a:pPr lvl="1"/>
            <a:r>
              <a:rPr lang="en-CA" dirty="0"/>
              <a:t>Levothyroxine 125mcg daily</a:t>
            </a:r>
          </a:p>
          <a:p>
            <a:pPr lvl="1"/>
            <a:r>
              <a:rPr lang="en-CA" dirty="0">
                <a:solidFill>
                  <a:schemeClr val="accent1"/>
                </a:solidFill>
              </a:rPr>
              <a:t>Amlodipine 5mg daily</a:t>
            </a:r>
          </a:p>
          <a:p>
            <a:pPr lvl="1"/>
            <a:r>
              <a:rPr lang="en-CA" dirty="0"/>
              <a:t>Ramipril 2.5mg daily</a:t>
            </a:r>
          </a:p>
          <a:p>
            <a:pPr lvl="1"/>
            <a:r>
              <a:rPr lang="en-CA" dirty="0">
                <a:solidFill>
                  <a:srgbClr val="C00000"/>
                </a:solidFill>
              </a:rPr>
              <a:t>Tamsulosin 0.8mg daily</a:t>
            </a:r>
          </a:p>
          <a:p>
            <a:pPr lvl="1"/>
            <a:r>
              <a:rPr lang="en-CA" dirty="0">
                <a:solidFill>
                  <a:srgbClr val="C00000"/>
                </a:solidFill>
              </a:rPr>
              <a:t>Finasteride 5mg daily</a:t>
            </a:r>
          </a:p>
          <a:p>
            <a:pPr lvl="1"/>
            <a:r>
              <a:rPr lang="en-CA" dirty="0">
                <a:solidFill>
                  <a:srgbClr val="C00000"/>
                </a:solidFill>
              </a:rPr>
              <a:t>Paroxetine 20mg daily</a:t>
            </a:r>
          </a:p>
          <a:p>
            <a:pPr lvl="1"/>
            <a:r>
              <a:rPr lang="en-CA" dirty="0">
                <a:solidFill>
                  <a:srgbClr val="C00000"/>
                </a:solidFill>
              </a:rPr>
              <a:t>Trazadone 50mg PO </a:t>
            </a:r>
            <a:r>
              <a:rPr lang="en-CA" dirty="0" err="1">
                <a:solidFill>
                  <a:srgbClr val="C00000"/>
                </a:solidFill>
              </a:rPr>
              <a:t>qhs</a:t>
            </a:r>
            <a:endParaRPr lang="en-CA" dirty="0">
              <a:solidFill>
                <a:srgbClr val="C00000"/>
              </a:solidFill>
            </a:endParaRPr>
          </a:p>
          <a:p>
            <a:pPr lvl="1"/>
            <a:r>
              <a:rPr lang="en-CA" dirty="0"/>
              <a:t>ASA 81mg PO daily</a:t>
            </a:r>
          </a:p>
          <a:p>
            <a:pPr marL="0" indent="0">
              <a:buNone/>
            </a:pP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838789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F2445-152A-DC8A-BE3D-433FD3691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OH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1CDE4-F24B-59B1-9AC4-190591D01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Non-pharmacological</a:t>
            </a:r>
          </a:p>
          <a:p>
            <a:endParaRPr lang="en-CA" b="1" dirty="0"/>
          </a:p>
          <a:p>
            <a:endParaRPr lang="en-CA" b="1" dirty="0"/>
          </a:p>
          <a:p>
            <a:r>
              <a:rPr lang="en-CA" b="1" dirty="0"/>
              <a:t>Pharmacological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21C16E-B54E-50E3-6E07-9A5E0AE4A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536AE-CED0-BE0F-4BD1-9094FBBFA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71D35B-8B5D-2012-AB42-7287AF0F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412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F2445-152A-DC8A-BE3D-433FD3691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OH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1CDE4-F24B-59B1-9AC4-190591D01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Non-pharmacological</a:t>
            </a:r>
          </a:p>
          <a:p>
            <a:pPr lvl="1"/>
            <a:r>
              <a:rPr lang="en-CA" dirty="0"/>
              <a:t>Compression stockings + </a:t>
            </a:r>
            <a:r>
              <a:rPr lang="en-CA" dirty="0" err="1"/>
              <a:t>abdo</a:t>
            </a:r>
            <a:r>
              <a:rPr lang="en-CA" dirty="0"/>
              <a:t> binders</a:t>
            </a:r>
          </a:p>
          <a:p>
            <a:pPr lvl="1"/>
            <a:r>
              <a:rPr lang="en-CA" dirty="0"/>
              <a:t>Head of bed 30 deg</a:t>
            </a:r>
          </a:p>
          <a:p>
            <a:pPr lvl="1"/>
            <a:r>
              <a:rPr lang="en-CA" dirty="0"/>
              <a:t>Isometric exercises</a:t>
            </a:r>
          </a:p>
          <a:p>
            <a:pPr lvl="1"/>
            <a:r>
              <a:rPr lang="en-CA" dirty="0"/>
              <a:t>Avoid large meals, alcohol</a:t>
            </a:r>
          </a:p>
          <a:p>
            <a:pPr lvl="1"/>
            <a:r>
              <a:rPr lang="en-CA" dirty="0"/>
              <a:t>Increase salt/water intake (caution in HF)</a:t>
            </a:r>
          </a:p>
          <a:p>
            <a:pPr lvl="1"/>
            <a:r>
              <a:rPr lang="en-CA" dirty="0"/>
              <a:t>Oral water bolus </a:t>
            </a:r>
          </a:p>
          <a:p>
            <a:r>
              <a:rPr lang="en-CA" b="1" dirty="0"/>
              <a:t>Pharmacological</a:t>
            </a:r>
          </a:p>
          <a:p>
            <a:pPr lvl="1"/>
            <a:r>
              <a:rPr lang="en-CA" dirty="0"/>
              <a:t>Midodrine (alpha agonist)</a:t>
            </a:r>
          </a:p>
          <a:p>
            <a:pPr lvl="1"/>
            <a:r>
              <a:rPr lang="en-CA" dirty="0"/>
              <a:t>Fludrocortisone </a:t>
            </a:r>
            <a:r>
              <a:rPr lang="en-CA" dirty="0">
                <a:sym typeface="Wingdings" panose="05000000000000000000" pitchFamily="2" charset="2"/>
              </a:rPr>
              <a:t> care in heart failure!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21C16E-B54E-50E3-6E07-9A5E0AE4A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536AE-CED0-BE0F-4BD1-9094FBBFA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71D35B-8B5D-2012-AB42-7287AF0F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712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9534A-F6FD-C055-F018-5E7E95E94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to do about the Anti-hypertensives?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90609-44AF-AC9C-FC52-C780D884D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295922"/>
            <a:ext cx="10058400" cy="4050792"/>
          </a:xfrm>
        </p:spPr>
        <p:txBody>
          <a:bodyPr/>
          <a:lstStyle/>
          <a:p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526FA0-2214-ECA4-9DD7-DB98BEC10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941A4A-418E-DF79-6CCA-0212D5934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35658-A0DA-7420-CD9D-9A917FD76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0749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9534A-F6FD-C055-F018-5E7E95E94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to do about the Anti-hypertensives?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90609-44AF-AC9C-FC52-C780D884D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295922"/>
            <a:ext cx="10058400" cy="4050792"/>
          </a:xfrm>
        </p:spPr>
        <p:txBody>
          <a:bodyPr/>
          <a:lstStyle/>
          <a:p>
            <a:r>
              <a:rPr lang="en-CA" dirty="0"/>
              <a:t>Don’t just stop/decrease the BP meds because of OH – common mistake!</a:t>
            </a:r>
          </a:p>
          <a:p>
            <a:r>
              <a:rPr lang="en-CA" dirty="0"/>
              <a:t>Hypertension itself results in orthostatic hypotension! </a:t>
            </a:r>
          </a:p>
          <a:p>
            <a:pPr lvl="1"/>
            <a:r>
              <a:rPr lang="en-CA" dirty="0"/>
              <a:t>Long term hypertension desensitizes baroreceptor reflex</a:t>
            </a:r>
          </a:p>
          <a:p>
            <a:pPr lvl="1"/>
            <a:r>
              <a:rPr lang="en-CA" dirty="0"/>
              <a:t>Residual sympathetic output in setting of hypersensitive adrenergic receptors</a:t>
            </a:r>
          </a:p>
          <a:p>
            <a:r>
              <a:rPr lang="en-CA" dirty="0"/>
              <a:t>Bedtime dosing of antihypertensives with daytime dosing of midodrine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526FA0-2214-ECA4-9DD7-DB98BEC10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941A4A-418E-DF79-6CCA-0212D5934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35658-A0DA-7420-CD9D-9A917FD76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0675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8BFB2-A78E-DD5C-A168-DDB88C56E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01" y="0"/>
            <a:ext cx="10058400" cy="1609344"/>
          </a:xfrm>
        </p:spPr>
        <p:txBody>
          <a:bodyPr/>
          <a:lstStyle/>
          <a:p>
            <a:r>
              <a:rPr lang="en-CA" dirty="0"/>
              <a:t>History – FALLS RISK FACTORS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56CED-C61B-D626-7B2D-AA29DFD5C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CF3F1-76AE-8D7A-20CA-35A638FB7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752A15-B7DB-7F9D-BB10-A40C5392D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42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17A2C86-6D69-CA65-A732-9272C8C2EC17}"/>
              </a:ext>
            </a:extLst>
          </p:cNvPr>
          <p:cNvSpPr txBox="1">
            <a:spLocks/>
          </p:cNvSpPr>
          <p:nvPr/>
        </p:nvSpPr>
        <p:spPr>
          <a:xfrm>
            <a:off x="350001" y="1303506"/>
            <a:ext cx="6556637" cy="544749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PAST MEDICAL HISTORY</a:t>
            </a:r>
          </a:p>
          <a:p>
            <a:pPr lvl="1"/>
            <a:r>
              <a:rPr lang="en-CA" dirty="0"/>
              <a:t>Insulin dependent Type 2 diabetes, most recent </a:t>
            </a:r>
            <a:r>
              <a:rPr lang="en-CA" dirty="0">
                <a:solidFill>
                  <a:srgbClr val="C00000"/>
                </a:solidFill>
              </a:rPr>
              <a:t>HgbA1C 8.7</a:t>
            </a:r>
          </a:p>
          <a:p>
            <a:pPr lvl="1"/>
            <a:r>
              <a:rPr lang="en-CA" dirty="0"/>
              <a:t>Hypothyroidism</a:t>
            </a:r>
          </a:p>
          <a:p>
            <a:pPr lvl="1"/>
            <a:r>
              <a:rPr lang="en-CA" dirty="0"/>
              <a:t>Hypertension</a:t>
            </a:r>
          </a:p>
          <a:p>
            <a:pPr lvl="1"/>
            <a:r>
              <a:rPr lang="en-CA" dirty="0" err="1">
                <a:solidFill>
                  <a:schemeClr val="accent2"/>
                </a:solidFill>
              </a:rPr>
              <a:t>CHFpEF</a:t>
            </a:r>
            <a:endParaRPr lang="en-CA" dirty="0">
              <a:solidFill>
                <a:schemeClr val="accent2"/>
              </a:solidFill>
            </a:endParaRPr>
          </a:p>
          <a:p>
            <a:pPr lvl="1"/>
            <a:r>
              <a:rPr lang="en-CA" dirty="0">
                <a:solidFill>
                  <a:schemeClr val="accent2"/>
                </a:solidFill>
              </a:rPr>
              <a:t>BPH</a:t>
            </a:r>
          </a:p>
          <a:p>
            <a:pPr lvl="1"/>
            <a:r>
              <a:rPr lang="en-CA" dirty="0"/>
              <a:t>Anxiety/Depression</a:t>
            </a:r>
          </a:p>
          <a:p>
            <a:pPr lvl="1"/>
            <a:r>
              <a:rPr lang="en-CA" dirty="0">
                <a:solidFill>
                  <a:schemeClr val="accent2"/>
                </a:solidFill>
              </a:rPr>
              <a:t>Insomnia</a:t>
            </a:r>
          </a:p>
          <a:p>
            <a:pPr lvl="1"/>
            <a:endParaRPr lang="en-CA" dirty="0"/>
          </a:p>
          <a:p>
            <a:r>
              <a:rPr lang="en-CA" dirty="0"/>
              <a:t>SOCIAL HISTORY</a:t>
            </a:r>
          </a:p>
          <a:p>
            <a:pPr lvl="1"/>
            <a:r>
              <a:rPr lang="en-CA" dirty="0"/>
              <a:t>Lives with wife in </a:t>
            </a:r>
            <a:r>
              <a:rPr lang="en-CA" dirty="0">
                <a:solidFill>
                  <a:schemeClr val="accent2"/>
                </a:solidFill>
              </a:rPr>
              <a:t>a 2 level </a:t>
            </a:r>
            <a:r>
              <a:rPr lang="en-CA" dirty="0"/>
              <a:t>house</a:t>
            </a:r>
          </a:p>
          <a:p>
            <a:pPr lvl="1"/>
            <a:r>
              <a:rPr lang="en-CA" dirty="0"/>
              <a:t>Retired mechanic</a:t>
            </a:r>
          </a:p>
          <a:p>
            <a:pPr lvl="1"/>
            <a:r>
              <a:rPr lang="en-CA" dirty="0"/>
              <a:t>Quit smoking 10 years ago, </a:t>
            </a:r>
            <a:r>
              <a:rPr lang="en-CA" dirty="0">
                <a:solidFill>
                  <a:srgbClr val="C00000"/>
                </a:solidFill>
              </a:rPr>
              <a:t>drinks a beer or two daily</a:t>
            </a:r>
          </a:p>
          <a:p>
            <a:pPr lvl="1"/>
            <a:endParaRPr lang="en-CA" dirty="0"/>
          </a:p>
          <a:p>
            <a:r>
              <a:rPr lang="en-CA" dirty="0"/>
              <a:t>FUNCTIONAL HISTORY</a:t>
            </a:r>
          </a:p>
          <a:p>
            <a:pPr lvl="1"/>
            <a:r>
              <a:rPr lang="en-CA" dirty="0"/>
              <a:t>Baseline: Independent with ambulation with </a:t>
            </a:r>
            <a:r>
              <a:rPr lang="en-CA" b="1" dirty="0">
                <a:solidFill>
                  <a:schemeClr val="accent2"/>
                </a:solidFill>
              </a:rPr>
              <a:t>no gait aids</a:t>
            </a:r>
          </a:p>
          <a:p>
            <a:pPr lvl="1"/>
            <a:r>
              <a:rPr lang="en-CA" dirty="0"/>
              <a:t>ADLs/IADLs: independent</a:t>
            </a:r>
          </a:p>
          <a:p>
            <a:pPr lvl="1"/>
            <a:endParaRPr lang="en-CA" dirty="0"/>
          </a:p>
          <a:p>
            <a:pPr lvl="1"/>
            <a:endParaRPr lang="en-CA" dirty="0"/>
          </a:p>
          <a:p>
            <a:endParaRPr lang="en-CA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B706E72-9711-83FC-4222-C37FD85B00D6}"/>
              </a:ext>
            </a:extLst>
          </p:cNvPr>
          <p:cNvSpPr txBox="1">
            <a:spLocks/>
          </p:cNvSpPr>
          <p:nvPr/>
        </p:nvSpPr>
        <p:spPr>
          <a:xfrm>
            <a:off x="7554987" y="1456425"/>
            <a:ext cx="4919472" cy="54474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MEDICATIONS</a:t>
            </a:r>
          </a:p>
          <a:p>
            <a:pPr lvl="1"/>
            <a:r>
              <a:rPr lang="en-CA" dirty="0"/>
              <a:t>Insulin glargine 14U </a:t>
            </a:r>
            <a:r>
              <a:rPr lang="en-CA" dirty="0" err="1"/>
              <a:t>qhs</a:t>
            </a:r>
            <a:endParaRPr lang="en-CA" dirty="0"/>
          </a:p>
          <a:p>
            <a:pPr lvl="1"/>
            <a:r>
              <a:rPr lang="en-CA" dirty="0"/>
              <a:t>Metformin 500mg BID</a:t>
            </a:r>
          </a:p>
          <a:p>
            <a:pPr lvl="1"/>
            <a:r>
              <a:rPr lang="en-CA" b="1" dirty="0">
                <a:solidFill>
                  <a:schemeClr val="accent2"/>
                </a:solidFill>
              </a:rPr>
              <a:t>Glyburide 10mg BID</a:t>
            </a:r>
          </a:p>
          <a:p>
            <a:pPr lvl="1"/>
            <a:r>
              <a:rPr lang="en-CA" dirty="0"/>
              <a:t>Levothyroxine 125mcg daily</a:t>
            </a:r>
          </a:p>
          <a:p>
            <a:pPr lvl="1"/>
            <a:r>
              <a:rPr lang="en-CA" b="1" dirty="0">
                <a:solidFill>
                  <a:schemeClr val="accent2"/>
                </a:solidFill>
              </a:rPr>
              <a:t>Amlodipine 5mg daily</a:t>
            </a:r>
          </a:p>
          <a:p>
            <a:pPr lvl="1"/>
            <a:r>
              <a:rPr lang="en-CA" dirty="0"/>
              <a:t>Ramipril 2.5mg daily</a:t>
            </a:r>
          </a:p>
          <a:p>
            <a:pPr lvl="1"/>
            <a:r>
              <a:rPr lang="en-CA" dirty="0">
                <a:solidFill>
                  <a:srgbClr val="C00000"/>
                </a:solidFill>
              </a:rPr>
              <a:t>Tamsulosin 0.8mg daily</a:t>
            </a:r>
          </a:p>
          <a:p>
            <a:pPr lvl="1"/>
            <a:r>
              <a:rPr lang="en-CA" dirty="0">
                <a:solidFill>
                  <a:srgbClr val="C00000"/>
                </a:solidFill>
              </a:rPr>
              <a:t>Finasteride 5mg daily</a:t>
            </a:r>
          </a:p>
          <a:p>
            <a:pPr lvl="1"/>
            <a:r>
              <a:rPr lang="en-CA" dirty="0">
                <a:solidFill>
                  <a:srgbClr val="C00000"/>
                </a:solidFill>
              </a:rPr>
              <a:t>Paroxetine 20mg daily</a:t>
            </a:r>
          </a:p>
          <a:p>
            <a:pPr lvl="1"/>
            <a:r>
              <a:rPr lang="en-CA" dirty="0">
                <a:solidFill>
                  <a:srgbClr val="C00000"/>
                </a:solidFill>
              </a:rPr>
              <a:t>Trazadone 50mg PO </a:t>
            </a:r>
            <a:r>
              <a:rPr lang="en-CA" dirty="0" err="1">
                <a:solidFill>
                  <a:srgbClr val="C00000"/>
                </a:solidFill>
              </a:rPr>
              <a:t>qhs</a:t>
            </a:r>
            <a:endParaRPr lang="en-CA" dirty="0">
              <a:solidFill>
                <a:srgbClr val="C00000"/>
              </a:solidFill>
            </a:endParaRPr>
          </a:p>
          <a:p>
            <a:pPr lvl="1"/>
            <a:r>
              <a:rPr lang="en-CA" dirty="0"/>
              <a:t>ASA 81mg PO daily</a:t>
            </a:r>
          </a:p>
          <a:p>
            <a:pPr marL="0" indent="0">
              <a:buNone/>
            </a:pP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798865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C06EAFD-0C69-4B3B-BEA7-E7E11DDF9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066C89-42FB-4624-9AFE-3A31B3649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84EC9D-FCD0-C30B-BA73-E170F8E6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>
            <a:normAutofit/>
          </a:bodyPr>
          <a:lstStyle/>
          <a:p>
            <a:pPr algn="r"/>
            <a:r>
              <a:rPr lang="en-CA" sz="4800">
                <a:solidFill>
                  <a:srgbClr val="FFFFFF"/>
                </a:solidFill>
              </a:rPr>
              <a:t>dRUGS + FALLS - CLINICAL PEARLS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1C3FDB-2F07-DF4C-AF37-C610F0E07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780" y="599768"/>
            <a:ext cx="6074467" cy="5572432"/>
          </a:xfrm>
        </p:spPr>
        <p:txBody>
          <a:bodyPr anchor="ctr">
            <a:normAutofit/>
          </a:bodyPr>
          <a:lstStyle/>
          <a:p>
            <a:r>
              <a:rPr lang="en-CA" dirty="0"/>
              <a:t>Avoid sulfonylureas in older adults for diabetes management because of increased risk of hypoglycemia and risk of falls, especially glyburide (gliclazide is a better option)</a:t>
            </a:r>
          </a:p>
          <a:p>
            <a:pPr lvl="1"/>
            <a:r>
              <a:rPr lang="en-CA" dirty="0"/>
              <a:t>Usually DPP4 inhibitor like linagliptin are preferred second line oral agents</a:t>
            </a:r>
          </a:p>
          <a:p>
            <a:r>
              <a:rPr lang="en-CA"/>
              <a:t>Amlodipine </a:t>
            </a:r>
            <a:r>
              <a:rPr lang="en-CA" dirty="0"/>
              <a:t>+ tamsulosin </a:t>
            </a:r>
            <a:r>
              <a:rPr lang="en-CA" dirty="0">
                <a:sym typeface="Wingdings" panose="05000000000000000000" pitchFamily="2" charset="2"/>
              </a:rPr>
              <a:t> peripheral edema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CE3D85-1142-FB98-8A92-12172B53D3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37328" y="6272784"/>
            <a:ext cx="3273552" cy="365125"/>
          </a:xfrm>
          <a:effectLst/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fld id="{BE0A88F0-556B-4BB7-8AAB-D63AEB65C662}" type="datetime1">
              <a:rPr lang="en-US">
                <a:solidFill>
                  <a:srgbClr val="FFFFFF"/>
                </a:solidFill>
              </a:rPr>
              <a:pPr algn="l">
                <a:spcAft>
                  <a:spcPts val="600"/>
                </a:spcAft>
              </a:pPr>
              <a:t>7/30/2025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446E06-F082-B877-CD62-01272A454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53780" y="6272784"/>
            <a:ext cx="6074467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A218FBC-B2D6-48CA-9289-C4110162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DED9084-49DA-4911-ACB7-5F9E4DEFA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E256AC-A411-9EA1-8C5C-01279B0BA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1D2C36F-4504-47C0-B82F-A167342A2754}" type="slidenum">
              <a:rPr lang="en-US" smtClean="0"/>
              <a:pPr>
                <a:spcAft>
                  <a:spcPts val="600"/>
                </a:spcAft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7386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42B24-DAC6-34C8-B3FA-FE705DCDF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E5827-B074-CF1F-DBA7-2A496C76D1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en-CA" sz="2400" b="1" dirty="0"/>
              <a:t>Medications</a:t>
            </a:r>
          </a:p>
          <a:p>
            <a:pPr lvl="1"/>
            <a:r>
              <a:rPr lang="en-CA" sz="2400" b="1" dirty="0"/>
              <a:t>Chronic diseases and their sequelae</a:t>
            </a:r>
          </a:p>
          <a:p>
            <a:pPr lvl="2"/>
            <a:r>
              <a:rPr lang="en-CA" sz="2400" dirty="0"/>
              <a:t>DM – peripheral neuropathy, orthostatic hypotension, hypo/hyperglycemia</a:t>
            </a:r>
          </a:p>
          <a:p>
            <a:pPr lvl="2"/>
            <a:r>
              <a:rPr lang="en-CA" sz="2400" dirty="0"/>
              <a:t>HF – peripheral edema</a:t>
            </a:r>
          </a:p>
          <a:p>
            <a:pPr lvl="2"/>
            <a:r>
              <a:rPr lang="en-CA" sz="2400" dirty="0"/>
              <a:t>Hypothyroidism – neuropathy, OH</a:t>
            </a:r>
          </a:p>
          <a:p>
            <a:pPr lvl="2"/>
            <a:r>
              <a:rPr lang="en-CA" sz="2400" dirty="0"/>
              <a:t>Hypertension – OH</a:t>
            </a:r>
            <a:endParaRPr lang="en-CA" sz="2400" b="1" dirty="0"/>
          </a:p>
          <a:p>
            <a:pPr marL="274320" lvl="1" indent="0">
              <a:buNone/>
            </a:pPr>
            <a:endParaRPr lang="en-CA" sz="2400" b="1" dirty="0"/>
          </a:p>
          <a:p>
            <a:pPr lvl="1"/>
            <a:r>
              <a:rPr lang="en-CA" sz="2400" dirty="0"/>
              <a:t>Visual/hearing impairment</a:t>
            </a:r>
          </a:p>
          <a:p>
            <a:pPr lvl="1"/>
            <a:r>
              <a:rPr lang="en-CA" sz="2400" dirty="0"/>
              <a:t>Deconditioning/balance</a:t>
            </a:r>
          </a:p>
          <a:p>
            <a:pPr lvl="1"/>
            <a:r>
              <a:rPr lang="en-CA" sz="2400" dirty="0"/>
              <a:t>Fear of falling</a:t>
            </a:r>
          </a:p>
          <a:p>
            <a:pPr lvl="1"/>
            <a:r>
              <a:rPr lang="en-CA" sz="2400" dirty="0"/>
              <a:t>Alcohol </a:t>
            </a:r>
            <a:r>
              <a:rPr lang="en-CA" sz="2400" dirty="0">
                <a:sym typeface="Wingdings" panose="05000000000000000000" pitchFamily="2" charset="2"/>
              </a:rPr>
              <a:t> </a:t>
            </a:r>
            <a:endParaRPr lang="en-CA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D630B2-B1FF-D4BF-07EB-01389AD76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7/30/2025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E0E60-0447-B10D-D79E-B0A9C9FF5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7034C4-1ABE-582B-8466-497A0A3FF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9095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3AF35CD-DA30-4E34-B0F3-32C27766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E0D960-4D1B-637B-0D5C-99C12ADFC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484632"/>
            <a:ext cx="3544035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CA" sz="3200" dirty="0"/>
              <a:t>Alcohol GUIDELINES for older adults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DAD2A7-5503-D6F2-6EC2-00BC6EC67F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5774" y="640080"/>
            <a:ext cx="4358719" cy="558810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DCBAB-32F9-3DA9-550E-5717FF1FC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6351" y="2121408"/>
            <a:ext cx="3544034" cy="4050792"/>
          </a:xfrm>
        </p:spPr>
        <p:txBody>
          <a:bodyPr>
            <a:normAutofit/>
          </a:bodyPr>
          <a:lstStyle/>
          <a:p>
            <a:endParaRPr lang="en-CA" sz="16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B9860-9519-6F0A-AEB3-9EE7E13BE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136" y="6272784"/>
            <a:ext cx="6327648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2E7714-A482-78F9-AA78-108050199D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64424" y="6272784"/>
            <a:ext cx="327355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E0A88F0-556B-4BB7-8AAB-D63AEB65C662}" type="datetime1">
              <a:rPr lang="en-US" smtClean="0"/>
              <a:pPr>
                <a:spcAft>
                  <a:spcPts val="600"/>
                </a:spcAft>
              </a:pPr>
              <a:t>7/30/2025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CFC42DC-2C46-47C4-BC61-530557385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7A6EF-64D7-696B-BF9F-EC9D62D2F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1D2C36F-4504-47C0-B82F-A167342A2754}" type="slidenum">
              <a:rPr lang="en-US" smtClean="0"/>
              <a:pPr>
                <a:spcAft>
                  <a:spcPts val="600"/>
                </a:spcAft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5752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57B77-E0BA-E768-142C-D2D522BDB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Falls – general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D8D06B-BE67-3ED3-2A6F-9C73CE316B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Vitamin D supplementation </a:t>
            </a:r>
            <a:r>
              <a:rPr lang="en-CA" dirty="0"/>
              <a:t>can independently decrease risk of falls in older adults</a:t>
            </a:r>
          </a:p>
          <a:p>
            <a:r>
              <a:rPr lang="en-CA" dirty="0"/>
              <a:t>Physiotherapy referral – strengthening, balance exercises</a:t>
            </a:r>
          </a:p>
          <a:p>
            <a:r>
              <a:rPr lang="en-CA" dirty="0"/>
              <a:t>Occupational therapy – gait aids, home safety assessment</a:t>
            </a:r>
          </a:p>
          <a:p>
            <a:r>
              <a:rPr lang="en-CA" dirty="0" err="1"/>
              <a:t>LifeLine</a:t>
            </a:r>
            <a:r>
              <a:rPr lang="en-CA" dirty="0"/>
              <a:t> – safety mechanism</a:t>
            </a:r>
          </a:p>
          <a:p>
            <a:r>
              <a:rPr lang="en-CA" dirty="0"/>
              <a:t>Bone safety – early recognition of osteoporosis </a:t>
            </a:r>
            <a:r>
              <a:rPr lang="en-CA" dirty="0">
                <a:sym typeface="Wingdings" panose="05000000000000000000" pitchFamily="2" charset="2"/>
              </a:rPr>
              <a:t> if compression/fragility fractures, start on treatment!</a:t>
            </a:r>
          </a:p>
          <a:p>
            <a:r>
              <a:rPr lang="en-CA" dirty="0">
                <a:sym typeface="Wingdings" panose="05000000000000000000" pitchFamily="2" charset="2"/>
              </a:rPr>
              <a:t>Encourage dietary calcium  calcium supplements constipating </a:t>
            </a:r>
            <a:endParaRPr lang="en-CA" dirty="0"/>
          </a:p>
          <a:p>
            <a:endParaRPr lang="en-CA" dirty="0"/>
          </a:p>
          <a:p>
            <a:pPr marL="274320" lvl="1" indent="0">
              <a:buNone/>
            </a:pP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2B471-9D14-1ACC-7608-BC4E545C0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3F1151-3C4F-1243-E850-D70013FA1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DBF830-BC94-893D-7648-2491FF45E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8043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Different coloured question marks">
            <a:extLst>
              <a:ext uri="{FF2B5EF4-FFF2-40B4-BE49-F238E27FC236}">
                <a16:creationId xmlns:a16="http://schemas.microsoft.com/office/drawing/2014/main" id="{A1503652-30AD-6DCF-4FE6-4BD37F4E67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-1" y="10"/>
            <a:ext cx="12191999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837459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981573"/>
            <a:ext cx="10222992" cy="2078335"/>
          </a:xfrm>
          <a:prstGeom prst="rect">
            <a:avLst/>
          </a:prstGeom>
          <a:blipFill dpi="0" rotWithShape="1">
            <a:blip r:embed="rId3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2AABF1-064D-35DE-00E7-80CABBD84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456" y="4162031"/>
            <a:ext cx="4543683" cy="1767141"/>
          </a:xfrm>
        </p:spPr>
        <p:txBody>
          <a:bodyPr>
            <a:normAutofit/>
          </a:bodyPr>
          <a:lstStyle/>
          <a:p>
            <a:pPr algn="r"/>
            <a:r>
              <a:rPr lang="en-CA" sz="4200"/>
              <a:t>Questions/comments?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49D966-343F-D6FB-D2CF-68CB0DBDB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7920" y="4170410"/>
            <a:ext cx="4699221" cy="1767141"/>
          </a:xfrm>
        </p:spPr>
        <p:txBody>
          <a:bodyPr anchor="ctr">
            <a:normAutofit/>
          </a:bodyPr>
          <a:lstStyle/>
          <a:p>
            <a:endParaRPr lang="en-CA" sz="18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128670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E90C2-C801-2CED-E6BB-F58E82AEF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136" y="6272784"/>
            <a:ext cx="6327648" cy="365125"/>
          </a:xfrm>
        </p:spPr>
        <p:txBody>
          <a:bodyPr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5E91CC-2860-873F-B305-0139914D30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64424" y="6272784"/>
            <a:ext cx="327355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E0A88F0-556B-4BB7-8AAB-D63AEB65C662}" type="datetime1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7/30/2025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A190F-9A08-1CBE-1E92-D31E2310B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1D2C36F-4504-47C0-B82F-A167342A2754}" type="slidenum">
              <a:rPr lang="en-US" smtClean="0"/>
              <a:pPr>
                <a:spcAft>
                  <a:spcPts val="600"/>
                </a:spcAft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0525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D7A4C-DCA3-D049-AB2B-3D88CB301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8AF7A-8AB2-1C4A-9CC7-87817F0882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1800" dirty="0" err="1">
                <a:latin typeface="Rockwell body"/>
              </a:rPr>
              <a:t>Wouter</a:t>
            </a:r>
            <a:r>
              <a:rPr lang="en-CA" sz="1800" dirty="0">
                <a:latin typeface="Rockwell body"/>
              </a:rPr>
              <a:t> </a:t>
            </a:r>
            <a:r>
              <a:rPr lang="en-CA" sz="1800" dirty="0" err="1">
                <a:latin typeface="Rockwell body"/>
              </a:rPr>
              <a:t>Wieling</a:t>
            </a:r>
            <a:r>
              <a:rPr lang="en-CA" sz="1800" dirty="0">
                <a:latin typeface="Rockwell body"/>
              </a:rPr>
              <a:t>, Horacio Kaufmann, Victoria E Claydon, Veera K van </a:t>
            </a:r>
            <a:r>
              <a:rPr lang="en-CA" sz="1800" dirty="0" err="1">
                <a:latin typeface="Rockwell body"/>
              </a:rPr>
              <a:t>Wijnen</a:t>
            </a:r>
            <a:r>
              <a:rPr lang="en-CA" sz="1800" dirty="0">
                <a:latin typeface="Rockwell body"/>
              </a:rPr>
              <a:t>, Mark P M Harms, Stephen P </a:t>
            </a:r>
            <a:r>
              <a:rPr lang="en-CA" sz="1800" dirty="0" err="1">
                <a:latin typeface="Rockwell body"/>
              </a:rPr>
              <a:t>Juraschek</a:t>
            </a:r>
            <a:r>
              <a:rPr lang="en-CA" sz="1800" dirty="0">
                <a:latin typeface="Rockwell body"/>
              </a:rPr>
              <a:t>, Roland D Thijs, Diagnosis and treatment of orthostatic hypotension, The Lancet Neurology, Volume 21, Issue 8, 2022, Pages 735-746.</a:t>
            </a:r>
          </a:p>
          <a:p>
            <a:r>
              <a:rPr lang="en-US" sz="1800" b="0" i="0" dirty="0">
                <a:solidFill>
                  <a:srgbClr val="000000"/>
                </a:solidFill>
                <a:effectLst/>
                <a:latin typeface="Rockwell body"/>
              </a:rPr>
              <a:t>Diabetes Canada Clinical Practice Guidelines Expert Committee. </a:t>
            </a:r>
            <a:r>
              <a:rPr lang="en-US" sz="1800" b="0" i="1" dirty="0">
                <a:solidFill>
                  <a:srgbClr val="000000"/>
                </a:solidFill>
                <a:effectLst/>
                <a:latin typeface="Rockwell body"/>
              </a:rPr>
              <a:t>Diabetes Canada 2018 Clinical Practice Guidelines for the Prevention and Management of Diabetes in Canada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Rockwell body"/>
              </a:rPr>
              <a:t>. Can J Diabetes. 2018;42(Suppl 1):S1-S325.</a:t>
            </a:r>
            <a:endParaRPr lang="en-CA" sz="1800" b="0" i="0" dirty="0">
              <a:solidFill>
                <a:srgbClr val="000000"/>
              </a:solidFill>
              <a:effectLst/>
              <a:latin typeface="Rockwell body"/>
            </a:endParaRPr>
          </a:p>
          <a:p>
            <a:r>
              <a:rPr lang="en-US" sz="1800" b="0" i="0" dirty="0" err="1">
                <a:solidFill>
                  <a:srgbClr val="212121"/>
                </a:solidFill>
                <a:effectLst/>
                <a:latin typeface="Rockwell body"/>
              </a:rPr>
              <a:t>Tsui</a:t>
            </a:r>
            <a:r>
              <a:rPr lang="en-US" sz="1800" b="0" i="0" dirty="0">
                <a:solidFill>
                  <a:srgbClr val="212121"/>
                </a:solidFill>
                <a:effectLst/>
                <a:latin typeface="Rockwell body"/>
              </a:rPr>
              <a:t> C, Kim K, Spencer M. The diagnosis "failure to thrive" and its impact on the care of hospitalized older adults: a matched case-control study. BMC </a:t>
            </a:r>
            <a:r>
              <a:rPr lang="en-US" sz="1800" b="0" i="0" dirty="0" err="1">
                <a:solidFill>
                  <a:srgbClr val="212121"/>
                </a:solidFill>
                <a:effectLst/>
                <a:latin typeface="Rockwell body"/>
              </a:rPr>
              <a:t>Geriatr</a:t>
            </a:r>
            <a:r>
              <a:rPr lang="en-US" sz="1800" b="0" i="0" dirty="0">
                <a:solidFill>
                  <a:srgbClr val="212121"/>
                </a:solidFill>
                <a:effectLst/>
                <a:latin typeface="Rockwell body"/>
              </a:rPr>
              <a:t>. 2020 Feb 14;20(1):62. </a:t>
            </a:r>
            <a:r>
              <a:rPr lang="en-US" sz="1800" b="0" i="0" dirty="0" err="1">
                <a:solidFill>
                  <a:srgbClr val="212121"/>
                </a:solidFill>
                <a:effectLst/>
                <a:latin typeface="Rockwell body"/>
              </a:rPr>
              <a:t>doi</a:t>
            </a:r>
            <a:r>
              <a:rPr lang="en-US" sz="1800" b="0" i="0" dirty="0">
                <a:solidFill>
                  <a:srgbClr val="212121"/>
                </a:solidFill>
                <a:effectLst/>
                <a:latin typeface="Rockwell body"/>
              </a:rPr>
              <a:t>: 10.1186/s12877-020-1462-y. PMID: 32059639; PMCID: PMC7023702.</a:t>
            </a:r>
            <a:endParaRPr lang="en-CA" sz="1800" dirty="0">
              <a:solidFill>
                <a:srgbClr val="000000"/>
              </a:solidFill>
              <a:latin typeface="Rockwell body"/>
            </a:endParaRPr>
          </a:p>
          <a:p>
            <a:r>
              <a:rPr lang="en-CA" sz="1800" b="0" i="0" dirty="0">
                <a:solidFill>
                  <a:srgbClr val="212121"/>
                </a:solidFill>
                <a:effectLst/>
                <a:latin typeface="Rockwell body"/>
              </a:rPr>
              <a:t>Okumura K, </a:t>
            </a:r>
            <a:r>
              <a:rPr lang="en-CA" sz="1800" b="0" i="0" dirty="0" err="1">
                <a:solidFill>
                  <a:srgbClr val="212121"/>
                </a:solidFill>
                <a:effectLst/>
                <a:latin typeface="Rockwell body"/>
              </a:rPr>
              <a:t>Akao</a:t>
            </a:r>
            <a:r>
              <a:rPr lang="en-CA" sz="1800" b="0" i="0" dirty="0">
                <a:solidFill>
                  <a:srgbClr val="212121"/>
                </a:solidFill>
                <a:effectLst/>
                <a:latin typeface="Rockwell body"/>
              </a:rPr>
              <a:t> M, Yoshida T, </a:t>
            </a:r>
            <a:r>
              <a:rPr lang="en-CA" sz="1800" b="0" i="0" dirty="0" err="1">
                <a:solidFill>
                  <a:srgbClr val="212121"/>
                </a:solidFill>
                <a:effectLst/>
                <a:latin typeface="Rockwell body"/>
              </a:rPr>
              <a:t>Kawata</a:t>
            </a:r>
            <a:r>
              <a:rPr lang="en-CA" sz="1800" b="0" i="0" dirty="0">
                <a:solidFill>
                  <a:srgbClr val="212121"/>
                </a:solidFill>
                <a:effectLst/>
                <a:latin typeface="Rockwell body"/>
              </a:rPr>
              <a:t> M, Okazaki O, Akashi S, Eshima K, </a:t>
            </a:r>
            <a:r>
              <a:rPr lang="en-CA" sz="1800" b="0" i="0" dirty="0" err="1">
                <a:solidFill>
                  <a:srgbClr val="212121"/>
                </a:solidFill>
                <a:effectLst/>
                <a:latin typeface="Rockwell body"/>
              </a:rPr>
              <a:t>Tanizawa</a:t>
            </a:r>
            <a:r>
              <a:rPr lang="en-CA" sz="1800" b="0" i="0" dirty="0">
                <a:solidFill>
                  <a:srgbClr val="212121"/>
                </a:solidFill>
                <a:effectLst/>
                <a:latin typeface="Rockwell body"/>
              </a:rPr>
              <a:t> K, </a:t>
            </a:r>
            <a:r>
              <a:rPr lang="en-CA" sz="1800" b="0" i="0" dirty="0" err="1">
                <a:solidFill>
                  <a:srgbClr val="212121"/>
                </a:solidFill>
                <a:effectLst/>
                <a:latin typeface="Rockwell body"/>
              </a:rPr>
              <a:t>Fukuzawa</a:t>
            </a:r>
            <a:r>
              <a:rPr lang="en-CA" sz="1800" b="0" i="0" dirty="0">
                <a:solidFill>
                  <a:srgbClr val="212121"/>
                </a:solidFill>
                <a:effectLst/>
                <a:latin typeface="Rockwell body"/>
              </a:rPr>
              <a:t> M, Hayashi T, </a:t>
            </a:r>
            <a:r>
              <a:rPr lang="en-CA" sz="1800" b="0" i="0" dirty="0" err="1">
                <a:solidFill>
                  <a:srgbClr val="212121"/>
                </a:solidFill>
                <a:effectLst/>
                <a:latin typeface="Rockwell body"/>
              </a:rPr>
              <a:t>Akishita</a:t>
            </a:r>
            <a:r>
              <a:rPr lang="en-CA" sz="1800" b="0" i="0" dirty="0">
                <a:solidFill>
                  <a:srgbClr val="212121"/>
                </a:solidFill>
                <a:effectLst/>
                <a:latin typeface="Rockwell body"/>
              </a:rPr>
              <a:t> M, Lip GYH, Yamashita T; ELDERCARE-AF Committees and Investigators. Low-Dose </a:t>
            </a:r>
            <a:r>
              <a:rPr lang="en-CA" sz="1800" b="0" i="0" dirty="0" err="1">
                <a:solidFill>
                  <a:srgbClr val="212121"/>
                </a:solidFill>
                <a:effectLst/>
                <a:latin typeface="Rockwell body"/>
              </a:rPr>
              <a:t>Edoxaban</a:t>
            </a:r>
            <a:r>
              <a:rPr lang="en-CA" sz="1800" b="0" i="0" dirty="0">
                <a:solidFill>
                  <a:srgbClr val="212121"/>
                </a:solidFill>
                <a:effectLst/>
                <a:latin typeface="Rockwell body"/>
              </a:rPr>
              <a:t> in Very Elderly Patients with Atrial Fibrillation. N </a:t>
            </a:r>
            <a:r>
              <a:rPr lang="en-CA" sz="1800" b="0" i="0" dirty="0" err="1">
                <a:solidFill>
                  <a:srgbClr val="212121"/>
                </a:solidFill>
                <a:effectLst/>
                <a:latin typeface="Rockwell body"/>
              </a:rPr>
              <a:t>Engl</a:t>
            </a:r>
            <a:r>
              <a:rPr lang="en-CA" sz="1800" b="0" i="0" dirty="0">
                <a:solidFill>
                  <a:srgbClr val="212121"/>
                </a:solidFill>
                <a:effectLst/>
                <a:latin typeface="Rockwell body"/>
              </a:rPr>
              <a:t> J Med. 2020 Oct 29;383(18):1735-1745. </a:t>
            </a:r>
            <a:r>
              <a:rPr lang="en-CA" sz="1800" b="0" i="0" dirty="0" err="1">
                <a:solidFill>
                  <a:srgbClr val="212121"/>
                </a:solidFill>
                <a:effectLst/>
                <a:latin typeface="Rockwell body"/>
              </a:rPr>
              <a:t>doi</a:t>
            </a:r>
            <a:r>
              <a:rPr lang="en-CA" sz="1800" b="0" i="0" dirty="0">
                <a:solidFill>
                  <a:srgbClr val="212121"/>
                </a:solidFill>
                <a:effectLst/>
                <a:latin typeface="Rockwell body"/>
              </a:rPr>
              <a:t>: 10.1056/NEJMoa2012883. </a:t>
            </a:r>
            <a:r>
              <a:rPr lang="en-CA" sz="1800" b="0" i="0" dirty="0" err="1">
                <a:solidFill>
                  <a:srgbClr val="212121"/>
                </a:solidFill>
                <a:effectLst/>
                <a:latin typeface="Rockwell body"/>
              </a:rPr>
              <a:t>Epub</a:t>
            </a:r>
            <a:r>
              <a:rPr lang="en-CA" sz="1800" b="0" i="0" dirty="0">
                <a:solidFill>
                  <a:srgbClr val="212121"/>
                </a:solidFill>
                <a:effectLst/>
                <a:latin typeface="Rockwell body"/>
              </a:rPr>
              <a:t> 2020 Aug 30. PMID: 32865374.</a:t>
            </a:r>
            <a:endParaRPr lang="en-CA" sz="1800" dirty="0">
              <a:latin typeface="Rockwell body"/>
            </a:endParaRPr>
          </a:p>
          <a:p>
            <a:endParaRPr lang="en-CA" sz="1800" dirty="0">
              <a:latin typeface="Rockwell body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8B700C-0EDF-AF86-84BF-8CC9A90F5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88F0-556B-4BB7-8AAB-D63AEB65C662}" type="datetime1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E66F0D-0C77-C503-9C84-D98C7B892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EF4925-A455-3665-8C4D-AD183F985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2618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2820</TotalTime>
  <Words>2668</Words>
  <Application>Microsoft Office PowerPoint</Application>
  <PresentationFormat>Widescreen</PresentationFormat>
  <Paragraphs>486</Paragraphs>
  <Slides>48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7" baseType="lpstr">
      <vt:lpstr>Calibri</vt:lpstr>
      <vt:lpstr>Georgia</vt:lpstr>
      <vt:lpstr>NexusSerif</vt:lpstr>
      <vt:lpstr>Rockwell</vt:lpstr>
      <vt:lpstr>Rockwell body</vt:lpstr>
      <vt:lpstr>Rockwell Condensed</vt:lpstr>
      <vt:lpstr>Rockwell Extra Bold</vt:lpstr>
      <vt:lpstr>Wingdings</vt:lpstr>
      <vt:lpstr>Wood Type</vt:lpstr>
      <vt:lpstr>ACUTE CARE GERIATRICS</vt:lpstr>
      <vt:lpstr>OBJECTIVES</vt:lpstr>
      <vt:lpstr>CASE</vt:lpstr>
      <vt:lpstr>History</vt:lpstr>
      <vt:lpstr>Recent hospitalization</vt:lpstr>
      <vt:lpstr>What would you do RE: ANTicoagulation? DO WE HAVE ANY OTHER OPTIOnS?</vt:lpstr>
      <vt:lpstr>Do we have any other options?</vt:lpstr>
      <vt:lpstr>Back to the case, what else do you want to know, a DAY LATER?</vt:lpstr>
      <vt:lpstr>More history</vt:lpstr>
      <vt:lpstr>PHYSICAL EXAM</vt:lpstr>
      <vt:lpstr>PowerPoint Presentation</vt:lpstr>
      <vt:lpstr>PowerPoint Presentation</vt:lpstr>
      <vt:lpstr>Any more investigations?</vt:lpstr>
      <vt:lpstr>Investigations</vt:lpstr>
      <vt:lpstr>Case outcome</vt:lpstr>
      <vt:lpstr>“Failure to thrive”</vt:lpstr>
      <vt:lpstr>PowerPoint Presentation</vt:lpstr>
      <vt:lpstr>PowerPoint Presentation</vt:lpstr>
      <vt:lpstr>Approach to “weakness”</vt:lpstr>
      <vt:lpstr>PowerPoint Presentation</vt:lpstr>
      <vt:lpstr>Case #2</vt:lpstr>
      <vt:lpstr>History</vt:lpstr>
      <vt:lpstr>Approach to falls?</vt:lpstr>
      <vt:lpstr>Approach to falls</vt:lpstr>
      <vt:lpstr>Causes</vt:lpstr>
      <vt:lpstr>Causes – extrinsic factors</vt:lpstr>
      <vt:lpstr>FIRST STEPS</vt:lpstr>
      <vt:lpstr>FIRST STEPS</vt:lpstr>
      <vt:lpstr>What is orthostatic hypotension?</vt:lpstr>
      <vt:lpstr>What is orthostatic hypotension?</vt:lpstr>
      <vt:lpstr>PHYSIOLOGY</vt:lpstr>
      <vt:lpstr>How to classify orthostatic hypotension</vt:lpstr>
      <vt:lpstr>OH without neurological components</vt:lpstr>
      <vt:lpstr>OH with CENTRAL Neurological COMPONENT</vt:lpstr>
      <vt:lpstr>OH with peripheral neurological component</vt:lpstr>
      <vt:lpstr>History</vt:lpstr>
      <vt:lpstr>History – OH RISK FACTORS</vt:lpstr>
      <vt:lpstr>OH Management</vt:lpstr>
      <vt:lpstr>OH Management</vt:lpstr>
      <vt:lpstr>What to do about the Anti-hypertensives?</vt:lpstr>
      <vt:lpstr>What to do about the Anti-hypertensives?</vt:lpstr>
      <vt:lpstr>History – FALLS RISK FACTORS</vt:lpstr>
      <vt:lpstr>dRUGS + FALLS - CLINICAL PEARLS</vt:lpstr>
      <vt:lpstr>Causes</vt:lpstr>
      <vt:lpstr>Alcohol GUIDELINES for older adults</vt:lpstr>
      <vt:lpstr>Falls – general management</vt:lpstr>
      <vt:lpstr>Questions/comments?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ACUTE CARE GERIATRICS</dc:title>
  <dc:creator>Gurmeet Sohi</dc:creator>
  <cp:lastModifiedBy>Gurmeet Sohi</cp:lastModifiedBy>
  <cp:revision>2</cp:revision>
  <dcterms:created xsi:type="dcterms:W3CDTF">2022-12-09T02:51:02Z</dcterms:created>
  <dcterms:modified xsi:type="dcterms:W3CDTF">2025-07-30T18:10:00Z</dcterms:modified>
</cp:coreProperties>
</file>