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9" r:id="rId4"/>
    <p:sldId id="258" r:id="rId5"/>
    <p:sldId id="273" r:id="rId6"/>
    <p:sldId id="261" r:id="rId7"/>
    <p:sldId id="260" r:id="rId8"/>
    <p:sldId id="263" r:id="rId9"/>
    <p:sldId id="264" r:id="rId10"/>
    <p:sldId id="262" r:id="rId11"/>
    <p:sldId id="265" r:id="rId12"/>
    <p:sldId id="274" r:id="rId13"/>
    <p:sldId id="266" r:id="rId14"/>
    <p:sldId id="275" r:id="rId15"/>
    <p:sldId id="279" r:id="rId16"/>
    <p:sldId id="267" r:id="rId17"/>
    <p:sldId id="276" r:id="rId18"/>
    <p:sldId id="268" r:id="rId19"/>
    <p:sldId id="269" r:id="rId20"/>
    <p:sldId id="282" r:id="rId21"/>
    <p:sldId id="28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0FF"/>
    <a:srgbClr val="000CC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60"/>
    <p:restoredTop sz="89270"/>
  </p:normalViewPr>
  <p:slideViewPr>
    <p:cSldViewPr snapToGrid="0">
      <p:cViewPr varScale="1">
        <p:scale>
          <a:sx n="142" d="100"/>
          <a:sy n="142" d="100"/>
        </p:scale>
        <p:origin x="1160" y="168"/>
      </p:cViewPr>
      <p:guideLst/>
    </p:cSldViewPr>
  </p:slideViewPr>
  <p:notesTextViewPr>
    <p:cViewPr>
      <p:scale>
        <a:sx n="1" d="1"/>
        <a:sy n="1" d="1"/>
      </p:scale>
      <p:origin x="0" y="0"/>
    </p:cViewPr>
  </p:notesTextViewPr>
  <p:notesViewPr>
    <p:cSldViewPr snapToGrid="0">
      <p:cViewPr varScale="1">
        <p:scale>
          <a:sx n="120" d="100"/>
          <a:sy n="120" d="100"/>
        </p:scale>
        <p:origin x="4624"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2E4B62-6EE3-F445-83C7-E216D4E82076}" type="datetimeFigureOut">
              <a:rPr lang="en-US" smtClean="0"/>
              <a:t>5/24/25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C2E99A-4991-7644-AA55-821873245177}" type="slidenum">
              <a:rPr lang="en-US" smtClean="0"/>
              <a:t>‹#›</a:t>
            </a:fld>
            <a:endParaRPr lang="en-US"/>
          </a:p>
        </p:txBody>
      </p:sp>
    </p:spTree>
    <p:extLst>
      <p:ext uri="{BB962C8B-B14F-4D97-AF65-F5344CB8AC3E}">
        <p14:creationId xmlns:p14="http://schemas.microsoft.com/office/powerpoint/2010/main" val="396794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put that as the title, but it is quite misleading as there is no way you can learn all about pancreatitis in an hour period. Pancreatitis is a very broad topic which you will be exposed to in acute hospital medicine but also as outpatient. We will be focusing on more acute medical care side of things which includes the severe and necrotizing types.</a:t>
            </a:r>
          </a:p>
        </p:txBody>
      </p:sp>
      <p:sp>
        <p:nvSpPr>
          <p:cNvPr id="4" name="Slide Number Placeholder 3"/>
          <p:cNvSpPr>
            <a:spLocks noGrp="1"/>
          </p:cNvSpPr>
          <p:nvPr>
            <p:ph type="sldNum" sz="quarter" idx="5"/>
          </p:nvPr>
        </p:nvSpPr>
        <p:spPr/>
        <p:txBody>
          <a:bodyPr/>
          <a:lstStyle/>
          <a:p>
            <a:fld id="{63C2E99A-4991-7644-AA55-821873245177}" type="slidenum">
              <a:rPr lang="en-US" smtClean="0"/>
              <a:t>1</a:t>
            </a:fld>
            <a:endParaRPr lang="en-US"/>
          </a:p>
        </p:txBody>
      </p:sp>
    </p:spTree>
    <p:extLst>
      <p:ext uri="{BB962C8B-B14F-4D97-AF65-F5344CB8AC3E}">
        <p14:creationId xmlns:p14="http://schemas.microsoft.com/office/powerpoint/2010/main" val="1293635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C2E99A-4991-7644-AA55-821873245177}" type="slidenum">
              <a:rPr lang="en-US" smtClean="0"/>
              <a:t>2</a:t>
            </a:fld>
            <a:endParaRPr lang="en-US"/>
          </a:p>
        </p:txBody>
      </p:sp>
    </p:spTree>
    <p:extLst>
      <p:ext uri="{BB962C8B-B14F-4D97-AF65-F5344CB8AC3E}">
        <p14:creationId xmlns:p14="http://schemas.microsoft.com/office/powerpoint/2010/main" val="640816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C2E99A-4991-7644-AA55-821873245177}" type="slidenum">
              <a:rPr lang="en-US" smtClean="0"/>
              <a:t>3</a:t>
            </a:fld>
            <a:endParaRPr lang="en-US"/>
          </a:p>
        </p:txBody>
      </p:sp>
    </p:spTree>
    <p:extLst>
      <p:ext uri="{BB962C8B-B14F-4D97-AF65-F5344CB8AC3E}">
        <p14:creationId xmlns:p14="http://schemas.microsoft.com/office/powerpoint/2010/main" val="3706153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There is a huge variation and that is why terminology and categorizing or prognosticating them is different.</a:t>
            </a:r>
          </a:p>
          <a:p>
            <a:endParaRPr lang="en-US" dirty="0"/>
          </a:p>
          <a:p>
            <a:r>
              <a:rPr lang="en-CA" b="0" i="0" dirty="0">
                <a:solidFill>
                  <a:srgbClr val="000000"/>
                </a:solidFill>
                <a:effectLst/>
                <a:latin typeface="Times New Roman" panose="02020603050405020304" pitchFamily="18" charset="0"/>
              </a:rPr>
              <a:t>“The overall mortality of acute pancreatitis is approximately 1 to 2%; however, severe acute pancreatitis carries a much higher mortality rate.” from NCBI</a:t>
            </a:r>
            <a:endParaRPr lang="en-US" dirty="0"/>
          </a:p>
        </p:txBody>
      </p:sp>
      <p:sp>
        <p:nvSpPr>
          <p:cNvPr id="4" name="Slide Number Placeholder 3"/>
          <p:cNvSpPr>
            <a:spLocks noGrp="1"/>
          </p:cNvSpPr>
          <p:nvPr>
            <p:ph type="sldNum" sz="quarter" idx="5"/>
          </p:nvPr>
        </p:nvSpPr>
        <p:spPr/>
        <p:txBody>
          <a:bodyPr/>
          <a:lstStyle/>
          <a:p>
            <a:fld id="{63C2E99A-4991-7644-AA55-821873245177}" type="slidenum">
              <a:rPr lang="en-US" smtClean="0"/>
              <a:t>4</a:t>
            </a:fld>
            <a:endParaRPr lang="en-US"/>
          </a:p>
        </p:txBody>
      </p:sp>
    </p:spTree>
    <p:extLst>
      <p:ext uri="{BB962C8B-B14F-4D97-AF65-F5344CB8AC3E}">
        <p14:creationId xmlns:p14="http://schemas.microsoft.com/office/powerpoint/2010/main" val="2768309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Interstitial </a:t>
            </a:r>
            <a:r>
              <a:rPr lang="en-US" dirty="0" err="1"/>
              <a:t>panreatitis</a:t>
            </a:r>
            <a:r>
              <a:rPr lang="en-US" dirty="0"/>
              <a:t>. Pancreas is boggy and enlarged. It just looks inflamed and engorged. But you don’t see significant fluid tracking around the pancreas and importantly the pancreas is enhancing meaning bright on contrast enhanced CT scan.</a:t>
            </a:r>
          </a:p>
          <a:p>
            <a:pPr marL="171450" indent="-171450">
              <a:buFontTx/>
              <a:buChar char="-"/>
            </a:pPr>
            <a:r>
              <a:rPr lang="en-US" dirty="0"/>
              <a:t>In contrast, necrotizing pancreatitis, you can see </a:t>
            </a:r>
          </a:p>
        </p:txBody>
      </p:sp>
      <p:sp>
        <p:nvSpPr>
          <p:cNvPr id="4" name="Slide Number Placeholder 3"/>
          <p:cNvSpPr>
            <a:spLocks noGrp="1"/>
          </p:cNvSpPr>
          <p:nvPr>
            <p:ph type="sldNum" sz="quarter" idx="5"/>
          </p:nvPr>
        </p:nvSpPr>
        <p:spPr/>
        <p:txBody>
          <a:bodyPr/>
          <a:lstStyle/>
          <a:p>
            <a:fld id="{63C2E99A-4991-7644-AA55-821873245177}" type="slidenum">
              <a:rPr lang="en-US" smtClean="0"/>
              <a:t>5</a:t>
            </a:fld>
            <a:endParaRPr lang="en-US"/>
          </a:p>
        </p:txBody>
      </p:sp>
    </p:spTree>
    <p:extLst>
      <p:ext uri="{BB962C8B-B14F-4D97-AF65-F5344CB8AC3E}">
        <p14:creationId xmlns:p14="http://schemas.microsoft.com/office/powerpoint/2010/main" val="31276530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0" i="0" dirty="0">
                <a:solidFill>
                  <a:srgbClr val="000000"/>
                </a:solidFill>
                <a:effectLst/>
                <a:latin typeface="Times New Roman" panose="02020603050405020304" pitchFamily="18" charset="0"/>
              </a:rPr>
              <a:t>The pathophysiology of acute pancreatitis is based on the premature activation of the enzymes zymogen and trypsinogen, resulting in local pancreatic destruction and activation of the inflammatory cascade, which causes the systemic inflammatory response syndrome (SIRS).</a:t>
            </a:r>
            <a:endParaRPr lang="en-US" dirty="0"/>
          </a:p>
        </p:txBody>
      </p:sp>
      <p:sp>
        <p:nvSpPr>
          <p:cNvPr id="4" name="Slide Number Placeholder 3"/>
          <p:cNvSpPr>
            <a:spLocks noGrp="1"/>
          </p:cNvSpPr>
          <p:nvPr>
            <p:ph type="sldNum" sz="quarter" idx="5"/>
          </p:nvPr>
        </p:nvSpPr>
        <p:spPr/>
        <p:txBody>
          <a:bodyPr/>
          <a:lstStyle/>
          <a:p>
            <a:fld id="{63C2E99A-4991-7644-AA55-821873245177}" type="slidenum">
              <a:rPr lang="en-US" smtClean="0"/>
              <a:t>6</a:t>
            </a:fld>
            <a:endParaRPr lang="en-US"/>
          </a:p>
        </p:txBody>
      </p:sp>
    </p:spTree>
    <p:extLst>
      <p:ext uri="{BB962C8B-B14F-4D97-AF65-F5344CB8AC3E}">
        <p14:creationId xmlns:p14="http://schemas.microsoft.com/office/powerpoint/2010/main" val="2648337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C2E99A-4991-7644-AA55-821873245177}" type="slidenum">
              <a:rPr lang="en-US" smtClean="0"/>
              <a:t>10</a:t>
            </a:fld>
            <a:endParaRPr lang="en-US"/>
          </a:p>
        </p:txBody>
      </p:sp>
    </p:spTree>
    <p:extLst>
      <p:ext uri="{BB962C8B-B14F-4D97-AF65-F5344CB8AC3E}">
        <p14:creationId xmlns:p14="http://schemas.microsoft.com/office/powerpoint/2010/main" val="2513554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clinical scoring systems may not be as helpful in real clinical situations as ICU team will not admit a patient preemptively because of high risk of severe disease. But rather base their </a:t>
            </a:r>
            <a:r>
              <a:rPr lang="en-US" dirty="0" err="1"/>
              <a:t>decisino</a:t>
            </a:r>
            <a:r>
              <a:rPr lang="en-US" dirty="0"/>
              <a:t> on real-time clinical status of the patient which comes down to organ failure, SIRS, etc.</a:t>
            </a:r>
          </a:p>
        </p:txBody>
      </p:sp>
      <p:sp>
        <p:nvSpPr>
          <p:cNvPr id="4" name="Slide Number Placeholder 3"/>
          <p:cNvSpPr>
            <a:spLocks noGrp="1"/>
          </p:cNvSpPr>
          <p:nvPr>
            <p:ph type="sldNum" sz="quarter" idx="5"/>
          </p:nvPr>
        </p:nvSpPr>
        <p:spPr/>
        <p:txBody>
          <a:bodyPr/>
          <a:lstStyle/>
          <a:p>
            <a:fld id="{63C2E99A-4991-7644-AA55-821873245177}" type="slidenum">
              <a:rPr lang="en-US" smtClean="0"/>
              <a:t>11</a:t>
            </a:fld>
            <a:endParaRPr lang="en-US"/>
          </a:p>
        </p:txBody>
      </p:sp>
    </p:spTree>
    <p:extLst>
      <p:ext uri="{BB962C8B-B14F-4D97-AF65-F5344CB8AC3E}">
        <p14:creationId xmlns:p14="http://schemas.microsoft.com/office/powerpoint/2010/main" val="39020375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It looks like lactated ringer’s has more anti-inflammatory effect with improved SIRS response and CRP compared to NS based on RCTs.</a:t>
            </a:r>
          </a:p>
          <a:p>
            <a:pPr marL="171450" indent="-171450">
              <a:buFontTx/>
              <a:buChar char="-"/>
            </a:pPr>
            <a:r>
              <a:rPr lang="en-US" dirty="0"/>
              <a:t>Multiple RCT including Waterfall trial have looked at rate of fluid administration and I believe the global message is massive fluid infusion especially if kept going for more than initial 24-36 hours can likely harm patient - abdominal compartment syndrome, fluid overload, mechanical ventilation, even mortality. Best approach is to goal-directed fluid strategies using clinical parameters like HR, MAP, urinary output with focus on fluid resuscitation within the first 24-36 hours is key. Most expert would recommend 100-150mL/</a:t>
            </a:r>
            <a:r>
              <a:rPr lang="en-US" dirty="0" err="1"/>
              <a:t>hr</a:t>
            </a:r>
            <a:r>
              <a:rPr lang="en-US" dirty="0"/>
              <a:t> (1.5mL/kg/</a:t>
            </a:r>
            <a:r>
              <a:rPr lang="en-US" dirty="0" err="1"/>
              <a:t>hr</a:t>
            </a:r>
            <a:r>
              <a:rPr lang="en-US" dirty="0"/>
              <a:t>) within the first 24 hours and slow down the fluid afterwards.</a:t>
            </a:r>
          </a:p>
          <a:p>
            <a:pPr marL="171450" indent="-171450">
              <a:buFontTx/>
              <a:buChar char="-"/>
            </a:pPr>
            <a:r>
              <a:rPr lang="en-US" dirty="0"/>
              <a:t>Analgesia - Uncontrolled pain likely has negative impact on </a:t>
            </a:r>
            <a:r>
              <a:rPr lang="en-US" dirty="0" err="1"/>
              <a:t>microvascularization</a:t>
            </a:r>
            <a:r>
              <a:rPr lang="en-US" dirty="0"/>
              <a:t> and possibly induction of necrosis (Bachmann 2013 Crit Care).</a:t>
            </a:r>
          </a:p>
        </p:txBody>
      </p:sp>
      <p:sp>
        <p:nvSpPr>
          <p:cNvPr id="4" name="Slide Number Placeholder 3"/>
          <p:cNvSpPr>
            <a:spLocks noGrp="1"/>
          </p:cNvSpPr>
          <p:nvPr>
            <p:ph type="sldNum" sz="quarter" idx="5"/>
          </p:nvPr>
        </p:nvSpPr>
        <p:spPr/>
        <p:txBody>
          <a:bodyPr/>
          <a:lstStyle/>
          <a:p>
            <a:fld id="{63C2E99A-4991-7644-AA55-821873245177}" type="slidenum">
              <a:rPr lang="en-US" smtClean="0"/>
              <a:t>13</a:t>
            </a:fld>
            <a:endParaRPr lang="en-US"/>
          </a:p>
        </p:txBody>
      </p:sp>
    </p:spTree>
    <p:extLst>
      <p:ext uri="{BB962C8B-B14F-4D97-AF65-F5344CB8AC3E}">
        <p14:creationId xmlns:p14="http://schemas.microsoft.com/office/powerpoint/2010/main" val="32364213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Historical practice was to wait until pain subsides before oral feeding can be started. And it would usually start from clear fluids to </a:t>
            </a:r>
            <a:r>
              <a:rPr lang="en-US" dirty="0" err="1"/>
              <a:t>sfot</a:t>
            </a:r>
            <a:r>
              <a:rPr lang="en-US" dirty="0"/>
              <a:t> then low fat solid diet.</a:t>
            </a:r>
          </a:p>
          <a:p>
            <a:pPr marL="171450" indent="-171450">
              <a:buFontTx/>
              <a:buChar char="-"/>
            </a:pPr>
            <a:r>
              <a:rPr lang="en-US" dirty="0"/>
              <a:t>It has been subsequently recognized that oral feeding maintains gut mucosal integrity and prevents translocation of bacteria from the gut lumen into the inﬂamed/ necrosed pancreatic tissue, predisposing to the serious complication of infected pancreatic necrosis.</a:t>
            </a:r>
          </a:p>
          <a:p>
            <a:pPr marL="628650" lvl="1" indent="-171450">
              <a:buFontTx/>
              <a:buChar char="-"/>
            </a:pPr>
            <a:r>
              <a:rPr lang="en-US" dirty="0"/>
              <a:t>Several randomized controlled trials and meta-analyses have demonstrated the superiority of enteral feeding over parenteral nutrition with respect to complications, need for surgery, and mortality.</a:t>
            </a:r>
          </a:p>
          <a:p>
            <a:pPr marL="628650" lvl="1" indent="-171450">
              <a:buFontTx/>
              <a:buChar char="-"/>
            </a:pPr>
            <a:r>
              <a:rPr lang="en-US" dirty="0"/>
              <a:t>Randomized trials have not demonstrated a significant difference between nasogastric and </a:t>
            </a:r>
            <a:r>
              <a:rPr lang="en-US" dirty="0" err="1"/>
              <a:t>nasojejunal</a:t>
            </a:r>
            <a:r>
              <a:rPr lang="en-US" dirty="0"/>
              <a:t> feeding. </a:t>
            </a:r>
          </a:p>
        </p:txBody>
      </p:sp>
      <p:sp>
        <p:nvSpPr>
          <p:cNvPr id="4" name="Slide Number Placeholder 3"/>
          <p:cNvSpPr>
            <a:spLocks noGrp="1"/>
          </p:cNvSpPr>
          <p:nvPr>
            <p:ph type="sldNum" sz="quarter" idx="5"/>
          </p:nvPr>
        </p:nvSpPr>
        <p:spPr/>
        <p:txBody>
          <a:bodyPr/>
          <a:lstStyle/>
          <a:p>
            <a:fld id="{63C2E99A-4991-7644-AA55-821873245177}" type="slidenum">
              <a:rPr lang="en-US" smtClean="0"/>
              <a:t>14</a:t>
            </a:fld>
            <a:endParaRPr lang="en-US"/>
          </a:p>
        </p:txBody>
      </p:sp>
    </p:spTree>
    <p:extLst>
      <p:ext uri="{BB962C8B-B14F-4D97-AF65-F5344CB8AC3E}">
        <p14:creationId xmlns:p14="http://schemas.microsoft.com/office/powerpoint/2010/main" val="575420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“Asymptomatic WON do not warrant any intervention regardless of the size and extension of the collection as they may spontaneously resolve over time.”</a:t>
            </a:r>
          </a:p>
        </p:txBody>
      </p:sp>
      <p:sp>
        <p:nvSpPr>
          <p:cNvPr id="4" name="Slide Number Placeholder 3"/>
          <p:cNvSpPr>
            <a:spLocks noGrp="1"/>
          </p:cNvSpPr>
          <p:nvPr>
            <p:ph type="sldNum" sz="quarter" idx="5"/>
          </p:nvPr>
        </p:nvSpPr>
        <p:spPr/>
        <p:txBody>
          <a:bodyPr/>
          <a:lstStyle/>
          <a:p>
            <a:fld id="{63C2E99A-4991-7644-AA55-821873245177}" type="slidenum">
              <a:rPr lang="en-US" smtClean="0"/>
              <a:t>16</a:t>
            </a:fld>
            <a:endParaRPr lang="en-US"/>
          </a:p>
        </p:txBody>
      </p:sp>
    </p:spTree>
    <p:extLst>
      <p:ext uri="{BB962C8B-B14F-4D97-AF65-F5344CB8AC3E}">
        <p14:creationId xmlns:p14="http://schemas.microsoft.com/office/powerpoint/2010/main" val="33851766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Splanchnic vein thrombosis refers to thrombosis occurring within the portal vein, splenic vein, SMV which is very common in acute pancreatitis. It can happen to 10-15% of pancreatitis cases. Although the pathophysiology is incompletely understood, it is believed that the inﬂammatory state, along with the direct mass of ﬂuid collections, facilitate venous stasis and activation of coagulation, leading to thrombosis.</a:t>
            </a:r>
          </a:p>
          <a:p>
            <a:pPr marL="171450" indent="-171450">
              <a:buFont typeface="Arial" panose="020B0604020202020204" pitchFamily="34" charset="0"/>
              <a:buChar char="•"/>
            </a:pPr>
            <a:r>
              <a:rPr lang="en-US" dirty="0"/>
              <a:t>Management is controversial. Theoretical benefit to treating include increased recanalization rate, preventing ischemia but at risk of bleeding risk.</a:t>
            </a:r>
          </a:p>
          <a:p>
            <a:pPr marL="171450" indent="-171450">
              <a:buFont typeface="Arial" panose="020B0604020202020204" pitchFamily="34" charset="0"/>
              <a:buChar char="•"/>
            </a:pPr>
            <a:r>
              <a:rPr lang="en-US" dirty="0"/>
              <a:t>Meta-analysis on major pancreas journal more recently still could not provide clear answer. However, based on expert opinion, the current practice GI society recommends are to treat any SVT that is extending beyond just isolated splenic vein thrombus.</a:t>
            </a:r>
          </a:p>
          <a:p>
            <a:pPr marL="171450" indent="-171450">
              <a:buFont typeface="Arial" panose="020B0604020202020204" pitchFamily="34" charset="0"/>
              <a:buChar char="•"/>
            </a:pPr>
            <a:r>
              <a:rPr lang="en-US" dirty="0"/>
              <a:t>Treatment usually involves 3-6 months of anticoagulation.</a:t>
            </a:r>
          </a:p>
        </p:txBody>
      </p:sp>
      <p:sp>
        <p:nvSpPr>
          <p:cNvPr id="4" name="Slide Number Placeholder 3"/>
          <p:cNvSpPr>
            <a:spLocks noGrp="1"/>
          </p:cNvSpPr>
          <p:nvPr>
            <p:ph type="sldNum" sz="quarter" idx="5"/>
          </p:nvPr>
        </p:nvSpPr>
        <p:spPr/>
        <p:txBody>
          <a:bodyPr/>
          <a:lstStyle/>
          <a:p>
            <a:fld id="{63C2E99A-4991-7644-AA55-821873245177}" type="slidenum">
              <a:rPr lang="en-US" smtClean="0"/>
              <a:t>20</a:t>
            </a:fld>
            <a:endParaRPr lang="en-US"/>
          </a:p>
        </p:txBody>
      </p:sp>
    </p:spTree>
    <p:extLst>
      <p:ext uri="{BB962C8B-B14F-4D97-AF65-F5344CB8AC3E}">
        <p14:creationId xmlns:p14="http://schemas.microsoft.com/office/powerpoint/2010/main" val="31071335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1C1E4-689C-9325-0114-4A16DC6FEC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3016F88-F2C6-AF6D-C472-FCF908AEE1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952E364-D1FF-D6EB-C7AF-3F02F5F8A95C}"/>
              </a:ext>
            </a:extLst>
          </p:cNvPr>
          <p:cNvSpPr>
            <a:spLocks noGrp="1"/>
          </p:cNvSpPr>
          <p:nvPr>
            <p:ph type="dt" sz="half" idx="10"/>
          </p:nvPr>
        </p:nvSpPr>
        <p:spPr/>
        <p:txBody>
          <a:bodyPr/>
          <a:lstStyle/>
          <a:p>
            <a:fld id="{708B2CAD-76C1-D046-9A7F-1548148FA4E2}" type="datetimeFigureOut">
              <a:rPr lang="en-US" smtClean="0"/>
              <a:t>5/24/25</a:t>
            </a:fld>
            <a:endParaRPr lang="en-US"/>
          </a:p>
        </p:txBody>
      </p:sp>
      <p:sp>
        <p:nvSpPr>
          <p:cNvPr id="5" name="Footer Placeholder 4">
            <a:extLst>
              <a:ext uri="{FF2B5EF4-FFF2-40B4-BE49-F238E27FC236}">
                <a16:creationId xmlns:a16="http://schemas.microsoft.com/office/drawing/2014/main" id="{58FE518D-F4B2-33C7-0440-B2863B72EA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8DF757-ED6B-2ED7-8CB8-D8AE9FB5BBFF}"/>
              </a:ext>
            </a:extLst>
          </p:cNvPr>
          <p:cNvSpPr>
            <a:spLocks noGrp="1"/>
          </p:cNvSpPr>
          <p:nvPr>
            <p:ph type="sldNum" sz="quarter" idx="12"/>
          </p:nvPr>
        </p:nvSpPr>
        <p:spPr/>
        <p:txBody>
          <a:bodyPr/>
          <a:lstStyle/>
          <a:p>
            <a:fld id="{4B7447D5-629D-5643-88DE-E7D29901DA2D}" type="slidenum">
              <a:rPr lang="en-US" smtClean="0"/>
              <a:t>‹#›</a:t>
            </a:fld>
            <a:endParaRPr lang="en-US"/>
          </a:p>
        </p:txBody>
      </p:sp>
    </p:spTree>
    <p:extLst>
      <p:ext uri="{BB962C8B-B14F-4D97-AF65-F5344CB8AC3E}">
        <p14:creationId xmlns:p14="http://schemas.microsoft.com/office/powerpoint/2010/main" val="2094873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58E3C-9307-7DA6-5087-39A34ACF55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DDD72A-C3B5-4963-CB7F-F18C0E34AB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FC6E55-8DB8-FA3D-6823-6EA44730FEFE}"/>
              </a:ext>
            </a:extLst>
          </p:cNvPr>
          <p:cNvSpPr>
            <a:spLocks noGrp="1"/>
          </p:cNvSpPr>
          <p:nvPr>
            <p:ph type="dt" sz="half" idx="10"/>
          </p:nvPr>
        </p:nvSpPr>
        <p:spPr/>
        <p:txBody>
          <a:bodyPr/>
          <a:lstStyle/>
          <a:p>
            <a:fld id="{708B2CAD-76C1-D046-9A7F-1548148FA4E2}" type="datetimeFigureOut">
              <a:rPr lang="en-US" smtClean="0"/>
              <a:t>5/24/25</a:t>
            </a:fld>
            <a:endParaRPr lang="en-US"/>
          </a:p>
        </p:txBody>
      </p:sp>
      <p:sp>
        <p:nvSpPr>
          <p:cNvPr id="5" name="Footer Placeholder 4">
            <a:extLst>
              <a:ext uri="{FF2B5EF4-FFF2-40B4-BE49-F238E27FC236}">
                <a16:creationId xmlns:a16="http://schemas.microsoft.com/office/drawing/2014/main" id="{A446BA5D-42E4-F929-94A5-96A87CFA37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6E2298-CC86-F510-DBEB-D9736E524B63}"/>
              </a:ext>
            </a:extLst>
          </p:cNvPr>
          <p:cNvSpPr>
            <a:spLocks noGrp="1"/>
          </p:cNvSpPr>
          <p:nvPr>
            <p:ph type="sldNum" sz="quarter" idx="12"/>
          </p:nvPr>
        </p:nvSpPr>
        <p:spPr/>
        <p:txBody>
          <a:bodyPr/>
          <a:lstStyle/>
          <a:p>
            <a:fld id="{4B7447D5-629D-5643-88DE-E7D29901DA2D}" type="slidenum">
              <a:rPr lang="en-US" smtClean="0"/>
              <a:t>‹#›</a:t>
            </a:fld>
            <a:endParaRPr lang="en-US"/>
          </a:p>
        </p:txBody>
      </p:sp>
    </p:spTree>
    <p:extLst>
      <p:ext uri="{BB962C8B-B14F-4D97-AF65-F5344CB8AC3E}">
        <p14:creationId xmlns:p14="http://schemas.microsoft.com/office/powerpoint/2010/main" val="3424975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EF401-C12F-507F-3E77-735CE3CAB31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0B4D93-919C-55B1-39FE-73BB07DC37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F0F5EA-1E49-09B0-C78E-57A9FB6A60A7}"/>
              </a:ext>
            </a:extLst>
          </p:cNvPr>
          <p:cNvSpPr>
            <a:spLocks noGrp="1"/>
          </p:cNvSpPr>
          <p:nvPr>
            <p:ph type="dt" sz="half" idx="10"/>
          </p:nvPr>
        </p:nvSpPr>
        <p:spPr/>
        <p:txBody>
          <a:bodyPr/>
          <a:lstStyle/>
          <a:p>
            <a:fld id="{708B2CAD-76C1-D046-9A7F-1548148FA4E2}" type="datetimeFigureOut">
              <a:rPr lang="en-US" smtClean="0"/>
              <a:t>5/24/25</a:t>
            </a:fld>
            <a:endParaRPr lang="en-US"/>
          </a:p>
        </p:txBody>
      </p:sp>
      <p:sp>
        <p:nvSpPr>
          <p:cNvPr id="5" name="Footer Placeholder 4">
            <a:extLst>
              <a:ext uri="{FF2B5EF4-FFF2-40B4-BE49-F238E27FC236}">
                <a16:creationId xmlns:a16="http://schemas.microsoft.com/office/drawing/2014/main" id="{7DF1A0EC-540A-E12D-48E7-3F549D509A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F56A77-44D7-F8BF-AB7E-BCFBE41FEAC2}"/>
              </a:ext>
            </a:extLst>
          </p:cNvPr>
          <p:cNvSpPr>
            <a:spLocks noGrp="1"/>
          </p:cNvSpPr>
          <p:nvPr>
            <p:ph type="sldNum" sz="quarter" idx="12"/>
          </p:nvPr>
        </p:nvSpPr>
        <p:spPr/>
        <p:txBody>
          <a:bodyPr/>
          <a:lstStyle/>
          <a:p>
            <a:fld id="{4B7447D5-629D-5643-88DE-E7D29901DA2D}" type="slidenum">
              <a:rPr lang="en-US" smtClean="0"/>
              <a:t>‹#›</a:t>
            </a:fld>
            <a:endParaRPr lang="en-US"/>
          </a:p>
        </p:txBody>
      </p:sp>
    </p:spTree>
    <p:extLst>
      <p:ext uri="{BB962C8B-B14F-4D97-AF65-F5344CB8AC3E}">
        <p14:creationId xmlns:p14="http://schemas.microsoft.com/office/powerpoint/2010/main" val="1688293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AF5C9F-15BF-A605-3E24-FCAA5A14EB0F}"/>
              </a:ext>
            </a:extLst>
          </p:cNvPr>
          <p:cNvSpPr>
            <a:spLocks noGrp="1"/>
          </p:cNvSpPr>
          <p:nvPr>
            <p:ph sz="half" idx="1"/>
          </p:nvPr>
        </p:nvSpPr>
        <p:spPr>
          <a:xfrm>
            <a:off x="838200" y="167441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B18F5B2-F994-4433-0BF6-53627DAF54E4}"/>
              </a:ext>
            </a:extLst>
          </p:cNvPr>
          <p:cNvSpPr>
            <a:spLocks noGrp="1"/>
          </p:cNvSpPr>
          <p:nvPr>
            <p:ph sz="half" idx="2"/>
          </p:nvPr>
        </p:nvSpPr>
        <p:spPr>
          <a:xfrm>
            <a:off x="6172200" y="167441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15F469-D9AF-1327-2C0C-D3113FB29357}"/>
              </a:ext>
            </a:extLst>
          </p:cNvPr>
          <p:cNvSpPr>
            <a:spLocks noGrp="1"/>
          </p:cNvSpPr>
          <p:nvPr>
            <p:ph type="dt" sz="half" idx="10"/>
          </p:nvPr>
        </p:nvSpPr>
        <p:spPr/>
        <p:txBody>
          <a:bodyPr/>
          <a:lstStyle/>
          <a:p>
            <a:fld id="{708B2CAD-76C1-D046-9A7F-1548148FA4E2}" type="datetimeFigureOut">
              <a:rPr lang="en-US" smtClean="0"/>
              <a:t>5/24/25</a:t>
            </a:fld>
            <a:endParaRPr lang="en-US"/>
          </a:p>
        </p:txBody>
      </p:sp>
      <p:sp>
        <p:nvSpPr>
          <p:cNvPr id="6" name="Footer Placeholder 5">
            <a:extLst>
              <a:ext uri="{FF2B5EF4-FFF2-40B4-BE49-F238E27FC236}">
                <a16:creationId xmlns:a16="http://schemas.microsoft.com/office/drawing/2014/main" id="{B64E18F6-07B9-799F-782D-F72F5BBAFE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9BA7A7-A1A3-1506-0A16-CF95C1FC3A80}"/>
              </a:ext>
            </a:extLst>
          </p:cNvPr>
          <p:cNvSpPr>
            <a:spLocks noGrp="1"/>
          </p:cNvSpPr>
          <p:nvPr>
            <p:ph type="sldNum" sz="quarter" idx="12"/>
          </p:nvPr>
        </p:nvSpPr>
        <p:spPr/>
        <p:txBody>
          <a:bodyPr/>
          <a:lstStyle/>
          <a:p>
            <a:fld id="{4B7447D5-629D-5643-88DE-E7D29901DA2D}" type="slidenum">
              <a:rPr lang="en-US" smtClean="0"/>
              <a:t>‹#›</a:t>
            </a:fld>
            <a:endParaRPr lang="en-US"/>
          </a:p>
        </p:txBody>
      </p:sp>
      <p:sp>
        <p:nvSpPr>
          <p:cNvPr id="11" name="Title 1">
            <a:extLst>
              <a:ext uri="{FF2B5EF4-FFF2-40B4-BE49-F238E27FC236}">
                <a16:creationId xmlns:a16="http://schemas.microsoft.com/office/drawing/2014/main" id="{3622BF92-D217-693A-86E9-F622066E794D}"/>
              </a:ext>
            </a:extLst>
          </p:cNvPr>
          <p:cNvSpPr>
            <a:spLocks noGrp="1"/>
          </p:cNvSpPr>
          <p:nvPr>
            <p:ph type="title"/>
          </p:nvPr>
        </p:nvSpPr>
        <p:spPr>
          <a:xfrm>
            <a:off x="838200" y="18255"/>
            <a:ext cx="7772400" cy="1325563"/>
          </a:xfrm>
        </p:spPr>
        <p:txBody>
          <a:bodyPr/>
          <a:lstStyle/>
          <a:p>
            <a:r>
              <a:rPr lang="en-US"/>
              <a:t>Click to edit Master title style</a:t>
            </a:r>
          </a:p>
        </p:txBody>
      </p:sp>
    </p:spTree>
    <p:extLst>
      <p:ext uri="{BB962C8B-B14F-4D97-AF65-F5344CB8AC3E}">
        <p14:creationId xmlns:p14="http://schemas.microsoft.com/office/powerpoint/2010/main" val="1131752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7D59250-F3C1-17F4-3576-79E072E19E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E4E193-0593-72B6-30A8-4C25A3B245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679FDE3-5BC9-5A46-7F03-91225F7047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60483C-806E-B573-AB2B-6DE588E8B61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B6F7C6F-C6CD-C269-C5E4-6ACBE19880DC}"/>
              </a:ext>
            </a:extLst>
          </p:cNvPr>
          <p:cNvSpPr>
            <a:spLocks noGrp="1"/>
          </p:cNvSpPr>
          <p:nvPr>
            <p:ph type="dt" sz="half" idx="10"/>
          </p:nvPr>
        </p:nvSpPr>
        <p:spPr/>
        <p:txBody>
          <a:bodyPr/>
          <a:lstStyle/>
          <a:p>
            <a:fld id="{708B2CAD-76C1-D046-9A7F-1548148FA4E2}" type="datetimeFigureOut">
              <a:rPr lang="en-US" smtClean="0"/>
              <a:t>5/24/25</a:t>
            </a:fld>
            <a:endParaRPr lang="en-US"/>
          </a:p>
        </p:txBody>
      </p:sp>
      <p:sp>
        <p:nvSpPr>
          <p:cNvPr id="8" name="Footer Placeholder 7">
            <a:extLst>
              <a:ext uri="{FF2B5EF4-FFF2-40B4-BE49-F238E27FC236}">
                <a16:creationId xmlns:a16="http://schemas.microsoft.com/office/drawing/2014/main" id="{9767E401-6326-188F-996F-0DAF8BD6DB1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3AC4EC0-3296-AD04-1DE8-FBF29F279275}"/>
              </a:ext>
            </a:extLst>
          </p:cNvPr>
          <p:cNvSpPr>
            <a:spLocks noGrp="1"/>
          </p:cNvSpPr>
          <p:nvPr>
            <p:ph type="sldNum" sz="quarter" idx="12"/>
          </p:nvPr>
        </p:nvSpPr>
        <p:spPr/>
        <p:txBody>
          <a:bodyPr/>
          <a:lstStyle/>
          <a:p>
            <a:fld id="{4B7447D5-629D-5643-88DE-E7D29901DA2D}" type="slidenum">
              <a:rPr lang="en-US" smtClean="0"/>
              <a:t>‹#›</a:t>
            </a:fld>
            <a:endParaRPr lang="en-US"/>
          </a:p>
        </p:txBody>
      </p:sp>
      <p:sp>
        <p:nvSpPr>
          <p:cNvPr id="10" name="Title 1">
            <a:extLst>
              <a:ext uri="{FF2B5EF4-FFF2-40B4-BE49-F238E27FC236}">
                <a16:creationId xmlns:a16="http://schemas.microsoft.com/office/drawing/2014/main" id="{A51D8649-2375-DE2A-46F5-60248BB416B3}"/>
              </a:ext>
            </a:extLst>
          </p:cNvPr>
          <p:cNvSpPr>
            <a:spLocks noGrp="1"/>
          </p:cNvSpPr>
          <p:nvPr>
            <p:ph type="title"/>
          </p:nvPr>
        </p:nvSpPr>
        <p:spPr>
          <a:xfrm>
            <a:off x="838200" y="18255"/>
            <a:ext cx="7772400" cy="1325563"/>
          </a:xfrm>
        </p:spPr>
        <p:txBody>
          <a:bodyPr/>
          <a:lstStyle/>
          <a:p>
            <a:r>
              <a:rPr lang="en-US"/>
              <a:t>Click to edit Master title style</a:t>
            </a:r>
          </a:p>
        </p:txBody>
      </p:sp>
    </p:spTree>
    <p:extLst>
      <p:ext uri="{BB962C8B-B14F-4D97-AF65-F5344CB8AC3E}">
        <p14:creationId xmlns:p14="http://schemas.microsoft.com/office/powerpoint/2010/main" val="4181974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AD318-DC40-3BD2-0126-AA3A509070B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F96608-F796-97C4-70B3-3BE0BA338B47}"/>
              </a:ext>
            </a:extLst>
          </p:cNvPr>
          <p:cNvSpPr>
            <a:spLocks noGrp="1"/>
          </p:cNvSpPr>
          <p:nvPr>
            <p:ph type="dt" sz="half" idx="10"/>
          </p:nvPr>
        </p:nvSpPr>
        <p:spPr/>
        <p:txBody>
          <a:bodyPr/>
          <a:lstStyle/>
          <a:p>
            <a:fld id="{708B2CAD-76C1-D046-9A7F-1548148FA4E2}" type="datetimeFigureOut">
              <a:rPr lang="en-US" smtClean="0"/>
              <a:t>5/24/25</a:t>
            </a:fld>
            <a:endParaRPr lang="en-US"/>
          </a:p>
        </p:txBody>
      </p:sp>
      <p:sp>
        <p:nvSpPr>
          <p:cNvPr id="4" name="Footer Placeholder 3">
            <a:extLst>
              <a:ext uri="{FF2B5EF4-FFF2-40B4-BE49-F238E27FC236}">
                <a16:creationId xmlns:a16="http://schemas.microsoft.com/office/drawing/2014/main" id="{74EF487F-C88E-6021-435A-8D0744C599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7DD42A0-93E6-D51A-BDAD-7C090BAE528A}"/>
              </a:ext>
            </a:extLst>
          </p:cNvPr>
          <p:cNvSpPr>
            <a:spLocks noGrp="1"/>
          </p:cNvSpPr>
          <p:nvPr>
            <p:ph type="sldNum" sz="quarter" idx="12"/>
          </p:nvPr>
        </p:nvSpPr>
        <p:spPr/>
        <p:txBody>
          <a:bodyPr/>
          <a:lstStyle/>
          <a:p>
            <a:fld id="{4B7447D5-629D-5643-88DE-E7D29901DA2D}" type="slidenum">
              <a:rPr lang="en-US" smtClean="0"/>
              <a:t>‹#›</a:t>
            </a:fld>
            <a:endParaRPr lang="en-US"/>
          </a:p>
        </p:txBody>
      </p:sp>
    </p:spTree>
    <p:extLst>
      <p:ext uri="{BB962C8B-B14F-4D97-AF65-F5344CB8AC3E}">
        <p14:creationId xmlns:p14="http://schemas.microsoft.com/office/powerpoint/2010/main" val="3934291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FE5A63-F7A9-6B0F-51A5-45213CC4F176}"/>
              </a:ext>
            </a:extLst>
          </p:cNvPr>
          <p:cNvSpPr>
            <a:spLocks noGrp="1"/>
          </p:cNvSpPr>
          <p:nvPr>
            <p:ph type="dt" sz="half" idx="10"/>
          </p:nvPr>
        </p:nvSpPr>
        <p:spPr/>
        <p:txBody>
          <a:bodyPr/>
          <a:lstStyle/>
          <a:p>
            <a:fld id="{708B2CAD-76C1-D046-9A7F-1548148FA4E2}" type="datetimeFigureOut">
              <a:rPr lang="en-US" smtClean="0"/>
              <a:t>5/24/25</a:t>
            </a:fld>
            <a:endParaRPr lang="en-US"/>
          </a:p>
        </p:txBody>
      </p:sp>
      <p:sp>
        <p:nvSpPr>
          <p:cNvPr id="3" name="Footer Placeholder 2">
            <a:extLst>
              <a:ext uri="{FF2B5EF4-FFF2-40B4-BE49-F238E27FC236}">
                <a16:creationId xmlns:a16="http://schemas.microsoft.com/office/drawing/2014/main" id="{FAFCFE77-06E1-1182-AD2A-EE3110FCFBA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D6DEA1-BE54-99E4-3059-138D908C7C2D}"/>
              </a:ext>
            </a:extLst>
          </p:cNvPr>
          <p:cNvSpPr>
            <a:spLocks noGrp="1"/>
          </p:cNvSpPr>
          <p:nvPr>
            <p:ph type="sldNum" sz="quarter" idx="12"/>
          </p:nvPr>
        </p:nvSpPr>
        <p:spPr/>
        <p:txBody>
          <a:bodyPr/>
          <a:lstStyle/>
          <a:p>
            <a:fld id="{4B7447D5-629D-5643-88DE-E7D29901DA2D}" type="slidenum">
              <a:rPr lang="en-US" smtClean="0"/>
              <a:t>‹#›</a:t>
            </a:fld>
            <a:endParaRPr lang="en-US"/>
          </a:p>
        </p:txBody>
      </p:sp>
    </p:spTree>
    <p:extLst>
      <p:ext uri="{BB962C8B-B14F-4D97-AF65-F5344CB8AC3E}">
        <p14:creationId xmlns:p14="http://schemas.microsoft.com/office/powerpoint/2010/main" val="3030347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8A9ED-5929-A4CF-7A08-5DCACC0762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6A7BD76-3E07-F413-832F-04627CF751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99CAC29-E813-BCFF-4829-9A1336305D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112DF3-1B87-6D97-9DD2-B8BF02700895}"/>
              </a:ext>
            </a:extLst>
          </p:cNvPr>
          <p:cNvSpPr>
            <a:spLocks noGrp="1"/>
          </p:cNvSpPr>
          <p:nvPr>
            <p:ph type="dt" sz="half" idx="10"/>
          </p:nvPr>
        </p:nvSpPr>
        <p:spPr/>
        <p:txBody>
          <a:bodyPr/>
          <a:lstStyle/>
          <a:p>
            <a:fld id="{708B2CAD-76C1-D046-9A7F-1548148FA4E2}" type="datetimeFigureOut">
              <a:rPr lang="en-US" smtClean="0"/>
              <a:t>5/24/25</a:t>
            </a:fld>
            <a:endParaRPr lang="en-US"/>
          </a:p>
        </p:txBody>
      </p:sp>
      <p:sp>
        <p:nvSpPr>
          <p:cNvPr id="6" name="Footer Placeholder 5">
            <a:extLst>
              <a:ext uri="{FF2B5EF4-FFF2-40B4-BE49-F238E27FC236}">
                <a16:creationId xmlns:a16="http://schemas.microsoft.com/office/drawing/2014/main" id="{52CA80D5-2B63-3977-F390-A5273838C6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4337DC-E1C8-EB92-0028-DAB56E417A4B}"/>
              </a:ext>
            </a:extLst>
          </p:cNvPr>
          <p:cNvSpPr>
            <a:spLocks noGrp="1"/>
          </p:cNvSpPr>
          <p:nvPr>
            <p:ph type="sldNum" sz="quarter" idx="12"/>
          </p:nvPr>
        </p:nvSpPr>
        <p:spPr/>
        <p:txBody>
          <a:bodyPr/>
          <a:lstStyle/>
          <a:p>
            <a:fld id="{4B7447D5-629D-5643-88DE-E7D29901DA2D}" type="slidenum">
              <a:rPr lang="en-US" smtClean="0"/>
              <a:t>‹#›</a:t>
            </a:fld>
            <a:endParaRPr lang="en-US"/>
          </a:p>
        </p:txBody>
      </p:sp>
    </p:spTree>
    <p:extLst>
      <p:ext uri="{BB962C8B-B14F-4D97-AF65-F5344CB8AC3E}">
        <p14:creationId xmlns:p14="http://schemas.microsoft.com/office/powerpoint/2010/main" val="2707981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DF7D8-E8E7-92FF-8F79-9276D76946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83AC699-A2FE-7208-18CB-283B515F8E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8B2D1D1-C43D-DEED-BB55-0B145D6BF7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0C94D3-3B40-E228-BAA2-9352B30B64DF}"/>
              </a:ext>
            </a:extLst>
          </p:cNvPr>
          <p:cNvSpPr>
            <a:spLocks noGrp="1"/>
          </p:cNvSpPr>
          <p:nvPr>
            <p:ph type="dt" sz="half" idx="10"/>
          </p:nvPr>
        </p:nvSpPr>
        <p:spPr/>
        <p:txBody>
          <a:bodyPr/>
          <a:lstStyle/>
          <a:p>
            <a:fld id="{708B2CAD-76C1-D046-9A7F-1548148FA4E2}" type="datetimeFigureOut">
              <a:rPr lang="en-US" smtClean="0"/>
              <a:t>5/24/25</a:t>
            </a:fld>
            <a:endParaRPr lang="en-US"/>
          </a:p>
        </p:txBody>
      </p:sp>
      <p:sp>
        <p:nvSpPr>
          <p:cNvPr id="6" name="Footer Placeholder 5">
            <a:extLst>
              <a:ext uri="{FF2B5EF4-FFF2-40B4-BE49-F238E27FC236}">
                <a16:creationId xmlns:a16="http://schemas.microsoft.com/office/drawing/2014/main" id="{3332646D-D77C-543C-C06D-859A59A95B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A7BF4E-83BB-5215-6518-87DFFA6EDD2E}"/>
              </a:ext>
            </a:extLst>
          </p:cNvPr>
          <p:cNvSpPr>
            <a:spLocks noGrp="1"/>
          </p:cNvSpPr>
          <p:nvPr>
            <p:ph type="sldNum" sz="quarter" idx="12"/>
          </p:nvPr>
        </p:nvSpPr>
        <p:spPr/>
        <p:txBody>
          <a:bodyPr/>
          <a:lstStyle/>
          <a:p>
            <a:fld id="{4B7447D5-629D-5643-88DE-E7D29901DA2D}" type="slidenum">
              <a:rPr lang="en-US" smtClean="0"/>
              <a:t>‹#›</a:t>
            </a:fld>
            <a:endParaRPr lang="en-US"/>
          </a:p>
        </p:txBody>
      </p:sp>
    </p:spTree>
    <p:extLst>
      <p:ext uri="{BB962C8B-B14F-4D97-AF65-F5344CB8AC3E}">
        <p14:creationId xmlns:p14="http://schemas.microsoft.com/office/powerpoint/2010/main" val="2488599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D0F26C77-6DE1-AA12-AE88-C41D32EE4B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8CF750-15B1-2B0B-81AE-F50328F28AA8}"/>
              </a:ext>
            </a:extLst>
          </p:cNvPr>
          <p:cNvSpPr>
            <a:spLocks noGrp="1"/>
          </p:cNvSpPr>
          <p:nvPr>
            <p:ph type="dt" sz="half" idx="10"/>
          </p:nvPr>
        </p:nvSpPr>
        <p:spPr/>
        <p:txBody>
          <a:bodyPr/>
          <a:lstStyle/>
          <a:p>
            <a:fld id="{708B2CAD-76C1-D046-9A7F-1548148FA4E2}" type="datetimeFigureOut">
              <a:rPr lang="en-US" smtClean="0"/>
              <a:t>5/24/25</a:t>
            </a:fld>
            <a:endParaRPr lang="en-US"/>
          </a:p>
        </p:txBody>
      </p:sp>
      <p:sp>
        <p:nvSpPr>
          <p:cNvPr id="5" name="Footer Placeholder 4">
            <a:extLst>
              <a:ext uri="{FF2B5EF4-FFF2-40B4-BE49-F238E27FC236}">
                <a16:creationId xmlns:a16="http://schemas.microsoft.com/office/drawing/2014/main" id="{3781F187-CBAC-2C25-6613-6ECDD47F6C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6EFE0F-1E77-AEFA-C3E7-CFB0E518745B}"/>
              </a:ext>
            </a:extLst>
          </p:cNvPr>
          <p:cNvSpPr>
            <a:spLocks noGrp="1"/>
          </p:cNvSpPr>
          <p:nvPr>
            <p:ph type="sldNum" sz="quarter" idx="12"/>
          </p:nvPr>
        </p:nvSpPr>
        <p:spPr/>
        <p:txBody>
          <a:bodyPr/>
          <a:lstStyle/>
          <a:p>
            <a:fld id="{4B7447D5-629D-5643-88DE-E7D29901DA2D}" type="slidenum">
              <a:rPr lang="en-US" smtClean="0"/>
              <a:t>‹#›</a:t>
            </a:fld>
            <a:endParaRPr lang="en-US"/>
          </a:p>
        </p:txBody>
      </p:sp>
      <p:sp>
        <p:nvSpPr>
          <p:cNvPr id="8" name="Title 1">
            <a:extLst>
              <a:ext uri="{FF2B5EF4-FFF2-40B4-BE49-F238E27FC236}">
                <a16:creationId xmlns:a16="http://schemas.microsoft.com/office/drawing/2014/main" id="{2B67F152-0610-48AB-CC7A-20A95D3B919C}"/>
              </a:ext>
            </a:extLst>
          </p:cNvPr>
          <p:cNvSpPr>
            <a:spLocks noGrp="1"/>
          </p:cNvSpPr>
          <p:nvPr>
            <p:ph type="title"/>
          </p:nvPr>
        </p:nvSpPr>
        <p:spPr>
          <a:xfrm>
            <a:off x="838200" y="18255"/>
            <a:ext cx="7772400" cy="1325563"/>
          </a:xfrm>
        </p:spPr>
        <p:txBody>
          <a:bodyPr/>
          <a:lstStyle/>
          <a:p>
            <a:r>
              <a:rPr lang="en-US"/>
              <a:t>Click to edit Master title style</a:t>
            </a:r>
          </a:p>
        </p:txBody>
      </p:sp>
    </p:spTree>
    <p:extLst>
      <p:ext uri="{BB962C8B-B14F-4D97-AF65-F5344CB8AC3E}">
        <p14:creationId xmlns:p14="http://schemas.microsoft.com/office/powerpoint/2010/main" val="4063806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8152A3-E990-E19D-8778-90DFB92396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81E9BE7-1A6B-76E7-39F0-42EFECE66C0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00AC78-45D6-EE68-2239-E3BFB96985F2}"/>
              </a:ext>
            </a:extLst>
          </p:cNvPr>
          <p:cNvSpPr>
            <a:spLocks noGrp="1"/>
          </p:cNvSpPr>
          <p:nvPr>
            <p:ph type="dt" sz="half" idx="10"/>
          </p:nvPr>
        </p:nvSpPr>
        <p:spPr/>
        <p:txBody>
          <a:bodyPr/>
          <a:lstStyle/>
          <a:p>
            <a:fld id="{708B2CAD-76C1-D046-9A7F-1548148FA4E2}" type="datetimeFigureOut">
              <a:rPr lang="en-US" smtClean="0"/>
              <a:t>5/24/25</a:t>
            </a:fld>
            <a:endParaRPr lang="en-US"/>
          </a:p>
        </p:txBody>
      </p:sp>
      <p:sp>
        <p:nvSpPr>
          <p:cNvPr id="5" name="Footer Placeholder 4">
            <a:extLst>
              <a:ext uri="{FF2B5EF4-FFF2-40B4-BE49-F238E27FC236}">
                <a16:creationId xmlns:a16="http://schemas.microsoft.com/office/drawing/2014/main" id="{820A26D4-0212-BD83-52D4-6EBC464E36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DEA6EC-0653-7B02-46B4-1D0874422502}"/>
              </a:ext>
            </a:extLst>
          </p:cNvPr>
          <p:cNvSpPr>
            <a:spLocks noGrp="1"/>
          </p:cNvSpPr>
          <p:nvPr>
            <p:ph type="sldNum" sz="quarter" idx="12"/>
          </p:nvPr>
        </p:nvSpPr>
        <p:spPr/>
        <p:txBody>
          <a:bodyPr/>
          <a:lstStyle/>
          <a:p>
            <a:fld id="{4B7447D5-629D-5643-88DE-E7D29901DA2D}" type="slidenum">
              <a:rPr lang="en-US" smtClean="0"/>
              <a:t>‹#›</a:t>
            </a:fld>
            <a:endParaRPr lang="en-US"/>
          </a:p>
        </p:txBody>
      </p:sp>
    </p:spTree>
    <p:extLst>
      <p:ext uri="{BB962C8B-B14F-4D97-AF65-F5344CB8AC3E}">
        <p14:creationId xmlns:p14="http://schemas.microsoft.com/office/powerpoint/2010/main" val="242897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b="80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D23448-9D27-653C-F102-6DDD102C12AA}"/>
              </a:ext>
            </a:extLst>
          </p:cNvPr>
          <p:cNvSpPr>
            <a:spLocks noGrp="1"/>
          </p:cNvSpPr>
          <p:nvPr>
            <p:ph type="title"/>
          </p:nvPr>
        </p:nvSpPr>
        <p:spPr>
          <a:xfrm>
            <a:off x="838200" y="18255"/>
            <a:ext cx="77724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CCDC9A-84B3-8D5E-94CE-971BFDB072BE}"/>
              </a:ext>
            </a:extLst>
          </p:cNvPr>
          <p:cNvSpPr>
            <a:spLocks noGrp="1"/>
          </p:cNvSpPr>
          <p:nvPr>
            <p:ph type="body" idx="1"/>
          </p:nvPr>
        </p:nvSpPr>
        <p:spPr>
          <a:xfrm>
            <a:off x="838200" y="1674415"/>
            <a:ext cx="10515600" cy="45940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6E1A571-61B3-8088-CDAA-3C5189E65C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tint val="75000"/>
                  </a:schemeClr>
                </a:solidFill>
                <a:latin typeface="Arial" panose="020B0604020202020204" pitchFamily="34" charset="0"/>
                <a:cs typeface="Arial" panose="020B0604020202020204" pitchFamily="34" charset="0"/>
              </a:defRPr>
            </a:lvl1pPr>
          </a:lstStyle>
          <a:p>
            <a:fld id="{708B2CAD-76C1-D046-9A7F-1548148FA4E2}" type="datetimeFigureOut">
              <a:rPr lang="en-US" smtClean="0"/>
              <a:pPr/>
              <a:t>5/24/25</a:t>
            </a:fld>
            <a:endParaRPr lang="en-US"/>
          </a:p>
        </p:txBody>
      </p:sp>
      <p:sp>
        <p:nvSpPr>
          <p:cNvPr id="5" name="Footer Placeholder 4">
            <a:extLst>
              <a:ext uri="{FF2B5EF4-FFF2-40B4-BE49-F238E27FC236}">
                <a16:creationId xmlns:a16="http://schemas.microsoft.com/office/drawing/2014/main" id="{103F0585-7F99-D30A-DB4F-0D624F384E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58FA5386-2729-1004-7BF5-36B2ACF0AC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4B7447D5-629D-5643-88DE-E7D29901DA2D}" type="slidenum">
              <a:rPr lang="en-US" smtClean="0"/>
              <a:pPr/>
              <a:t>‹#›</a:t>
            </a:fld>
            <a:endParaRPr lang="en-US"/>
          </a:p>
        </p:txBody>
      </p:sp>
    </p:spTree>
    <p:extLst>
      <p:ext uri="{BB962C8B-B14F-4D97-AF65-F5344CB8AC3E}">
        <p14:creationId xmlns:p14="http://schemas.microsoft.com/office/powerpoint/2010/main" val="38935827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081" name="Rectangle 307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A8E8EB-2E6F-F3B3-62D2-E076FB893E7F}"/>
              </a:ext>
            </a:extLst>
          </p:cNvPr>
          <p:cNvSpPr>
            <a:spLocks noGrp="1"/>
          </p:cNvSpPr>
          <p:nvPr>
            <p:ph type="ctrTitle"/>
          </p:nvPr>
        </p:nvSpPr>
        <p:spPr>
          <a:xfrm>
            <a:off x="1769806" y="1122362"/>
            <a:ext cx="8652388" cy="2900518"/>
          </a:xfrm>
        </p:spPr>
        <p:txBody>
          <a:bodyPr>
            <a:normAutofit/>
          </a:bodyPr>
          <a:lstStyle/>
          <a:p>
            <a:r>
              <a:rPr lang="en-US" b="1" dirty="0">
                <a:solidFill>
                  <a:srgbClr val="FFFFFF"/>
                </a:solidFill>
              </a:rPr>
              <a:t>Pancreatitis: the good, the bad and the ugly</a:t>
            </a:r>
          </a:p>
        </p:txBody>
      </p:sp>
      <p:sp>
        <p:nvSpPr>
          <p:cNvPr id="3" name="Subtitle 2">
            <a:extLst>
              <a:ext uri="{FF2B5EF4-FFF2-40B4-BE49-F238E27FC236}">
                <a16:creationId xmlns:a16="http://schemas.microsoft.com/office/drawing/2014/main" id="{F3C5CD50-206C-BD90-7769-3B5F28216988}"/>
              </a:ext>
            </a:extLst>
          </p:cNvPr>
          <p:cNvSpPr>
            <a:spLocks noGrp="1"/>
          </p:cNvSpPr>
          <p:nvPr>
            <p:ph type="subTitle" idx="1"/>
          </p:nvPr>
        </p:nvSpPr>
        <p:spPr>
          <a:xfrm>
            <a:off x="1524000" y="4596043"/>
            <a:ext cx="9144000" cy="1098395"/>
          </a:xfrm>
        </p:spPr>
        <p:txBody>
          <a:bodyPr>
            <a:normAutofit/>
          </a:bodyPr>
          <a:lstStyle/>
          <a:p>
            <a:r>
              <a:rPr lang="en-US" dirty="0">
                <a:solidFill>
                  <a:srgbClr val="FFFFFF"/>
                </a:solidFill>
              </a:rPr>
              <a:t>Hyun Jae (John) Kim, PGY-6 therapeutic fellow</a:t>
            </a: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D974F5B5-C515-9D50-36D2-5822457988D4}"/>
              </a:ext>
            </a:extLst>
          </p:cNvPr>
          <p:cNvPicPr>
            <a:picLocks noChangeAspect="1"/>
          </p:cNvPicPr>
          <p:nvPr/>
        </p:nvPicPr>
        <p:blipFill>
          <a:blip r:embed="rId3">
            <a:alphaModFix amt="50000"/>
            <a:extLst>
              <a:ext uri="{BEBA8EAE-BF5A-486C-A8C5-ECC9F3942E4B}">
                <a14:imgProps xmlns:a14="http://schemas.microsoft.com/office/drawing/2010/main">
                  <a14:imgLayer r:embed="rId4">
                    <a14:imgEffect>
                      <a14:sharpenSoften amount="100000"/>
                    </a14:imgEffect>
                    <a14:imgEffect>
                      <a14:colorTemperature colorTemp="7347"/>
                    </a14:imgEffect>
                    <a14:imgEffect>
                      <a14:brightnessContrast bright="100000"/>
                    </a14:imgEffect>
                  </a14:imgLayer>
                </a14:imgProps>
              </a:ext>
            </a:extLst>
          </a:blip>
          <a:stretch>
            <a:fillRect/>
          </a:stretch>
        </p:blipFill>
        <p:spPr>
          <a:xfrm>
            <a:off x="8017844" y="243388"/>
            <a:ext cx="3962573" cy="3389857"/>
          </a:xfrm>
          <a:prstGeom prst="rect">
            <a:avLst/>
          </a:prstGeom>
        </p:spPr>
      </p:pic>
    </p:spTree>
    <p:extLst>
      <p:ext uri="{BB962C8B-B14F-4D97-AF65-F5344CB8AC3E}">
        <p14:creationId xmlns:p14="http://schemas.microsoft.com/office/powerpoint/2010/main" val="241688000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B98CB-8D92-F068-3D24-0141BCE76BDA}"/>
              </a:ext>
            </a:extLst>
          </p:cNvPr>
          <p:cNvSpPr>
            <a:spLocks noGrp="1"/>
          </p:cNvSpPr>
          <p:nvPr>
            <p:ph type="title"/>
          </p:nvPr>
        </p:nvSpPr>
        <p:spPr>
          <a:xfrm>
            <a:off x="838200" y="18255"/>
            <a:ext cx="10515600" cy="1325563"/>
          </a:xfrm>
        </p:spPr>
        <p:txBody>
          <a:bodyPr/>
          <a:lstStyle/>
          <a:p>
            <a:r>
              <a:rPr lang="en-US" dirty="0"/>
              <a:t>Overview</a:t>
            </a:r>
            <a:endParaRPr lang="en-US" dirty="0">
              <a:solidFill>
                <a:schemeClr val="bg1"/>
              </a:solidFill>
            </a:endParaRPr>
          </a:p>
        </p:txBody>
      </p:sp>
      <p:sp>
        <p:nvSpPr>
          <p:cNvPr id="3" name="Content Placeholder 2">
            <a:extLst>
              <a:ext uri="{FF2B5EF4-FFF2-40B4-BE49-F238E27FC236}">
                <a16:creationId xmlns:a16="http://schemas.microsoft.com/office/drawing/2014/main" id="{8EFE9D07-EFFA-CAEB-495B-98C4226DB61C}"/>
              </a:ext>
            </a:extLst>
          </p:cNvPr>
          <p:cNvSpPr>
            <a:spLocks noGrp="1"/>
          </p:cNvSpPr>
          <p:nvPr>
            <p:ph idx="1"/>
          </p:nvPr>
        </p:nvSpPr>
        <p:spPr/>
        <p:txBody>
          <a:bodyPr/>
          <a:lstStyle/>
          <a:p>
            <a:r>
              <a:rPr lang="en-US" dirty="0"/>
              <a:t>Epidemiology of pancreatitis and nomenclature</a:t>
            </a:r>
          </a:p>
          <a:p>
            <a:r>
              <a:rPr lang="en-US" dirty="0"/>
              <a:t>Pathophysiology</a:t>
            </a:r>
          </a:p>
          <a:p>
            <a:r>
              <a:rPr lang="en-US" dirty="0"/>
              <a:t>Investigation/diagnosis</a:t>
            </a:r>
          </a:p>
          <a:p>
            <a:r>
              <a:rPr lang="en-US" dirty="0"/>
              <a:t>Prognostication</a:t>
            </a:r>
          </a:p>
          <a:p>
            <a:r>
              <a:rPr lang="en-US" dirty="0"/>
              <a:t>Management</a:t>
            </a:r>
          </a:p>
          <a:p>
            <a:pPr lvl="1"/>
            <a:r>
              <a:rPr lang="en-US" dirty="0"/>
              <a:t>Acute phase</a:t>
            </a:r>
          </a:p>
          <a:p>
            <a:pPr lvl="1"/>
            <a:r>
              <a:rPr lang="en-US" dirty="0"/>
              <a:t>Late phase</a:t>
            </a:r>
          </a:p>
        </p:txBody>
      </p:sp>
    </p:spTree>
    <p:extLst>
      <p:ext uri="{BB962C8B-B14F-4D97-AF65-F5344CB8AC3E}">
        <p14:creationId xmlns:p14="http://schemas.microsoft.com/office/powerpoint/2010/main" val="1027200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EC83D-13B3-8FB5-1871-E927CE5A5338}"/>
              </a:ext>
            </a:extLst>
          </p:cNvPr>
          <p:cNvSpPr>
            <a:spLocks noGrp="1"/>
          </p:cNvSpPr>
          <p:nvPr>
            <p:ph type="title"/>
          </p:nvPr>
        </p:nvSpPr>
        <p:spPr/>
        <p:txBody>
          <a:bodyPr/>
          <a:lstStyle/>
          <a:p>
            <a:r>
              <a:rPr lang="en-US" dirty="0"/>
              <a:t>Are all pancreatitis same?</a:t>
            </a:r>
          </a:p>
        </p:txBody>
      </p:sp>
      <p:pic>
        <p:nvPicPr>
          <p:cNvPr id="1026" name="Picture 2">
            <a:extLst>
              <a:ext uri="{FF2B5EF4-FFF2-40B4-BE49-F238E27FC236}">
                <a16:creationId xmlns:a16="http://schemas.microsoft.com/office/drawing/2014/main" id="{D1266198-77A4-5CC8-B010-D5D88F810DF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461209" y="1624306"/>
            <a:ext cx="7269582" cy="492531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C987E28-EAD7-DFC9-318A-AA858E172312}"/>
              </a:ext>
            </a:extLst>
          </p:cNvPr>
          <p:cNvSpPr txBox="1"/>
          <p:nvPr/>
        </p:nvSpPr>
        <p:spPr>
          <a:xfrm>
            <a:off x="10700886" y="6581001"/>
            <a:ext cx="149111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van Dijk. Gut 2024.</a:t>
            </a:r>
          </a:p>
        </p:txBody>
      </p:sp>
    </p:spTree>
    <p:extLst>
      <p:ext uri="{BB962C8B-B14F-4D97-AF65-F5344CB8AC3E}">
        <p14:creationId xmlns:p14="http://schemas.microsoft.com/office/powerpoint/2010/main" val="1908783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24536-F657-0381-1CCA-362816FEA01A}"/>
              </a:ext>
            </a:extLst>
          </p:cNvPr>
          <p:cNvSpPr>
            <a:spLocks noGrp="1"/>
          </p:cNvSpPr>
          <p:nvPr>
            <p:ph type="title"/>
          </p:nvPr>
        </p:nvSpPr>
        <p:spPr/>
        <p:txBody>
          <a:bodyPr/>
          <a:lstStyle/>
          <a:p>
            <a:r>
              <a:rPr lang="en-US" dirty="0"/>
              <a:t>Are all pancreatitis same?</a:t>
            </a:r>
          </a:p>
        </p:txBody>
      </p:sp>
      <p:sp>
        <p:nvSpPr>
          <p:cNvPr id="3" name="Content Placeholder 2">
            <a:extLst>
              <a:ext uri="{FF2B5EF4-FFF2-40B4-BE49-F238E27FC236}">
                <a16:creationId xmlns:a16="http://schemas.microsoft.com/office/drawing/2014/main" id="{8E50038B-9B0D-42C1-F3B1-2C84D736E2F5}"/>
              </a:ext>
            </a:extLst>
          </p:cNvPr>
          <p:cNvSpPr>
            <a:spLocks noGrp="1"/>
          </p:cNvSpPr>
          <p:nvPr>
            <p:ph idx="1"/>
          </p:nvPr>
        </p:nvSpPr>
        <p:spPr>
          <a:xfrm>
            <a:off x="838200" y="1674415"/>
            <a:ext cx="5257800" cy="4351338"/>
          </a:xfrm>
        </p:spPr>
        <p:txBody>
          <a:bodyPr/>
          <a:lstStyle/>
          <a:p>
            <a:r>
              <a:rPr lang="en-US" dirty="0"/>
              <a:t>Pancreatitis involves a wide spectrum of disease presentation and severity.</a:t>
            </a:r>
          </a:p>
          <a:p>
            <a:r>
              <a:rPr lang="en-US" dirty="0"/>
              <a:t>Important to distinguish and categorize pancreatitis properly.</a:t>
            </a:r>
          </a:p>
          <a:p>
            <a:pPr lvl="1"/>
            <a:r>
              <a:rPr lang="en-US" b="1" dirty="0"/>
              <a:t>Acute pancreatitis (AP)</a:t>
            </a:r>
          </a:p>
          <a:p>
            <a:pPr lvl="2"/>
            <a:r>
              <a:rPr lang="en-US" dirty="0"/>
              <a:t>Interstitial vs necrotizing</a:t>
            </a:r>
          </a:p>
          <a:p>
            <a:pPr lvl="2"/>
            <a:r>
              <a:rPr lang="en-US" dirty="0"/>
              <a:t>Mild, moderate vs severe</a:t>
            </a:r>
          </a:p>
          <a:p>
            <a:pPr lvl="1"/>
            <a:r>
              <a:rPr lang="en-US" b="1" dirty="0"/>
              <a:t>Chronic pancreatitis (CP)</a:t>
            </a:r>
          </a:p>
        </p:txBody>
      </p:sp>
      <p:pic>
        <p:nvPicPr>
          <p:cNvPr id="2052" name="Picture 4" descr="A medical illustration showing the pancreas affected by interstitial pancreatitis and necrotizing pancreatitis, side by side. On the left, depict interstitial pancreatitis as an inflamed pancreas with swelling, redness, and surrounding mild fluid accumulation. On the right, show necrotizing pancreatitis with areas of dark, necrotic tissue, disrupted pancreas structure, and extensive fluid and debris. Use a clean and minimal design with no text, labels, or annotations. Ensure the background is clear and white, making it suitable for overlay or educational use.">
            <a:extLst>
              <a:ext uri="{FF2B5EF4-FFF2-40B4-BE49-F238E27FC236}">
                <a16:creationId xmlns:a16="http://schemas.microsoft.com/office/drawing/2014/main" id="{FE5B8449-E2F5-A6E6-183E-55988EC56C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8307" y="1674415"/>
            <a:ext cx="4351338"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3064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30" name="Picture 6">
            <a:extLst>
              <a:ext uri="{FF2B5EF4-FFF2-40B4-BE49-F238E27FC236}">
                <a16:creationId xmlns:a16="http://schemas.microsoft.com/office/drawing/2014/main" id="{414534D2-68A2-D646-C148-D7B3C31917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973" y="676702"/>
            <a:ext cx="5710451" cy="571045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B2874E10-4F99-6B01-D79A-70A6C71F2C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8776" y="1514902"/>
            <a:ext cx="4872251" cy="4872251"/>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2EE9EE1A-13EA-B8FC-D4E0-741D919837DD}"/>
              </a:ext>
            </a:extLst>
          </p:cNvPr>
          <p:cNvSpPr>
            <a:spLocks noGrp="1"/>
          </p:cNvSpPr>
          <p:nvPr>
            <p:ph type="title"/>
          </p:nvPr>
        </p:nvSpPr>
        <p:spPr>
          <a:xfrm>
            <a:off x="1663889" y="731293"/>
            <a:ext cx="3624618" cy="658447"/>
          </a:xfrm>
        </p:spPr>
        <p:txBody>
          <a:bodyPr>
            <a:normAutofit/>
          </a:bodyPr>
          <a:lstStyle/>
          <a:p>
            <a:pPr algn="ctr"/>
            <a:r>
              <a:rPr lang="en-US" sz="2000" dirty="0"/>
              <a:t>Acute interstitial pancreatitis</a:t>
            </a:r>
          </a:p>
        </p:txBody>
      </p:sp>
      <p:sp>
        <p:nvSpPr>
          <p:cNvPr id="5" name="Title 1">
            <a:extLst>
              <a:ext uri="{FF2B5EF4-FFF2-40B4-BE49-F238E27FC236}">
                <a16:creationId xmlns:a16="http://schemas.microsoft.com/office/drawing/2014/main" id="{0937AD6F-DA6D-836F-3745-EF270C9AD79B}"/>
              </a:ext>
            </a:extLst>
          </p:cNvPr>
          <p:cNvSpPr txBox="1">
            <a:spLocks/>
          </p:cNvSpPr>
          <p:nvPr/>
        </p:nvSpPr>
        <p:spPr>
          <a:xfrm>
            <a:off x="7322592" y="731293"/>
            <a:ext cx="3624618" cy="6584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bg1"/>
                </a:solidFill>
                <a:latin typeface="Arial" panose="020B0604020202020204" pitchFamily="34" charset="0"/>
                <a:ea typeface="+mj-ea"/>
                <a:cs typeface="Arial" panose="020B0604020202020204" pitchFamily="34" charset="0"/>
              </a:defRPr>
            </a:lvl1pPr>
          </a:lstStyle>
          <a:p>
            <a:pPr algn="ctr"/>
            <a:r>
              <a:rPr lang="en-US" sz="2000" dirty="0"/>
              <a:t>Necrotizing pancreatitis</a:t>
            </a:r>
          </a:p>
        </p:txBody>
      </p:sp>
      <p:cxnSp>
        <p:nvCxnSpPr>
          <p:cNvPr id="7" name="Straight Arrow Connector 6">
            <a:extLst>
              <a:ext uri="{FF2B5EF4-FFF2-40B4-BE49-F238E27FC236}">
                <a16:creationId xmlns:a16="http://schemas.microsoft.com/office/drawing/2014/main" id="{F9AC3873-284C-D550-7488-35414106EAEE}"/>
              </a:ext>
            </a:extLst>
          </p:cNvPr>
          <p:cNvCxnSpPr>
            <a:cxnSpLocks/>
          </p:cNvCxnSpPr>
          <p:nvPr/>
        </p:nvCxnSpPr>
        <p:spPr>
          <a:xfrm>
            <a:off x="4138863" y="1997242"/>
            <a:ext cx="0" cy="938463"/>
          </a:xfrm>
          <a:prstGeom prst="straightConnector1">
            <a:avLst/>
          </a:prstGeom>
          <a:ln w="57150">
            <a:solidFill>
              <a:schemeClr val="bg1"/>
            </a:solidFill>
            <a:headEnd w="lg" len="sm"/>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A6C4652-8010-B379-518A-823666738F22}"/>
              </a:ext>
            </a:extLst>
          </p:cNvPr>
          <p:cNvCxnSpPr>
            <a:cxnSpLocks/>
          </p:cNvCxnSpPr>
          <p:nvPr/>
        </p:nvCxnSpPr>
        <p:spPr>
          <a:xfrm>
            <a:off x="10078453" y="2703095"/>
            <a:ext cx="0" cy="938463"/>
          </a:xfrm>
          <a:prstGeom prst="straightConnector1">
            <a:avLst/>
          </a:prstGeom>
          <a:ln w="57150">
            <a:solidFill>
              <a:schemeClr val="bg1"/>
            </a:solidFill>
            <a:headEnd w="lg" len="sm"/>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05CEEF8-7B8E-E928-2E3E-D928100E9394}"/>
              </a:ext>
            </a:extLst>
          </p:cNvPr>
          <p:cNvCxnSpPr>
            <a:cxnSpLocks/>
          </p:cNvCxnSpPr>
          <p:nvPr/>
        </p:nvCxnSpPr>
        <p:spPr>
          <a:xfrm>
            <a:off x="9364579" y="2109537"/>
            <a:ext cx="0" cy="938463"/>
          </a:xfrm>
          <a:prstGeom prst="straightConnector1">
            <a:avLst/>
          </a:prstGeom>
          <a:ln w="57150">
            <a:solidFill>
              <a:schemeClr val="bg1"/>
            </a:solidFill>
            <a:headEnd w="lg" len="sm"/>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2022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9ED84-70BE-BC91-C907-0AC241F01D73}"/>
              </a:ext>
            </a:extLst>
          </p:cNvPr>
          <p:cNvSpPr>
            <a:spLocks noGrp="1"/>
          </p:cNvSpPr>
          <p:nvPr>
            <p:ph type="title"/>
          </p:nvPr>
        </p:nvSpPr>
        <p:spPr/>
        <p:txBody>
          <a:bodyPr/>
          <a:lstStyle/>
          <a:p>
            <a:r>
              <a:rPr lang="en-US" dirty="0"/>
              <a:t>Pathophysiology</a:t>
            </a:r>
          </a:p>
        </p:txBody>
      </p:sp>
      <p:sp>
        <p:nvSpPr>
          <p:cNvPr id="3" name="Content Placeholder 2">
            <a:extLst>
              <a:ext uri="{FF2B5EF4-FFF2-40B4-BE49-F238E27FC236}">
                <a16:creationId xmlns:a16="http://schemas.microsoft.com/office/drawing/2014/main" id="{719D5D94-EA59-6290-E458-BB2F7B23BB2D}"/>
              </a:ext>
            </a:extLst>
          </p:cNvPr>
          <p:cNvSpPr>
            <a:spLocks noGrp="1"/>
          </p:cNvSpPr>
          <p:nvPr>
            <p:ph idx="1"/>
          </p:nvPr>
        </p:nvSpPr>
        <p:spPr>
          <a:xfrm>
            <a:off x="838200" y="1674415"/>
            <a:ext cx="5815263" cy="4594038"/>
          </a:xfrm>
        </p:spPr>
        <p:txBody>
          <a:bodyPr/>
          <a:lstStyle/>
          <a:p>
            <a:r>
              <a:rPr lang="en-US" dirty="0"/>
              <a:t>Premature activation of digestive enzymes resulting in local pancreatic acinar cell destruction +/- distant organ dysfunction.</a:t>
            </a:r>
          </a:p>
          <a:p>
            <a:pPr lvl="1"/>
            <a:r>
              <a:rPr lang="en-US" dirty="0"/>
              <a:t>SIRS, ARDS, renal failure, VTE, etc.</a:t>
            </a:r>
          </a:p>
          <a:p>
            <a:endParaRPr lang="en-US" dirty="0"/>
          </a:p>
          <a:p>
            <a:r>
              <a:rPr lang="en-US" dirty="0"/>
              <a:t>Pancreatic ischemic injury can result in pancreatic tissue necrosis with associated local complications.</a:t>
            </a:r>
          </a:p>
        </p:txBody>
      </p:sp>
      <p:pic>
        <p:nvPicPr>
          <p:cNvPr id="2050" name="Picture 2">
            <a:extLst>
              <a:ext uri="{FF2B5EF4-FFF2-40B4-BE49-F238E27FC236}">
                <a16:creationId xmlns:a16="http://schemas.microsoft.com/office/drawing/2014/main" id="{7E222C0A-6305-4BD1-C638-A8FBAA3C5E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3779" y="1455250"/>
            <a:ext cx="5134143" cy="4596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2680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4C826-5B86-F3F2-20E4-967F55C4D99C}"/>
              </a:ext>
            </a:extLst>
          </p:cNvPr>
          <p:cNvSpPr>
            <a:spLocks noGrp="1"/>
          </p:cNvSpPr>
          <p:nvPr>
            <p:ph type="title"/>
          </p:nvPr>
        </p:nvSpPr>
        <p:spPr/>
        <p:txBody>
          <a:bodyPr/>
          <a:lstStyle/>
          <a:p>
            <a:r>
              <a:rPr lang="en-US" dirty="0"/>
              <a:t>What can go wrong?</a:t>
            </a:r>
          </a:p>
        </p:txBody>
      </p:sp>
      <p:sp>
        <p:nvSpPr>
          <p:cNvPr id="3" name="Content Placeholder 2">
            <a:extLst>
              <a:ext uri="{FF2B5EF4-FFF2-40B4-BE49-F238E27FC236}">
                <a16:creationId xmlns:a16="http://schemas.microsoft.com/office/drawing/2014/main" id="{B2C43AF1-1531-38F2-15EA-07B3E4F356A8}"/>
              </a:ext>
            </a:extLst>
          </p:cNvPr>
          <p:cNvSpPr>
            <a:spLocks noGrp="1"/>
          </p:cNvSpPr>
          <p:nvPr>
            <p:ph idx="1"/>
          </p:nvPr>
        </p:nvSpPr>
        <p:spPr/>
        <p:txBody>
          <a:bodyPr/>
          <a:lstStyle/>
          <a:p>
            <a:r>
              <a:rPr lang="en-US" dirty="0">
                <a:solidFill>
                  <a:srgbClr val="0010FF"/>
                </a:solidFill>
              </a:rPr>
              <a:t>Multi organ failure</a:t>
            </a:r>
          </a:p>
          <a:p>
            <a:r>
              <a:rPr lang="en-US" dirty="0">
                <a:solidFill>
                  <a:srgbClr val="0010FF"/>
                </a:solidFill>
              </a:rPr>
              <a:t>Peripancreatic fluid/necrotic collections</a:t>
            </a:r>
          </a:p>
          <a:p>
            <a:r>
              <a:rPr lang="en-US" dirty="0"/>
              <a:t>Bacterial translocation, sepsis, cholangitis*</a:t>
            </a:r>
          </a:p>
          <a:p>
            <a:r>
              <a:rPr lang="en-US" dirty="0"/>
              <a:t>Gastrointestinal bleeding – i.e. </a:t>
            </a:r>
            <a:r>
              <a:rPr lang="en-US" dirty="0">
                <a:solidFill>
                  <a:srgbClr val="0010FF"/>
                </a:solidFill>
              </a:rPr>
              <a:t>pseudoaneurysm</a:t>
            </a:r>
            <a:r>
              <a:rPr lang="en-US" dirty="0"/>
              <a:t>, hemosuccus pancreaticus</a:t>
            </a:r>
          </a:p>
          <a:p>
            <a:r>
              <a:rPr lang="en-US" dirty="0"/>
              <a:t>Chronic pancreatitis, endocrine/exocrine pancreatic insufficiency</a:t>
            </a:r>
          </a:p>
          <a:p>
            <a:r>
              <a:rPr lang="en-US" dirty="0"/>
              <a:t>Thrombosis (</a:t>
            </a:r>
            <a:r>
              <a:rPr lang="en-US" dirty="0">
                <a:solidFill>
                  <a:srgbClr val="0010FF"/>
                </a:solidFill>
              </a:rPr>
              <a:t>splanchnic vein thrombosis</a:t>
            </a:r>
            <a:r>
              <a:rPr lang="en-US" dirty="0"/>
              <a:t>, DVT, and PE)</a:t>
            </a:r>
          </a:p>
          <a:p>
            <a:r>
              <a:rPr lang="en-US" dirty="0"/>
              <a:t>Ileus</a:t>
            </a:r>
          </a:p>
        </p:txBody>
      </p:sp>
    </p:spTree>
    <p:extLst>
      <p:ext uri="{BB962C8B-B14F-4D97-AF65-F5344CB8AC3E}">
        <p14:creationId xmlns:p14="http://schemas.microsoft.com/office/powerpoint/2010/main" val="996723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1FF1E-EDB3-9A45-1E30-2E7D83874DB2}"/>
              </a:ext>
            </a:extLst>
          </p:cNvPr>
          <p:cNvSpPr>
            <a:spLocks noGrp="1"/>
          </p:cNvSpPr>
          <p:nvPr>
            <p:ph type="title"/>
          </p:nvPr>
        </p:nvSpPr>
        <p:spPr/>
        <p:txBody>
          <a:bodyPr/>
          <a:lstStyle/>
          <a:p>
            <a:r>
              <a:rPr lang="en-US" dirty="0"/>
              <a:t>Diagnosis of pancreatitis</a:t>
            </a:r>
          </a:p>
        </p:txBody>
      </p:sp>
      <p:sp>
        <p:nvSpPr>
          <p:cNvPr id="3" name="Content Placeholder 2">
            <a:extLst>
              <a:ext uri="{FF2B5EF4-FFF2-40B4-BE49-F238E27FC236}">
                <a16:creationId xmlns:a16="http://schemas.microsoft.com/office/drawing/2014/main" id="{FAE83C35-938C-A370-D360-BE9ED0595121}"/>
              </a:ext>
            </a:extLst>
          </p:cNvPr>
          <p:cNvSpPr>
            <a:spLocks noGrp="1"/>
          </p:cNvSpPr>
          <p:nvPr>
            <p:ph idx="1"/>
          </p:nvPr>
        </p:nvSpPr>
        <p:spPr/>
        <p:txBody>
          <a:bodyPr/>
          <a:lstStyle/>
          <a:p>
            <a:r>
              <a:rPr lang="en-US" dirty="0"/>
              <a:t>At least </a:t>
            </a:r>
            <a:r>
              <a:rPr lang="en-US" dirty="0">
                <a:solidFill>
                  <a:srgbClr val="0010FF"/>
                </a:solidFill>
              </a:rPr>
              <a:t>two of the following three</a:t>
            </a:r>
            <a:r>
              <a:rPr lang="en-US" dirty="0"/>
              <a:t> criteria for diagnosis:</a:t>
            </a:r>
          </a:p>
          <a:p>
            <a:pPr lvl="1"/>
            <a:r>
              <a:rPr lang="en-US" dirty="0"/>
              <a:t>Abdominal pain consistent with the disease</a:t>
            </a:r>
          </a:p>
          <a:p>
            <a:pPr lvl="1"/>
            <a:r>
              <a:rPr lang="en-US" dirty="0"/>
              <a:t>3xULN increase in serum amylase or lipase levels</a:t>
            </a:r>
          </a:p>
          <a:p>
            <a:pPr lvl="1"/>
            <a:r>
              <a:rPr lang="en-US" dirty="0"/>
              <a:t>Imaging findings consistent with acute pancreatitis*</a:t>
            </a:r>
          </a:p>
          <a:p>
            <a:pPr marL="457200" lvl="1" indent="0">
              <a:buNone/>
            </a:pPr>
            <a:endParaRPr lang="en-US" dirty="0">
              <a:highlight>
                <a:srgbClr val="FFFF00"/>
              </a:highlight>
            </a:endParaRPr>
          </a:p>
          <a:p>
            <a:r>
              <a:rPr lang="en-US" dirty="0"/>
              <a:t>In majority of the cases, you do not need imaging right away and will not change management acutely. US can be helpful if diagnostic uncertainty.</a:t>
            </a:r>
          </a:p>
        </p:txBody>
      </p:sp>
    </p:spTree>
    <p:extLst>
      <p:ext uri="{BB962C8B-B14F-4D97-AF65-F5344CB8AC3E}">
        <p14:creationId xmlns:p14="http://schemas.microsoft.com/office/powerpoint/2010/main" val="675980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7E748-84E0-22B8-3F46-0BC1312EBFFE}"/>
              </a:ext>
            </a:extLst>
          </p:cNvPr>
          <p:cNvSpPr>
            <a:spLocks noGrp="1"/>
          </p:cNvSpPr>
          <p:nvPr>
            <p:ph type="title"/>
          </p:nvPr>
        </p:nvSpPr>
        <p:spPr/>
        <p:txBody>
          <a:bodyPr/>
          <a:lstStyle/>
          <a:p>
            <a:r>
              <a:rPr lang="en-US" dirty="0"/>
              <a:t>Why wait to get cross-sectional imaging?</a:t>
            </a:r>
          </a:p>
        </p:txBody>
      </p:sp>
      <p:pic>
        <p:nvPicPr>
          <p:cNvPr id="3074" name="Picture 2">
            <a:extLst>
              <a:ext uri="{FF2B5EF4-FFF2-40B4-BE49-F238E27FC236}">
                <a16:creationId xmlns:a16="http://schemas.microsoft.com/office/drawing/2014/main" id="{EFB6D078-DD28-56DF-7B48-39E72D5166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9013"/>
          <a:stretch/>
        </p:blipFill>
        <p:spPr bwMode="auto">
          <a:xfrm>
            <a:off x="6469215" y="2612868"/>
            <a:ext cx="4668231" cy="273320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9CC64FA5-8D89-0389-A464-68DF8F67BC6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0756"/>
          <a:stretch/>
        </p:blipFill>
        <p:spPr bwMode="auto">
          <a:xfrm>
            <a:off x="1054554" y="2612868"/>
            <a:ext cx="4833421" cy="2733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2585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BBA3D-70A3-7590-7B01-17F4D9604A93}"/>
              </a:ext>
            </a:extLst>
          </p:cNvPr>
          <p:cNvSpPr>
            <a:spLocks noGrp="1"/>
          </p:cNvSpPr>
          <p:nvPr>
            <p:ph type="title"/>
          </p:nvPr>
        </p:nvSpPr>
        <p:spPr/>
        <p:txBody>
          <a:bodyPr/>
          <a:lstStyle/>
          <a:p>
            <a:r>
              <a:rPr lang="en-US" dirty="0"/>
              <a:t>Investigations – finding the etiology</a:t>
            </a:r>
          </a:p>
        </p:txBody>
      </p:sp>
      <p:sp>
        <p:nvSpPr>
          <p:cNvPr id="3" name="Content Placeholder 2">
            <a:extLst>
              <a:ext uri="{FF2B5EF4-FFF2-40B4-BE49-F238E27FC236}">
                <a16:creationId xmlns:a16="http://schemas.microsoft.com/office/drawing/2014/main" id="{4AC7CCBC-B04D-C022-E2F9-CDBD5DDC4A7D}"/>
              </a:ext>
            </a:extLst>
          </p:cNvPr>
          <p:cNvSpPr>
            <a:spLocks noGrp="1"/>
          </p:cNvSpPr>
          <p:nvPr>
            <p:ph idx="1"/>
          </p:nvPr>
        </p:nvSpPr>
        <p:spPr>
          <a:xfrm>
            <a:off x="838200" y="1674415"/>
            <a:ext cx="5661212" cy="4594038"/>
          </a:xfrm>
        </p:spPr>
        <p:txBody>
          <a:bodyPr/>
          <a:lstStyle/>
          <a:p>
            <a:r>
              <a:rPr lang="en-US" b="1" dirty="0">
                <a:solidFill>
                  <a:srgbClr val="0010FF"/>
                </a:solidFill>
              </a:rPr>
              <a:t>GET-SMASHED, TIGAR-O</a:t>
            </a:r>
            <a:r>
              <a:rPr lang="en-US" dirty="0">
                <a:solidFill>
                  <a:srgbClr val="0010FF"/>
                </a:solidFill>
              </a:rPr>
              <a:t> </a:t>
            </a:r>
            <a:r>
              <a:rPr lang="en-US" dirty="0"/>
              <a:t>are some acronyms used to remember etiologies.</a:t>
            </a:r>
          </a:p>
          <a:p>
            <a:pPr lvl="1"/>
            <a:r>
              <a:rPr lang="en-US" dirty="0"/>
              <a:t>Toxins – alcohol, smoking, drugs</a:t>
            </a:r>
          </a:p>
          <a:p>
            <a:pPr lvl="1"/>
            <a:r>
              <a:rPr lang="en-US" dirty="0"/>
              <a:t>Idiopathic</a:t>
            </a:r>
          </a:p>
          <a:p>
            <a:pPr lvl="1"/>
            <a:r>
              <a:rPr lang="en-US" dirty="0"/>
              <a:t>Genetic</a:t>
            </a:r>
          </a:p>
          <a:p>
            <a:pPr lvl="1"/>
            <a:r>
              <a:rPr lang="en-US" dirty="0"/>
              <a:t>Autoimmune</a:t>
            </a:r>
          </a:p>
          <a:p>
            <a:pPr lvl="1"/>
            <a:r>
              <a:rPr lang="en-US" dirty="0"/>
              <a:t>Recurrent pancreatitis</a:t>
            </a:r>
          </a:p>
          <a:p>
            <a:pPr lvl="1"/>
            <a:r>
              <a:rPr lang="en-US" dirty="0"/>
              <a:t>Obstructive – pancreatic cancer, IPMN</a:t>
            </a:r>
          </a:p>
          <a:p>
            <a:endParaRPr lang="en-US" dirty="0"/>
          </a:p>
          <a:p>
            <a:r>
              <a:rPr lang="en-US" dirty="0"/>
              <a:t>Once pancreatitis starts, it is going to take its course. Identifying etiology is more helpful to try to prevent further episodes.</a:t>
            </a:r>
          </a:p>
        </p:txBody>
      </p:sp>
      <p:pic>
        <p:nvPicPr>
          <p:cNvPr id="5" name="Picture 4">
            <a:extLst>
              <a:ext uri="{FF2B5EF4-FFF2-40B4-BE49-F238E27FC236}">
                <a16:creationId xmlns:a16="http://schemas.microsoft.com/office/drawing/2014/main" id="{7878E5FA-19A5-F30E-4DA6-E53258F54EF3}"/>
              </a:ext>
            </a:extLst>
          </p:cNvPr>
          <p:cNvPicPr>
            <a:picLocks noChangeAspect="1"/>
          </p:cNvPicPr>
          <p:nvPr/>
        </p:nvPicPr>
        <p:blipFill>
          <a:blip r:embed="rId3"/>
          <a:stretch>
            <a:fillRect/>
          </a:stretch>
        </p:blipFill>
        <p:spPr>
          <a:xfrm>
            <a:off x="6190130" y="1584567"/>
            <a:ext cx="5309559" cy="3193621"/>
          </a:xfrm>
          <a:prstGeom prst="rect">
            <a:avLst/>
          </a:prstGeom>
        </p:spPr>
      </p:pic>
    </p:spTree>
    <p:extLst>
      <p:ext uri="{BB962C8B-B14F-4D97-AF65-F5344CB8AC3E}">
        <p14:creationId xmlns:p14="http://schemas.microsoft.com/office/powerpoint/2010/main" val="24633796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1B9A9-BCB4-332B-4011-A2771452AF3A}"/>
              </a:ext>
            </a:extLst>
          </p:cNvPr>
          <p:cNvSpPr>
            <a:spLocks noGrp="1"/>
          </p:cNvSpPr>
          <p:nvPr>
            <p:ph type="title"/>
          </p:nvPr>
        </p:nvSpPr>
        <p:spPr/>
        <p:txBody>
          <a:bodyPr/>
          <a:lstStyle/>
          <a:p>
            <a:r>
              <a:rPr lang="en-US" dirty="0"/>
              <a:t>Prognosticating pancreatitis</a:t>
            </a:r>
          </a:p>
        </p:txBody>
      </p:sp>
      <p:sp>
        <p:nvSpPr>
          <p:cNvPr id="3" name="Content Placeholder 2">
            <a:extLst>
              <a:ext uri="{FF2B5EF4-FFF2-40B4-BE49-F238E27FC236}">
                <a16:creationId xmlns:a16="http://schemas.microsoft.com/office/drawing/2014/main" id="{65D72B3A-F0B5-4DF5-4590-726BDE15B9CC}"/>
              </a:ext>
            </a:extLst>
          </p:cNvPr>
          <p:cNvSpPr>
            <a:spLocks noGrp="1"/>
          </p:cNvSpPr>
          <p:nvPr>
            <p:ph idx="1"/>
          </p:nvPr>
        </p:nvSpPr>
        <p:spPr/>
        <p:txBody>
          <a:bodyPr/>
          <a:lstStyle/>
          <a:p>
            <a:r>
              <a:rPr lang="en-US" dirty="0"/>
              <a:t>Several clinical/radiographical scoring systems exist (APACHE II, </a:t>
            </a:r>
            <a:r>
              <a:rPr lang="en-US" dirty="0" err="1"/>
              <a:t>Ranson</a:t>
            </a:r>
            <a:r>
              <a:rPr lang="en-US" dirty="0"/>
              <a:t> criteria, CTSI); however, the real-world clinical value remains unclear.</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Two key determinants of mortality appears to be </a:t>
            </a:r>
            <a:r>
              <a:rPr lang="en-US" b="1" dirty="0">
                <a:solidFill>
                  <a:srgbClr val="0010FF"/>
                </a:solidFill>
              </a:rPr>
              <a:t>persistent organ failure and infected pancreatic necrosis</a:t>
            </a:r>
            <a:r>
              <a:rPr lang="en-US" dirty="0"/>
              <a:t> (reported mortality rate up to 30%).</a:t>
            </a:r>
          </a:p>
        </p:txBody>
      </p:sp>
      <p:pic>
        <p:nvPicPr>
          <p:cNvPr id="4" name="Picture 3">
            <a:extLst>
              <a:ext uri="{FF2B5EF4-FFF2-40B4-BE49-F238E27FC236}">
                <a16:creationId xmlns:a16="http://schemas.microsoft.com/office/drawing/2014/main" id="{E751975C-E540-29CD-454F-78FC98797A01}"/>
              </a:ext>
            </a:extLst>
          </p:cNvPr>
          <p:cNvPicPr>
            <a:picLocks noChangeAspect="1"/>
          </p:cNvPicPr>
          <p:nvPr/>
        </p:nvPicPr>
        <p:blipFill>
          <a:blip r:embed="rId3"/>
          <a:stretch>
            <a:fillRect/>
          </a:stretch>
        </p:blipFill>
        <p:spPr>
          <a:xfrm>
            <a:off x="1800726" y="2358189"/>
            <a:ext cx="6955735" cy="3038340"/>
          </a:xfrm>
          <a:prstGeom prst="rect">
            <a:avLst/>
          </a:prstGeom>
        </p:spPr>
      </p:pic>
      <p:sp>
        <p:nvSpPr>
          <p:cNvPr id="6" name="TextBox 5">
            <a:extLst>
              <a:ext uri="{FF2B5EF4-FFF2-40B4-BE49-F238E27FC236}">
                <a16:creationId xmlns:a16="http://schemas.microsoft.com/office/drawing/2014/main" id="{8AA3F21D-5A6C-8121-EEF5-2472C644ABFC}"/>
              </a:ext>
            </a:extLst>
          </p:cNvPr>
          <p:cNvSpPr txBox="1"/>
          <p:nvPr/>
        </p:nvSpPr>
        <p:spPr>
          <a:xfrm>
            <a:off x="10308599" y="6584612"/>
            <a:ext cx="1883401"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Di. Ann Intern Med 2016.</a:t>
            </a:r>
          </a:p>
        </p:txBody>
      </p:sp>
    </p:spTree>
    <p:extLst>
      <p:ext uri="{BB962C8B-B14F-4D97-AF65-F5344CB8AC3E}">
        <p14:creationId xmlns:p14="http://schemas.microsoft.com/office/powerpoint/2010/main" val="135669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985EE-1507-E009-B84B-60625B9504B8}"/>
              </a:ext>
            </a:extLst>
          </p:cNvPr>
          <p:cNvSpPr>
            <a:spLocks noGrp="1"/>
          </p:cNvSpPr>
          <p:nvPr>
            <p:ph type="title"/>
          </p:nvPr>
        </p:nvSpPr>
        <p:spPr/>
        <p:txBody>
          <a:bodyPr/>
          <a:lstStyle/>
          <a:p>
            <a:r>
              <a:rPr lang="en-US" dirty="0"/>
              <a:t>Management</a:t>
            </a:r>
          </a:p>
        </p:txBody>
      </p:sp>
      <p:sp>
        <p:nvSpPr>
          <p:cNvPr id="3" name="Content Placeholder 2">
            <a:extLst>
              <a:ext uri="{FF2B5EF4-FFF2-40B4-BE49-F238E27FC236}">
                <a16:creationId xmlns:a16="http://schemas.microsoft.com/office/drawing/2014/main" id="{E8A1B29D-1B9D-386B-EF65-20DE4BBF1F56}"/>
              </a:ext>
            </a:extLst>
          </p:cNvPr>
          <p:cNvSpPr>
            <a:spLocks noGrp="1"/>
          </p:cNvSpPr>
          <p:nvPr>
            <p:ph idx="1"/>
          </p:nvPr>
        </p:nvSpPr>
        <p:spPr/>
        <p:txBody>
          <a:bodyPr/>
          <a:lstStyle/>
          <a:p>
            <a:r>
              <a:rPr lang="en-US" b="1" dirty="0"/>
              <a:t>Early phase</a:t>
            </a:r>
          </a:p>
          <a:p>
            <a:pPr lvl="1"/>
            <a:r>
              <a:rPr lang="en-US" dirty="0"/>
              <a:t>1. Fluids</a:t>
            </a:r>
          </a:p>
          <a:p>
            <a:pPr lvl="1"/>
            <a:r>
              <a:rPr lang="en-US" dirty="0"/>
              <a:t>2. Analgesia</a:t>
            </a:r>
          </a:p>
          <a:p>
            <a:pPr lvl="1"/>
            <a:r>
              <a:rPr lang="en-US" dirty="0"/>
              <a:t>3. Nutrition</a:t>
            </a:r>
          </a:p>
          <a:p>
            <a:r>
              <a:rPr lang="en-US" b="1" dirty="0"/>
              <a:t>Late phase</a:t>
            </a:r>
          </a:p>
          <a:p>
            <a:pPr lvl="1"/>
            <a:r>
              <a:rPr lang="en-US" dirty="0"/>
              <a:t>1. Local peripancreatic collection</a:t>
            </a:r>
          </a:p>
          <a:p>
            <a:pPr lvl="1"/>
            <a:r>
              <a:rPr lang="en-US" dirty="0"/>
              <a:t>2. Splanchnic vein thrombosis</a:t>
            </a:r>
          </a:p>
        </p:txBody>
      </p:sp>
    </p:spTree>
    <p:extLst>
      <p:ext uri="{BB962C8B-B14F-4D97-AF65-F5344CB8AC3E}">
        <p14:creationId xmlns:p14="http://schemas.microsoft.com/office/powerpoint/2010/main" val="2633585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8D7E7-4ABB-82E0-44A7-46403CA9053D}"/>
              </a:ext>
            </a:extLst>
          </p:cNvPr>
          <p:cNvSpPr>
            <a:spLocks noGrp="1"/>
          </p:cNvSpPr>
          <p:nvPr>
            <p:ph type="title"/>
          </p:nvPr>
        </p:nvSpPr>
        <p:spPr/>
        <p:txBody>
          <a:bodyPr/>
          <a:lstStyle/>
          <a:p>
            <a:r>
              <a:rPr lang="en-US" dirty="0"/>
              <a:t>Early phase treatment</a:t>
            </a:r>
          </a:p>
        </p:txBody>
      </p:sp>
      <p:sp>
        <p:nvSpPr>
          <p:cNvPr id="3" name="Content Placeholder 2">
            <a:extLst>
              <a:ext uri="{FF2B5EF4-FFF2-40B4-BE49-F238E27FC236}">
                <a16:creationId xmlns:a16="http://schemas.microsoft.com/office/drawing/2014/main" id="{7555B5E8-CD66-677E-1BC1-E4E497199171}"/>
              </a:ext>
            </a:extLst>
          </p:cNvPr>
          <p:cNvSpPr>
            <a:spLocks noGrp="1"/>
          </p:cNvSpPr>
          <p:nvPr>
            <p:ph idx="1"/>
          </p:nvPr>
        </p:nvSpPr>
        <p:spPr>
          <a:xfrm>
            <a:off x="838199" y="1674415"/>
            <a:ext cx="5437095" cy="4594038"/>
          </a:xfrm>
        </p:spPr>
        <p:txBody>
          <a:bodyPr/>
          <a:lstStyle/>
          <a:p>
            <a:r>
              <a:rPr lang="en-US" b="1" dirty="0">
                <a:solidFill>
                  <a:srgbClr val="0010FF"/>
                </a:solidFill>
              </a:rPr>
              <a:t>Fluids</a:t>
            </a:r>
          </a:p>
          <a:p>
            <a:pPr lvl="1"/>
            <a:r>
              <a:rPr lang="en-US" dirty="0"/>
              <a:t>Ringer’s lactate is the fluid of choice</a:t>
            </a:r>
            <a:r>
              <a:rPr lang="en-US" baseline="30000" dirty="0"/>
              <a:t>1.</a:t>
            </a:r>
          </a:p>
          <a:p>
            <a:pPr lvl="1"/>
            <a:r>
              <a:rPr lang="en-US" dirty="0"/>
              <a:t>Rate of fluid administration still debated but overly aggressive resuscitation is probably not better.</a:t>
            </a:r>
          </a:p>
          <a:p>
            <a:pPr lvl="2"/>
            <a:r>
              <a:rPr lang="en-US" dirty="0"/>
              <a:t>WATERFALL trial</a:t>
            </a:r>
            <a:r>
              <a:rPr lang="en-US" baseline="30000" dirty="0"/>
              <a:t>2</a:t>
            </a:r>
          </a:p>
          <a:p>
            <a:pPr lvl="2"/>
            <a:r>
              <a:rPr lang="en-US" dirty="0"/>
              <a:t>Best to go for goal directed resuscitation (i.e. </a:t>
            </a:r>
            <a:r>
              <a:rPr lang="en-US" dirty="0" err="1"/>
              <a:t>Hct</a:t>
            </a:r>
            <a:r>
              <a:rPr lang="en-US" dirty="0"/>
              <a:t>, BUN, urinary output)</a:t>
            </a:r>
          </a:p>
          <a:p>
            <a:endParaRPr lang="en-US" b="1" dirty="0">
              <a:solidFill>
                <a:srgbClr val="0010FF"/>
              </a:solidFill>
            </a:endParaRPr>
          </a:p>
          <a:p>
            <a:r>
              <a:rPr lang="en-US" b="1" dirty="0">
                <a:solidFill>
                  <a:srgbClr val="0010FF"/>
                </a:solidFill>
              </a:rPr>
              <a:t>Analgesia</a:t>
            </a:r>
            <a:endParaRPr lang="en-US" dirty="0"/>
          </a:p>
        </p:txBody>
      </p:sp>
      <p:sp>
        <p:nvSpPr>
          <p:cNvPr id="4" name="TextBox 3">
            <a:extLst>
              <a:ext uri="{FF2B5EF4-FFF2-40B4-BE49-F238E27FC236}">
                <a16:creationId xmlns:a16="http://schemas.microsoft.com/office/drawing/2014/main" id="{C78638FD-F11F-8611-072C-3566680EE0BD}"/>
              </a:ext>
            </a:extLst>
          </p:cNvPr>
          <p:cNvSpPr txBox="1"/>
          <p:nvPr/>
        </p:nvSpPr>
        <p:spPr>
          <a:xfrm>
            <a:off x="9137702" y="6396335"/>
            <a:ext cx="3054298" cy="461665"/>
          </a:xfrm>
          <a:prstGeom prst="rect">
            <a:avLst/>
          </a:prstGeom>
          <a:noFill/>
        </p:spPr>
        <p:txBody>
          <a:bodyPr wrap="none" rtlCol="0">
            <a:spAutoFit/>
          </a:bodyPr>
          <a:lstStyle/>
          <a:p>
            <a:r>
              <a:rPr lang="en-US" sz="1200" baseline="30000" dirty="0">
                <a:latin typeface="Arial" panose="020B0604020202020204" pitchFamily="34" charset="0"/>
                <a:cs typeface="Arial" panose="020B0604020202020204" pitchFamily="34" charset="0"/>
              </a:rPr>
              <a:t>1</a:t>
            </a:r>
            <a:r>
              <a:rPr lang="en-US" sz="1200" dirty="0">
                <a:latin typeface="Arial" panose="020B0604020202020204" pitchFamily="34" charset="0"/>
                <a:cs typeface="Arial" panose="020B0604020202020204" pitchFamily="34" charset="0"/>
              </a:rPr>
              <a:t>Wu. CGH 2011; de-</a:t>
            </a:r>
            <a:r>
              <a:rPr lang="en-US" sz="1200" dirty="0" err="1">
                <a:latin typeface="Arial" panose="020B0604020202020204" pitchFamily="34" charset="0"/>
                <a:cs typeface="Arial" panose="020B0604020202020204" pitchFamily="34" charset="0"/>
              </a:rPr>
              <a:t>Madaria</a:t>
            </a:r>
            <a:r>
              <a:rPr lang="en-US" sz="1200" dirty="0">
                <a:latin typeface="Arial" panose="020B0604020202020204" pitchFamily="34" charset="0"/>
                <a:cs typeface="Arial" panose="020B0604020202020204" pitchFamily="34" charset="0"/>
              </a:rPr>
              <a:t>. UEGJ 2018.</a:t>
            </a:r>
          </a:p>
          <a:p>
            <a:r>
              <a:rPr lang="en-US" sz="1200" baseline="30000" dirty="0">
                <a:latin typeface="Arial" panose="020B0604020202020204" pitchFamily="34" charset="0"/>
                <a:cs typeface="Arial" panose="020B0604020202020204" pitchFamily="34" charset="0"/>
              </a:rPr>
              <a:t>2</a:t>
            </a:r>
            <a:r>
              <a:rPr lang="en-US" sz="1200" dirty="0">
                <a:latin typeface="Arial" panose="020B0604020202020204" pitchFamily="34" charset="0"/>
                <a:cs typeface="Arial" panose="020B0604020202020204" pitchFamily="34" charset="0"/>
              </a:rPr>
              <a:t>de-Madaria. NEJM 2022.</a:t>
            </a:r>
          </a:p>
        </p:txBody>
      </p:sp>
      <p:pic>
        <p:nvPicPr>
          <p:cNvPr id="6" name="Picture 5">
            <a:extLst>
              <a:ext uri="{FF2B5EF4-FFF2-40B4-BE49-F238E27FC236}">
                <a16:creationId xmlns:a16="http://schemas.microsoft.com/office/drawing/2014/main" id="{1BF6D78A-3F81-AD7A-DEC5-4BCD89BAB4BF}"/>
              </a:ext>
            </a:extLst>
          </p:cNvPr>
          <p:cNvPicPr>
            <a:picLocks noChangeAspect="1"/>
          </p:cNvPicPr>
          <p:nvPr/>
        </p:nvPicPr>
        <p:blipFill>
          <a:blip r:embed="rId3"/>
          <a:stretch>
            <a:fillRect/>
          </a:stretch>
        </p:blipFill>
        <p:spPr>
          <a:xfrm>
            <a:off x="6825352" y="1394550"/>
            <a:ext cx="4859798" cy="5001785"/>
          </a:xfrm>
          <a:prstGeom prst="rect">
            <a:avLst/>
          </a:prstGeom>
        </p:spPr>
      </p:pic>
    </p:spTree>
    <p:extLst>
      <p:ext uri="{BB962C8B-B14F-4D97-AF65-F5344CB8AC3E}">
        <p14:creationId xmlns:p14="http://schemas.microsoft.com/office/powerpoint/2010/main" val="848651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EF33A-AAEA-DE18-2553-C9AB906E676B}"/>
              </a:ext>
            </a:extLst>
          </p:cNvPr>
          <p:cNvSpPr>
            <a:spLocks noGrp="1"/>
          </p:cNvSpPr>
          <p:nvPr>
            <p:ph type="title"/>
          </p:nvPr>
        </p:nvSpPr>
        <p:spPr/>
        <p:txBody>
          <a:bodyPr/>
          <a:lstStyle/>
          <a:p>
            <a:r>
              <a:rPr lang="en-US" dirty="0"/>
              <a:t>Early phase treatment</a:t>
            </a:r>
          </a:p>
        </p:txBody>
      </p:sp>
      <p:sp>
        <p:nvSpPr>
          <p:cNvPr id="3" name="Content Placeholder 2">
            <a:extLst>
              <a:ext uri="{FF2B5EF4-FFF2-40B4-BE49-F238E27FC236}">
                <a16:creationId xmlns:a16="http://schemas.microsoft.com/office/drawing/2014/main" id="{0E1BA376-6689-7E9E-7E6B-65421725FA5B}"/>
              </a:ext>
            </a:extLst>
          </p:cNvPr>
          <p:cNvSpPr>
            <a:spLocks noGrp="1"/>
          </p:cNvSpPr>
          <p:nvPr>
            <p:ph idx="1"/>
          </p:nvPr>
        </p:nvSpPr>
        <p:spPr/>
        <p:txBody>
          <a:bodyPr/>
          <a:lstStyle/>
          <a:p>
            <a:r>
              <a:rPr lang="en-US" b="1" dirty="0">
                <a:solidFill>
                  <a:srgbClr val="0010FF"/>
                </a:solidFill>
              </a:rPr>
              <a:t>Nutrition</a:t>
            </a:r>
          </a:p>
          <a:p>
            <a:pPr lvl="1"/>
            <a:r>
              <a:rPr lang="en-US" b="1" dirty="0"/>
              <a:t>Enteral feeding &gt;&gt; parenteral nutrition.</a:t>
            </a:r>
          </a:p>
          <a:p>
            <a:pPr lvl="1"/>
            <a:r>
              <a:rPr lang="en-US" dirty="0"/>
              <a:t>On-demand enteral feeding on admission is key.</a:t>
            </a:r>
          </a:p>
          <a:p>
            <a:pPr lvl="1"/>
            <a:r>
              <a:rPr lang="en-US" dirty="0"/>
              <a:t>Step-up diet is not required </a:t>
            </a:r>
            <a:r>
              <a:rPr lang="en-US" dirty="0">
                <a:sym typeface="Wingdings" pitchFamily="2" charset="2"/>
              </a:rPr>
              <a:t> start low-fat solid diet if not anorexic.</a:t>
            </a:r>
            <a:endParaRPr lang="en-US" dirty="0"/>
          </a:p>
          <a:p>
            <a:pPr lvl="1"/>
            <a:r>
              <a:rPr lang="en-US" dirty="0"/>
              <a:t>If not tolerating by 72 hours, strongly consider NG/NJ feeding.</a:t>
            </a:r>
          </a:p>
          <a:p>
            <a:pPr lvl="1"/>
            <a:r>
              <a:rPr lang="en-US" dirty="0"/>
              <a:t>NG is equivalent to NJ.</a:t>
            </a:r>
          </a:p>
          <a:p>
            <a:endParaRPr lang="en-US" dirty="0"/>
          </a:p>
        </p:txBody>
      </p:sp>
    </p:spTree>
    <p:extLst>
      <p:ext uri="{BB962C8B-B14F-4D97-AF65-F5344CB8AC3E}">
        <p14:creationId xmlns:p14="http://schemas.microsoft.com/office/powerpoint/2010/main" val="20477845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877C5-EB6C-BC06-8D5F-20DB988EA056}"/>
              </a:ext>
            </a:extLst>
          </p:cNvPr>
          <p:cNvSpPr>
            <a:spLocks noGrp="1"/>
          </p:cNvSpPr>
          <p:nvPr>
            <p:ph type="title"/>
          </p:nvPr>
        </p:nvSpPr>
        <p:spPr/>
        <p:txBody>
          <a:bodyPr/>
          <a:lstStyle/>
          <a:p>
            <a:r>
              <a:rPr lang="en-US" dirty="0"/>
              <a:t>Managing peripancreatic collection</a:t>
            </a:r>
          </a:p>
        </p:txBody>
      </p:sp>
      <p:pic>
        <p:nvPicPr>
          <p:cNvPr id="4098" name="Picture 2" descr="Rabih Ghazi, MD on X: &quot;Pancreatic Fluid Collections - Revised Atlanta  Classification &lt;4 weeks 🔹Acute peripancreatic fluid collection 🔹Acute  necrotic collection &gt;4 weeks 🔸Pancreatic pseudocyst 🔸Walled off pancreatic  necrosis (WOPN) @grepmeded ...">
            <a:extLst>
              <a:ext uri="{FF2B5EF4-FFF2-40B4-BE49-F238E27FC236}">
                <a16:creationId xmlns:a16="http://schemas.microsoft.com/office/drawing/2014/main" id="{31397D70-4C93-987C-F705-066CB216DAD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75386" y="1674813"/>
            <a:ext cx="7241228" cy="45942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9311696-01D5-447D-E94D-828D5344ED7C}"/>
              </a:ext>
            </a:extLst>
          </p:cNvPr>
          <p:cNvSpPr txBox="1"/>
          <p:nvPr/>
        </p:nvSpPr>
        <p:spPr>
          <a:xfrm>
            <a:off x="10819508" y="6581001"/>
            <a:ext cx="1372492"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Banks. Gut 2012.</a:t>
            </a:r>
          </a:p>
        </p:txBody>
      </p:sp>
    </p:spTree>
    <p:extLst>
      <p:ext uri="{BB962C8B-B14F-4D97-AF65-F5344CB8AC3E}">
        <p14:creationId xmlns:p14="http://schemas.microsoft.com/office/powerpoint/2010/main" val="920156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1759F-1662-7F54-762E-B34C85DE0177}"/>
              </a:ext>
            </a:extLst>
          </p:cNvPr>
          <p:cNvSpPr>
            <a:spLocks noGrp="1"/>
          </p:cNvSpPr>
          <p:nvPr>
            <p:ph type="title"/>
          </p:nvPr>
        </p:nvSpPr>
        <p:spPr/>
        <p:txBody>
          <a:bodyPr/>
          <a:lstStyle/>
          <a:p>
            <a:r>
              <a:rPr lang="en-US" dirty="0"/>
              <a:t>Managing peripancreatic collection</a:t>
            </a:r>
          </a:p>
        </p:txBody>
      </p:sp>
      <p:sp>
        <p:nvSpPr>
          <p:cNvPr id="3" name="Content Placeholder 2">
            <a:extLst>
              <a:ext uri="{FF2B5EF4-FFF2-40B4-BE49-F238E27FC236}">
                <a16:creationId xmlns:a16="http://schemas.microsoft.com/office/drawing/2014/main" id="{1173C450-ADE8-665B-C568-25986E50A5BA}"/>
              </a:ext>
            </a:extLst>
          </p:cNvPr>
          <p:cNvSpPr>
            <a:spLocks noGrp="1"/>
          </p:cNvSpPr>
          <p:nvPr>
            <p:ph idx="1"/>
          </p:nvPr>
        </p:nvSpPr>
        <p:spPr/>
        <p:txBody>
          <a:bodyPr>
            <a:normAutofit/>
          </a:bodyPr>
          <a:lstStyle/>
          <a:p>
            <a:r>
              <a:rPr lang="en-US" dirty="0"/>
              <a:t>As bad as they look, they do not all require drainage!</a:t>
            </a:r>
          </a:p>
          <a:p>
            <a:r>
              <a:rPr lang="en-US" dirty="0"/>
              <a:t>Indications to drain are:</a:t>
            </a:r>
          </a:p>
          <a:p>
            <a:pPr lvl="1"/>
            <a:r>
              <a:rPr lang="en-US" dirty="0"/>
              <a:t>Infected collection</a:t>
            </a:r>
          </a:p>
          <a:p>
            <a:pPr lvl="1"/>
            <a:r>
              <a:rPr lang="en-US" dirty="0"/>
              <a:t>Persistent organ failure</a:t>
            </a:r>
          </a:p>
          <a:p>
            <a:pPr lvl="1"/>
            <a:r>
              <a:rPr lang="en-US" dirty="0"/>
              <a:t>Symptomatic collection</a:t>
            </a:r>
          </a:p>
          <a:p>
            <a:pPr lvl="1"/>
            <a:r>
              <a:rPr lang="en-US" dirty="0"/>
              <a:t>Disconnected pancreatic duct</a:t>
            </a:r>
          </a:p>
          <a:p>
            <a:pPr lvl="1"/>
            <a:endParaRPr lang="en-US" dirty="0"/>
          </a:p>
        </p:txBody>
      </p:sp>
      <p:pic>
        <p:nvPicPr>
          <p:cNvPr id="4098" name="Picture 2" descr="The role of imaging in acute pancreatitis | La radiologia medica">
            <a:extLst>
              <a:ext uri="{FF2B5EF4-FFF2-40B4-BE49-F238E27FC236}">
                <a16:creationId xmlns:a16="http://schemas.microsoft.com/office/drawing/2014/main" id="{35FA14BC-966B-909B-C74F-C5ECCFDF66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144169"/>
            <a:ext cx="5416296" cy="4341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60434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4" name="Picture 2" descr="Walled-off pancreatic necrosis | Radiology Case | Radiopaedia.org">
            <a:extLst>
              <a:ext uri="{FF2B5EF4-FFF2-40B4-BE49-F238E27FC236}">
                <a16:creationId xmlns:a16="http://schemas.microsoft.com/office/drawing/2014/main" id="{D26F6C20-51B1-4613-C7FE-350D1357D7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453" t="11901" r="9000" b="12314"/>
          <a:stretch/>
        </p:blipFill>
        <p:spPr bwMode="auto">
          <a:xfrm>
            <a:off x="1170432" y="1414272"/>
            <a:ext cx="4352544" cy="390144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cute Pancreatitis: Revised Atlanta Classification and the Role of  Cross-Sectional Imaging | AJR">
            <a:extLst>
              <a:ext uri="{FF2B5EF4-FFF2-40B4-BE49-F238E27FC236}">
                <a16:creationId xmlns:a16="http://schemas.microsoft.com/office/drawing/2014/main" id="{515DE90F-B4B1-3988-75CA-BE73D9586B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4187" y="2119709"/>
            <a:ext cx="3784889" cy="2618582"/>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C5445AFA-FEFC-08E4-9FB4-BA662769D924}"/>
              </a:ext>
            </a:extLst>
          </p:cNvPr>
          <p:cNvSpPr>
            <a:spLocks noGrp="1"/>
          </p:cNvSpPr>
          <p:nvPr>
            <p:ph type="title"/>
          </p:nvPr>
        </p:nvSpPr>
        <p:spPr>
          <a:xfrm>
            <a:off x="838200" y="18255"/>
            <a:ext cx="7772400" cy="1325563"/>
          </a:xfrm>
        </p:spPr>
        <p:txBody>
          <a:bodyPr/>
          <a:lstStyle/>
          <a:p>
            <a:r>
              <a:rPr lang="en-US" dirty="0"/>
              <a:t>Which is more worrisome?</a:t>
            </a:r>
          </a:p>
        </p:txBody>
      </p:sp>
    </p:spTree>
    <p:extLst>
      <p:ext uri="{BB962C8B-B14F-4D97-AF65-F5344CB8AC3E}">
        <p14:creationId xmlns:p14="http://schemas.microsoft.com/office/powerpoint/2010/main" val="2326061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D217B-5895-EEF7-2907-787217EB030A}"/>
              </a:ext>
            </a:extLst>
          </p:cNvPr>
          <p:cNvSpPr>
            <a:spLocks noGrp="1"/>
          </p:cNvSpPr>
          <p:nvPr>
            <p:ph type="title"/>
          </p:nvPr>
        </p:nvSpPr>
        <p:spPr/>
        <p:txBody>
          <a:bodyPr/>
          <a:lstStyle/>
          <a:p>
            <a:r>
              <a:rPr lang="en-US" dirty="0"/>
              <a:t>How and when should we drain the collection?</a:t>
            </a:r>
          </a:p>
        </p:txBody>
      </p:sp>
      <p:pic>
        <p:nvPicPr>
          <p:cNvPr id="4098" name="Picture 2">
            <a:extLst>
              <a:ext uri="{FF2B5EF4-FFF2-40B4-BE49-F238E27FC236}">
                <a16:creationId xmlns:a16="http://schemas.microsoft.com/office/drawing/2014/main" id="{D841FD11-F740-EFC4-2981-272D4ED1A62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631" t="2092" r="1000" b="2164"/>
          <a:stretch/>
        </p:blipFill>
        <p:spPr bwMode="auto">
          <a:xfrm>
            <a:off x="2615184" y="1524000"/>
            <a:ext cx="6961632" cy="52081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1062531-87AE-3A32-A115-FFA5BCDD84ED}"/>
              </a:ext>
            </a:extLst>
          </p:cNvPr>
          <p:cNvSpPr txBox="1"/>
          <p:nvPr/>
        </p:nvSpPr>
        <p:spPr>
          <a:xfrm>
            <a:off x="10819508" y="6581001"/>
            <a:ext cx="1372492"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Banks. Gut 2012.</a:t>
            </a:r>
          </a:p>
        </p:txBody>
      </p:sp>
    </p:spTree>
    <p:extLst>
      <p:ext uri="{BB962C8B-B14F-4D97-AF65-F5344CB8AC3E}">
        <p14:creationId xmlns:p14="http://schemas.microsoft.com/office/powerpoint/2010/main" val="4042121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3AC1B-5406-79A0-2ADA-95F0FFBE7E08}"/>
              </a:ext>
            </a:extLst>
          </p:cNvPr>
          <p:cNvSpPr>
            <a:spLocks noGrp="1"/>
          </p:cNvSpPr>
          <p:nvPr>
            <p:ph type="title"/>
          </p:nvPr>
        </p:nvSpPr>
        <p:spPr/>
        <p:txBody>
          <a:bodyPr/>
          <a:lstStyle/>
          <a:p>
            <a:r>
              <a:rPr lang="en-US" dirty="0"/>
              <a:t>How and when should we drain the collection?</a:t>
            </a:r>
          </a:p>
        </p:txBody>
      </p:sp>
      <p:sp>
        <p:nvSpPr>
          <p:cNvPr id="3" name="Content Placeholder 2">
            <a:extLst>
              <a:ext uri="{FF2B5EF4-FFF2-40B4-BE49-F238E27FC236}">
                <a16:creationId xmlns:a16="http://schemas.microsoft.com/office/drawing/2014/main" id="{B5C4EFF3-3DC1-131C-01EE-EA394F118EFB}"/>
              </a:ext>
            </a:extLst>
          </p:cNvPr>
          <p:cNvSpPr>
            <a:spLocks noGrp="1"/>
          </p:cNvSpPr>
          <p:nvPr>
            <p:ph idx="1"/>
          </p:nvPr>
        </p:nvSpPr>
        <p:spPr>
          <a:xfrm>
            <a:off x="5468470" y="1674415"/>
            <a:ext cx="5885329" cy="4594038"/>
          </a:xfrm>
        </p:spPr>
        <p:txBody>
          <a:bodyPr/>
          <a:lstStyle/>
          <a:p>
            <a:r>
              <a:rPr lang="en-US" dirty="0"/>
              <a:t>RCT showed no benefit to early (&lt;4 weeks) drainage.</a:t>
            </a:r>
          </a:p>
          <a:p>
            <a:r>
              <a:rPr lang="en-US" dirty="0"/>
              <a:t>Ideally, it is best to wait ~4 weeks (after onset of pancreatitis) for collections to mature for endoscopic drainage.</a:t>
            </a:r>
          </a:p>
          <a:p>
            <a:r>
              <a:rPr lang="en-US" dirty="0"/>
              <a:t>IR guided perc drain is a valuable treatment especially in critically ill patient needing emergent drainage &lt;4 weeks.</a:t>
            </a:r>
          </a:p>
        </p:txBody>
      </p:sp>
      <p:sp>
        <p:nvSpPr>
          <p:cNvPr id="4" name="TextBox 3">
            <a:extLst>
              <a:ext uri="{FF2B5EF4-FFF2-40B4-BE49-F238E27FC236}">
                <a16:creationId xmlns:a16="http://schemas.microsoft.com/office/drawing/2014/main" id="{7A802146-470F-B5B5-9C94-65D0F4721E24}"/>
              </a:ext>
            </a:extLst>
          </p:cNvPr>
          <p:cNvSpPr txBox="1"/>
          <p:nvPr/>
        </p:nvSpPr>
        <p:spPr>
          <a:xfrm>
            <a:off x="10420361" y="6572036"/>
            <a:ext cx="1771639" cy="276999"/>
          </a:xfrm>
          <a:prstGeom prst="rect">
            <a:avLst/>
          </a:prstGeom>
          <a:noFill/>
        </p:spPr>
        <p:txBody>
          <a:bodyPr wrap="none" rtlCol="0">
            <a:spAutoFit/>
          </a:bodyPr>
          <a:lstStyle/>
          <a:p>
            <a:r>
              <a:rPr lang="en-US" sz="1200" dirty="0" err="1">
                <a:latin typeface="Arial" panose="020B0604020202020204" pitchFamily="34" charset="0"/>
                <a:cs typeface="Arial" panose="020B0604020202020204" pitchFamily="34" charset="0"/>
              </a:rPr>
              <a:t>Boxhoorn</a:t>
            </a:r>
            <a:r>
              <a:rPr lang="en-US" sz="1200" dirty="0">
                <a:latin typeface="Arial" panose="020B0604020202020204" pitchFamily="34" charset="0"/>
                <a:cs typeface="Arial" panose="020B0604020202020204" pitchFamily="34" charset="0"/>
              </a:rPr>
              <a:t>. NEJM 2021.</a:t>
            </a:r>
          </a:p>
        </p:txBody>
      </p:sp>
      <p:pic>
        <p:nvPicPr>
          <p:cNvPr id="5" name="Picture 4">
            <a:extLst>
              <a:ext uri="{FF2B5EF4-FFF2-40B4-BE49-F238E27FC236}">
                <a16:creationId xmlns:a16="http://schemas.microsoft.com/office/drawing/2014/main" id="{82F49568-001D-FED7-D9C4-18A5F9583D7E}"/>
              </a:ext>
            </a:extLst>
          </p:cNvPr>
          <p:cNvPicPr>
            <a:picLocks noChangeAspect="1"/>
          </p:cNvPicPr>
          <p:nvPr/>
        </p:nvPicPr>
        <p:blipFill>
          <a:blip r:embed="rId2"/>
          <a:stretch>
            <a:fillRect/>
          </a:stretch>
        </p:blipFill>
        <p:spPr>
          <a:xfrm>
            <a:off x="549598" y="1674415"/>
            <a:ext cx="4640966" cy="3197785"/>
          </a:xfrm>
          <a:prstGeom prst="rect">
            <a:avLst/>
          </a:prstGeom>
        </p:spPr>
      </p:pic>
    </p:spTree>
    <p:extLst>
      <p:ext uri="{BB962C8B-B14F-4D97-AF65-F5344CB8AC3E}">
        <p14:creationId xmlns:p14="http://schemas.microsoft.com/office/powerpoint/2010/main" val="2023405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DECC6-791F-9426-B4D6-8E499668F313}"/>
              </a:ext>
            </a:extLst>
          </p:cNvPr>
          <p:cNvSpPr>
            <a:spLocks noGrp="1"/>
          </p:cNvSpPr>
          <p:nvPr>
            <p:ph type="title"/>
          </p:nvPr>
        </p:nvSpPr>
        <p:spPr/>
        <p:txBody>
          <a:bodyPr/>
          <a:lstStyle/>
          <a:p>
            <a:r>
              <a:rPr lang="en-US" dirty="0"/>
              <a:t>Splanchnic vein thrombosis</a:t>
            </a:r>
          </a:p>
        </p:txBody>
      </p:sp>
      <p:sp>
        <p:nvSpPr>
          <p:cNvPr id="3" name="Content Placeholder 2">
            <a:extLst>
              <a:ext uri="{FF2B5EF4-FFF2-40B4-BE49-F238E27FC236}">
                <a16:creationId xmlns:a16="http://schemas.microsoft.com/office/drawing/2014/main" id="{1DCBD746-93CC-995C-D9EC-26B4AA85B34B}"/>
              </a:ext>
            </a:extLst>
          </p:cNvPr>
          <p:cNvSpPr>
            <a:spLocks noGrp="1"/>
          </p:cNvSpPr>
          <p:nvPr>
            <p:ph idx="1"/>
          </p:nvPr>
        </p:nvSpPr>
        <p:spPr/>
        <p:txBody>
          <a:bodyPr/>
          <a:lstStyle/>
          <a:p>
            <a:r>
              <a:rPr lang="en-US" dirty="0"/>
              <a:t>Splanchnic vein thrombosis (SVT) is common in pancreatitis (10-15%).</a:t>
            </a:r>
          </a:p>
          <a:p>
            <a:r>
              <a:rPr lang="en-US" dirty="0"/>
              <a:t>Management is controversial</a:t>
            </a:r>
          </a:p>
          <a:p>
            <a:pPr lvl="1"/>
            <a:r>
              <a:rPr lang="en-US" dirty="0"/>
              <a:t>Portal vein/SMV thrombus? Treat.</a:t>
            </a:r>
          </a:p>
          <a:p>
            <a:pPr lvl="1"/>
            <a:r>
              <a:rPr lang="en-US" dirty="0"/>
              <a:t>Extension of thrombus? Treat.</a:t>
            </a:r>
          </a:p>
          <a:p>
            <a:pPr lvl="1"/>
            <a:r>
              <a:rPr lang="en-US" dirty="0"/>
              <a:t>Isolated stable splenic vein thrombus? Monitor*</a:t>
            </a:r>
          </a:p>
          <a:p>
            <a:pPr lvl="1"/>
            <a:endParaRPr lang="en-US" dirty="0"/>
          </a:p>
        </p:txBody>
      </p:sp>
      <p:pic>
        <p:nvPicPr>
          <p:cNvPr id="4" name="Picture 3">
            <a:extLst>
              <a:ext uri="{FF2B5EF4-FFF2-40B4-BE49-F238E27FC236}">
                <a16:creationId xmlns:a16="http://schemas.microsoft.com/office/drawing/2014/main" id="{26866C43-53E5-2F25-03DE-C757DBCE1DC1}"/>
              </a:ext>
            </a:extLst>
          </p:cNvPr>
          <p:cNvPicPr>
            <a:picLocks noChangeAspect="1"/>
          </p:cNvPicPr>
          <p:nvPr/>
        </p:nvPicPr>
        <p:blipFill>
          <a:blip r:embed="rId3"/>
          <a:stretch>
            <a:fillRect/>
          </a:stretch>
        </p:blipFill>
        <p:spPr>
          <a:xfrm>
            <a:off x="838200" y="3676732"/>
            <a:ext cx="5858435" cy="2591721"/>
          </a:xfrm>
          <a:prstGeom prst="rect">
            <a:avLst/>
          </a:prstGeom>
        </p:spPr>
      </p:pic>
    </p:spTree>
    <p:extLst>
      <p:ext uri="{BB962C8B-B14F-4D97-AF65-F5344CB8AC3E}">
        <p14:creationId xmlns:p14="http://schemas.microsoft.com/office/powerpoint/2010/main" val="2530115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0599D-F54F-ADEA-6DCC-A63CF70E5CEA}"/>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5094CCAB-6B38-B8D4-DB6B-B31B5AEFC4E6}"/>
              </a:ext>
            </a:extLst>
          </p:cNvPr>
          <p:cNvSpPr>
            <a:spLocks noGrp="1"/>
          </p:cNvSpPr>
          <p:nvPr>
            <p:ph idx="1"/>
          </p:nvPr>
        </p:nvSpPr>
        <p:spPr/>
        <p:txBody>
          <a:bodyPr/>
          <a:lstStyle/>
          <a:p>
            <a:r>
              <a:rPr lang="en-US" dirty="0"/>
              <a:t>Please feel free to email for any questions (</a:t>
            </a:r>
            <a:r>
              <a:rPr lang="en-US" dirty="0" err="1"/>
              <a:t>hyunjae.works@gmail.com</a:t>
            </a:r>
            <a:r>
              <a:rPr lang="en-US" dirty="0"/>
              <a:t>)</a:t>
            </a:r>
          </a:p>
          <a:p>
            <a:r>
              <a:rPr lang="en-US" dirty="0"/>
              <a:t>We are always reachable at </a:t>
            </a:r>
            <a:r>
              <a:rPr lang="en-US" i="1" dirty="0"/>
              <a:t>VGH bile phone</a:t>
            </a:r>
            <a:r>
              <a:rPr lang="en-US" dirty="0"/>
              <a:t>.</a:t>
            </a:r>
            <a:endParaRPr lang="en-US" i="1" dirty="0"/>
          </a:p>
        </p:txBody>
      </p:sp>
    </p:spTree>
    <p:extLst>
      <p:ext uri="{BB962C8B-B14F-4D97-AF65-F5344CB8AC3E}">
        <p14:creationId xmlns:p14="http://schemas.microsoft.com/office/powerpoint/2010/main" val="12891212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856DF18E-C621-F34D-AD56-BEB5F00F3A58}" vid="{E3E71965-0095-BC47-B525-6843EBDCE1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5266</TotalTime>
  <Words>1411</Words>
  <Application>Microsoft Macintosh PowerPoint</Application>
  <PresentationFormat>Widescreen</PresentationFormat>
  <Paragraphs>147</Paragraphs>
  <Slides>21</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Times New Roman</vt:lpstr>
      <vt:lpstr>Office Theme</vt:lpstr>
      <vt:lpstr>Pancreatitis: the good, the bad and the ugly</vt:lpstr>
      <vt:lpstr>Overview</vt:lpstr>
      <vt:lpstr>Are all pancreatitis same?</vt:lpstr>
      <vt:lpstr>Are all pancreatitis same?</vt:lpstr>
      <vt:lpstr>Acute interstitial pancreatitis</vt:lpstr>
      <vt:lpstr>Pathophysiology</vt:lpstr>
      <vt:lpstr>What can go wrong?</vt:lpstr>
      <vt:lpstr>Diagnosis of pancreatitis</vt:lpstr>
      <vt:lpstr>Why wait to get cross-sectional imaging?</vt:lpstr>
      <vt:lpstr>Investigations – finding the etiology</vt:lpstr>
      <vt:lpstr>Prognosticating pancreatitis</vt:lpstr>
      <vt:lpstr>Management</vt:lpstr>
      <vt:lpstr>Early phase treatment</vt:lpstr>
      <vt:lpstr>Early phase treatment</vt:lpstr>
      <vt:lpstr>Managing peripancreatic collection</vt:lpstr>
      <vt:lpstr>Managing peripancreatic collection</vt:lpstr>
      <vt:lpstr>Which is more worrisome?</vt:lpstr>
      <vt:lpstr>How and when should we drain the collection?</vt:lpstr>
      <vt:lpstr>How and when should we drain the collection?</vt:lpstr>
      <vt:lpstr>Splanchnic vein thrombosis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kimhj3@student.ubc.ca</dc:creator>
  <cp:lastModifiedBy>kimhj3@student.ubc.ca</cp:lastModifiedBy>
  <cp:revision>177</cp:revision>
  <dcterms:created xsi:type="dcterms:W3CDTF">2025-01-22T06:27:53Z</dcterms:created>
  <dcterms:modified xsi:type="dcterms:W3CDTF">2025-05-24T22:12:29Z</dcterms:modified>
</cp:coreProperties>
</file>