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Lst>
  <p:sldSz cx="9144000" cy="5143500" type="screen16x9"/>
  <p:notesSz cx="6858000" cy="9144000"/>
  <p:embeddedFontLst>
    <p:embeddedFont>
      <p:font typeface="Montserrat" pitchFamily="2" charset="77"/>
      <p:regular r:id="rId54"/>
      <p:bold r:id="rId55"/>
      <p:italic r:id="rId56"/>
      <p:boldItalic r:id="rId57"/>
    </p:embeddedFont>
    <p:embeddedFont>
      <p:font typeface="Raleway" pitchFamily="2" charset="77"/>
      <p:regular r:id="rId58"/>
      <p:bold r:id="rId59"/>
      <p:italic r:id="rId60"/>
      <p:boldItalic r:id="rId61"/>
    </p:embeddedFont>
    <p:embeddedFont>
      <p:font typeface="Source Sans Pro" panose="020B0503030403020204" pitchFamily="34" charset="0"/>
      <p:regular r:id="rId62"/>
      <p:bold r:id="rId63"/>
      <p:italic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2F96AF4-1B26-46DD-ABB2-01022517A8A8}">
  <a:tblStyle styleId="{B2F96AF4-1B26-46DD-ABB2-01022517A8A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p:restoredTop sz="94681"/>
  </p:normalViewPr>
  <p:slideViewPr>
    <p:cSldViewPr snapToGrid="0">
      <p:cViewPr varScale="1">
        <p:scale>
          <a:sx n="154" d="100"/>
          <a:sy n="154" d="100"/>
        </p:scale>
        <p:origin x="544" y="19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0.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font" Target="fonts/font5.fntdata"/><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8.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64" Type="http://schemas.openxmlformats.org/officeDocument/2006/relationships/font" Target="fonts/font11.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6.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fntdata"/><Relationship Id="rId62"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7.fntdata"/><Relationship Id="rId65"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35ad66b33cb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35ad66b33cb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5ad66b33cb_0_7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35ad66b33cb_0_7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5ad66b33cb_0_6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35ad66b33cb_0_6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5ad66b33cb_0_7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5ad66b33cb_0_7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5ad66b33cb_0_7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5ad66b33cb_0_7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5ad66b33cb_0_7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35ad66b33cb_0_7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5ad66b33cb_0_7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5ad66b33cb_0_7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ad66b33cb_0_7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ad66b33cb_0_7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5ad66b33cb_0_7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35ad66b33cb_0_7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5ad66b33cb_0_7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5ad66b33cb_0_7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5ad66b33cb_0_7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5ad66b33cb_0_7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5ad66b33cb_0_7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35ad66b33cb_0_7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5ad66b33cb_0_7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5ad66b33cb_0_7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5ad66b33cb_0_8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5ad66b33cb_0_8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5ad66b33cb_0_8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35ad66b33cb_0_8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5ad66b33cb_0_7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5ad66b33cb_0_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5ad66b33cb_0_7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5ad66b33cb_0_7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5ad66b33cb_0_7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5ad66b33cb_0_7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5ad66b33cb_0_7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5ad66b33cb_0_7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5ad66b33cb_0_8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35ad66b33cb_0_8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5ad66b33cb_0_8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35ad66b33cb_0_8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35ad66b33cb_0_8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35ad66b33cb_0_8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5ad66b33cb_0_8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35ad66b33cb_0_8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5ad66b33cb_0_8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35ad66b33cb_0_8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35ad66b33cb_0_8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5ad66b33cb_0_8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35ad66b33cb_0_8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35ad66b33cb_0_8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5ad66b33cb_0_8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35ad66b33cb_0_8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35ad66b33cb_0_8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35ad66b33cb_0_8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5ad66b33cb_0_8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35ad66b33cb_0_8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5ad66b33cb_0_8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35ad66b33cb_0_8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35ad66b33cb_0_8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35ad66b33cb_0_8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35ad66b33cb_0_8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35ad66b33cb_0_8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5ad66b33cb_0_9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35ad66b33cb_0_9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35ad66b33cb_0_9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g35ad66b33cb_0_9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5ad66b33cb_0_9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35ad66b33cb_0_9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35ad66b33cb_0_9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35ad66b33cb_0_9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5ad66b33cb_0_9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35ad66b33cb_0_9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5ad66b33cb_0_9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35ad66b33cb_0_9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35ad66b33cb_0_9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35ad66b33cb_0_9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5ad66b33cb_0_9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35ad66b33cb_0_9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35ad66b33cb_0_8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35ad66b33cb_0_8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35ad66b33cb_0_9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35ad66b33cb_0_9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35c071c6167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 name="Google Shape;356;g35c071c6167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35c071c6167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35c071c6167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35ad66b33cb_0_9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35ad66b33cb_0_9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5c071c6167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35c071c6167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35c071c6167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4" name="Google Shape;384;g35c071c6167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35c071c6167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35c071c616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35c071c6167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35c071c6167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35c071c6167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35c071c616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485875" y="264475"/>
            <a:ext cx="8183700" cy="14736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2" name="Google Shape;12;p2"/>
          <p:cNvSpPr txBox="1">
            <a:spLocks noGrp="1"/>
          </p:cNvSpPr>
          <p:nvPr>
            <p:ph type="subTitle" idx="1"/>
          </p:nvPr>
        </p:nvSpPr>
        <p:spPr>
          <a:xfrm>
            <a:off x="485875" y="1738075"/>
            <a:ext cx="8183700" cy="861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a:endParaRPr/>
          </a:p>
        </p:txBody>
      </p:sp>
      <p:sp>
        <p:nvSpPr>
          <p:cNvPr id="13" name="Google Shape;13;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3"/>
          <p:cNvSpPr txBox="1">
            <a:spLocks noGrp="1"/>
          </p:cNvSpPr>
          <p:nvPr>
            <p:ph type="title"/>
          </p:nvPr>
        </p:nvSpPr>
        <p:spPr>
          <a:xfrm>
            <a:off x="485875" y="1714500"/>
            <a:ext cx="8183700" cy="785700"/>
          </a:xfrm>
          <a:prstGeom prst="rect">
            <a:avLst/>
          </a:prstGeom>
        </p:spPr>
        <p:txBody>
          <a:bodyPr spcFirstLastPara="1" wrap="square" lIns="91425" tIns="91425" rIns="91425" bIns="91425" anchor="b"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0" name="Google Shape;20;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1" name="Google Shape;21;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4" name="Google Shape;24;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5" name="Google Shape;25;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9" name="Google Shape;29;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2" name="Google Shape;32;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3" name="Google Shape;3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2"/>
        </a:solidFill>
        <a:effectLst/>
      </p:bgPr>
    </p:bg>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6" name="Google Shape;36;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9"/>
          <p:cNvSpPr/>
          <p:nvPr/>
        </p:nvSpPr>
        <p:spPr>
          <a:xfrm>
            <a:off x="4636800" y="80700"/>
            <a:ext cx="4426500" cy="4982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9" name="Google Shape;39;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0" name="Google Shape;40;p9"/>
          <p:cNvSpPr txBox="1">
            <a:spLocks noGrp="1"/>
          </p:cNvSpPr>
          <p:nvPr>
            <p:ph type="title"/>
          </p:nvPr>
        </p:nvSpPr>
        <p:spPr>
          <a:xfrm>
            <a:off x="265500" y="1181700"/>
            <a:ext cx="4045200" cy="1533600"/>
          </a:xfrm>
          <a:prstGeom prst="rect">
            <a:avLst/>
          </a:prstGeom>
        </p:spPr>
        <p:txBody>
          <a:bodyPr spcFirstLastPara="1" wrap="square" lIns="91425" tIns="91425" rIns="91425" bIns="91425" anchor="b"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1" name="Google Shape;41;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2" name="Google Shape;42;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3" name="Google Shape;43;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4"/>
        <p:cNvGrpSpPr/>
        <p:nvPr/>
      </p:nvGrpSpPr>
      <p:grpSpPr>
        <a:xfrm>
          <a:off x="0" y="0"/>
          <a:ext cx="0" cy="0"/>
          <a:chOff x="0" y="0"/>
          <a:chExt cx="0" cy="0"/>
        </a:xfrm>
      </p:grpSpPr>
      <p:sp>
        <p:nvSpPr>
          <p:cNvPr id="45" name="Google Shape;45;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100"/>
              <a:buNone/>
              <a:defRPr sz="2100"/>
            </a:lvl1pPr>
          </a:lstStyle>
          <a:p>
            <a:endParaRPr/>
          </a:p>
        </p:txBody>
      </p:sp>
      <p:sp>
        <p:nvSpPr>
          <p:cNvPr id="46" name="Google Shape;46;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7"/>
        <p:cNvGrpSpPr/>
        <p:nvPr/>
      </p:nvGrpSpPr>
      <p:grpSpPr>
        <a:xfrm>
          <a:off x="0" y="0"/>
          <a:ext cx="0" cy="0"/>
          <a:chOff x="0" y="0"/>
          <a:chExt cx="0" cy="0"/>
        </a:xfrm>
      </p:grpSpPr>
      <p:sp>
        <p:nvSpPr>
          <p:cNvPr id="48" name="Google Shape;48;p11"/>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1"/>
          <p:cNvSpPr txBox="1">
            <a:spLocks noGrp="1"/>
          </p:cNvSpPr>
          <p:nvPr>
            <p:ph type="title" hasCustomPrompt="1"/>
          </p:nvPr>
        </p:nvSpPr>
        <p:spPr>
          <a:xfrm>
            <a:off x="311700" y="743001"/>
            <a:ext cx="8520600" cy="200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Font typeface="Source Sans Pro"/>
              <a:buNone/>
              <a:defRPr sz="12000">
                <a:latin typeface="Source Sans Pro"/>
                <a:ea typeface="Source Sans Pro"/>
                <a:cs typeface="Source Sans Pro"/>
                <a:sym typeface="Source Sans Pro"/>
              </a:defRPr>
            </a:lvl1pPr>
            <a:lvl2pPr lvl="1" algn="ctr">
              <a:spcBef>
                <a:spcPts val="0"/>
              </a:spcBef>
              <a:spcAft>
                <a:spcPts val="0"/>
              </a:spcAft>
              <a:buSzPts val="12000"/>
              <a:buFont typeface="Source Sans Pro"/>
              <a:buNone/>
              <a:defRPr sz="12000">
                <a:latin typeface="Source Sans Pro"/>
                <a:ea typeface="Source Sans Pro"/>
                <a:cs typeface="Source Sans Pro"/>
                <a:sym typeface="Source Sans Pro"/>
              </a:defRPr>
            </a:lvl2pPr>
            <a:lvl3pPr lvl="2" algn="ctr">
              <a:spcBef>
                <a:spcPts val="0"/>
              </a:spcBef>
              <a:spcAft>
                <a:spcPts val="0"/>
              </a:spcAft>
              <a:buSzPts val="12000"/>
              <a:buFont typeface="Source Sans Pro"/>
              <a:buNone/>
              <a:defRPr sz="12000">
                <a:latin typeface="Source Sans Pro"/>
                <a:ea typeface="Source Sans Pro"/>
                <a:cs typeface="Source Sans Pro"/>
                <a:sym typeface="Source Sans Pro"/>
              </a:defRPr>
            </a:lvl3pPr>
            <a:lvl4pPr lvl="3" algn="ctr">
              <a:spcBef>
                <a:spcPts val="0"/>
              </a:spcBef>
              <a:spcAft>
                <a:spcPts val="0"/>
              </a:spcAft>
              <a:buSzPts val="12000"/>
              <a:buFont typeface="Source Sans Pro"/>
              <a:buNone/>
              <a:defRPr sz="12000">
                <a:latin typeface="Source Sans Pro"/>
                <a:ea typeface="Source Sans Pro"/>
                <a:cs typeface="Source Sans Pro"/>
                <a:sym typeface="Source Sans Pro"/>
              </a:defRPr>
            </a:lvl4pPr>
            <a:lvl5pPr lvl="4" algn="ctr">
              <a:spcBef>
                <a:spcPts val="0"/>
              </a:spcBef>
              <a:spcAft>
                <a:spcPts val="0"/>
              </a:spcAft>
              <a:buSzPts val="12000"/>
              <a:buFont typeface="Source Sans Pro"/>
              <a:buNone/>
              <a:defRPr sz="12000">
                <a:latin typeface="Source Sans Pro"/>
                <a:ea typeface="Source Sans Pro"/>
                <a:cs typeface="Source Sans Pro"/>
                <a:sym typeface="Source Sans Pro"/>
              </a:defRPr>
            </a:lvl5pPr>
            <a:lvl6pPr lvl="5" algn="ctr">
              <a:spcBef>
                <a:spcPts val="0"/>
              </a:spcBef>
              <a:spcAft>
                <a:spcPts val="0"/>
              </a:spcAft>
              <a:buSzPts val="12000"/>
              <a:buFont typeface="Source Sans Pro"/>
              <a:buNone/>
              <a:defRPr sz="12000">
                <a:latin typeface="Source Sans Pro"/>
                <a:ea typeface="Source Sans Pro"/>
                <a:cs typeface="Source Sans Pro"/>
                <a:sym typeface="Source Sans Pro"/>
              </a:defRPr>
            </a:lvl6pPr>
            <a:lvl7pPr lvl="6" algn="ctr">
              <a:spcBef>
                <a:spcPts val="0"/>
              </a:spcBef>
              <a:spcAft>
                <a:spcPts val="0"/>
              </a:spcAft>
              <a:buSzPts val="12000"/>
              <a:buFont typeface="Source Sans Pro"/>
              <a:buNone/>
              <a:defRPr sz="12000">
                <a:latin typeface="Source Sans Pro"/>
                <a:ea typeface="Source Sans Pro"/>
                <a:cs typeface="Source Sans Pro"/>
                <a:sym typeface="Source Sans Pro"/>
              </a:defRPr>
            </a:lvl7pPr>
            <a:lvl8pPr lvl="7" algn="ctr">
              <a:spcBef>
                <a:spcPts val="0"/>
              </a:spcBef>
              <a:spcAft>
                <a:spcPts val="0"/>
              </a:spcAft>
              <a:buSzPts val="12000"/>
              <a:buFont typeface="Source Sans Pro"/>
              <a:buNone/>
              <a:defRPr sz="12000">
                <a:latin typeface="Source Sans Pro"/>
                <a:ea typeface="Source Sans Pro"/>
                <a:cs typeface="Source Sans Pro"/>
                <a:sym typeface="Source Sans Pro"/>
              </a:defRPr>
            </a:lvl8pPr>
            <a:lvl9pPr lvl="8" algn="ctr">
              <a:spcBef>
                <a:spcPts val="0"/>
              </a:spcBef>
              <a:spcAft>
                <a:spcPts val="0"/>
              </a:spcAft>
              <a:buSzPts val="12000"/>
              <a:buFont typeface="Source Sans Pro"/>
              <a:buNone/>
              <a:defRPr sz="12000">
                <a:latin typeface="Source Sans Pro"/>
                <a:ea typeface="Source Sans Pro"/>
                <a:cs typeface="Source Sans Pro"/>
                <a:sym typeface="Source Sans Pro"/>
              </a:defRPr>
            </a:lvl9pPr>
          </a:lstStyle>
          <a:p>
            <a:r>
              <a:t>xx%</a:t>
            </a:r>
          </a:p>
        </p:txBody>
      </p:sp>
      <p:sp>
        <p:nvSpPr>
          <p:cNvPr id="50" name="Google Shape;50;p11"/>
          <p:cNvSpPr txBox="1">
            <a:spLocks noGrp="1"/>
          </p:cNvSpPr>
          <p:nvPr>
            <p:ph type="body" idx="1"/>
          </p:nvPr>
        </p:nvSpPr>
        <p:spPr>
          <a:xfrm>
            <a:off x="311700" y="2845182"/>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0"/>
              </a:spcBef>
              <a:spcAft>
                <a:spcPts val="0"/>
              </a:spcAft>
              <a:buClr>
                <a:schemeClr val="lt1"/>
              </a:buClr>
              <a:buSzPts val="1400"/>
              <a:buChar char="○"/>
              <a:defRPr>
                <a:solidFill>
                  <a:schemeClr val="lt1"/>
                </a:solidFill>
              </a:defRPr>
            </a:lvl2pPr>
            <a:lvl3pPr marL="1371600" lvl="2" indent="-317500" algn="ctr">
              <a:spcBef>
                <a:spcPts val="0"/>
              </a:spcBef>
              <a:spcAft>
                <a:spcPts val="0"/>
              </a:spcAft>
              <a:buClr>
                <a:schemeClr val="lt1"/>
              </a:buClr>
              <a:buSzPts val="1400"/>
              <a:buChar char="■"/>
              <a:defRPr>
                <a:solidFill>
                  <a:schemeClr val="lt1"/>
                </a:solidFill>
              </a:defRPr>
            </a:lvl3pPr>
            <a:lvl4pPr marL="1828800" lvl="3" indent="-317500" algn="ctr">
              <a:spcBef>
                <a:spcPts val="0"/>
              </a:spcBef>
              <a:spcAft>
                <a:spcPts val="0"/>
              </a:spcAft>
              <a:buClr>
                <a:schemeClr val="lt1"/>
              </a:buClr>
              <a:buSzPts val="1400"/>
              <a:buChar char="●"/>
              <a:defRPr>
                <a:solidFill>
                  <a:schemeClr val="lt1"/>
                </a:solidFill>
              </a:defRPr>
            </a:lvl4pPr>
            <a:lvl5pPr marL="2286000" lvl="4" indent="-317500" algn="ctr">
              <a:spcBef>
                <a:spcPts val="0"/>
              </a:spcBef>
              <a:spcAft>
                <a:spcPts val="0"/>
              </a:spcAft>
              <a:buClr>
                <a:schemeClr val="lt1"/>
              </a:buClr>
              <a:buSzPts val="1400"/>
              <a:buChar char="○"/>
              <a:defRPr>
                <a:solidFill>
                  <a:schemeClr val="lt1"/>
                </a:solidFill>
              </a:defRPr>
            </a:lvl5pPr>
            <a:lvl6pPr marL="2743200" lvl="5" indent="-317500" algn="ctr">
              <a:spcBef>
                <a:spcPts val="0"/>
              </a:spcBef>
              <a:spcAft>
                <a:spcPts val="0"/>
              </a:spcAft>
              <a:buClr>
                <a:schemeClr val="lt1"/>
              </a:buClr>
              <a:buSzPts val="1400"/>
              <a:buChar char="■"/>
              <a:defRPr>
                <a:solidFill>
                  <a:schemeClr val="lt1"/>
                </a:solidFill>
              </a:defRPr>
            </a:lvl6pPr>
            <a:lvl7pPr marL="3200400" lvl="6" indent="-317500" algn="ctr">
              <a:spcBef>
                <a:spcPts val="0"/>
              </a:spcBef>
              <a:spcAft>
                <a:spcPts val="0"/>
              </a:spcAft>
              <a:buClr>
                <a:schemeClr val="lt1"/>
              </a:buClr>
              <a:buSzPts val="1400"/>
              <a:buChar char="●"/>
              <a:defRPr>
                <a:solidFill>
                  <a:schemeClr val="lt1"/>
                </a:solidFill>
              </a:defRPr>
            </a:lvl7pPr>
            <a:lvl8pPr marL="3657600" lvl="7" indent="-317500" algn="ctr">
              <a:spcBef>
                <a:spcPts val="0"/>
              </a:spcBef>
              <a:spcAft>
                <a:spcPts val="0"/>
              </a:spcAft>
              <a:buClr>
                <a:schemeClr val="lt1"/>
              </a:buClr>
              <a:buSzPts val="1400"/>
              <a:buChar char="○"/>
              <a:defRPr>
                <a:solidFill>
                  <a:schemeClr val="lt1"/>
                </a:solidFill>
              </a:defRPr>
            </a:lvl8pPr>
            <a:lvl9pPr marL="4114800" lvl="8" indent="-317500" algn="ctr">
              <a:spcBef>
                <a:spcPts val="0"/>
              </a:spcBef>
              <a:spcAft>
                <a:spcPts val="0"/>
              </a:spcAft>
              <a:buClr>
                <a:schemeClr val="lt1"/>
              </a:buClr>
              <a:buSzPts val="1400"/>
              <a:buChar char="■"/>
              <a:defRPr>
                <a:solidFill>
                  <a:schemeClr val="lt1"/>
                </a:solidFill>
              </a:defRPr>
            </a:lvl9pPr>
          </a:lstStyle>
          <a:p>
            <a:endParaRPr/>
          </a:p>
        </p:txBody>
      </p:sp>
      <p:sp>
        <p:nvSpPr>
          <p:cNvPr id="51" name="Google Shape;51;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lu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623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Font typeface="Source Sans Pro"/>
              <a:buChar char="●"/>
              <a:defRPr sz="1800">
                <a:solidFill>
                  <a:schemeClr val="lt2"/>
                </a:solidFill>
                <a:latin typeface="Source Sans Pro"/>
                <a:ea typeface="Source Sans Pro"/>
                <a:cs typeface="Source Sans Pro"/>
                <a:sym typeface="Source Sans Pro"/>
              </a:defRPr>
            </a:lvl1pPr>
            <a:lvl2pPr marL="914400" lvl="1"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2pPr>
            <a:lvl3pPr marL="1371600" lvl="2"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3pPr>
            <a:lvl4pPr marL="1828800" lvl="3"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4pPr>
            <a:lvl5pPr marL="2286000" lvl="4"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5pPr>
            <a:lvl6pPr marL="2743200" lvl="5"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6pPr>
            <a:lvl7pPr marL="3200400" lvl="6"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7pPr>
            <a:lvl8pPr marL="3657600" lvl="7"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8pPr>
            <a:lvl9pPr marL="4114800" lvl="8" indent="-3175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latin typeface="Source Sans Pro"/>
                <a:ea typeface="Source Sans Pro"/>
                <a:cs typeface="Source Sans Pro"/>
                <a:sym typeface="Source Sans Pro"/>
              </a:defRPr>
            </a:lvl1pPr>
            <a:lvl2pPr lvl="1" algn="r">
              <a:buNone/>
              <a:defRPr sz="1000">
                <a:solidFill>
                  <a:schemeClr val="lt2"/>
                </a:solidFill>
                <a:latin typeface="Source Sans Pro"/>
                <a:ea typeface="Source Sans Pro"/>
                <a:cs typeface="Source Sans Pro"/>
                <a:sym typeface="Source Sans Pro"/>
              </a:defRPr>
            </a:lvl2pPr>
            <a:lvl3pPr lvl="2" algn="r">
              <a:buNone/>
              <a:defRPr sz="1000">
                <a:solidFill>
                  <a:schemeClr val="lt2"/>
                </a:solidFill>
                <a:latin typeface="Source Sans Pro"/>
                <a:ea typeface="Source Sans Pro"/>
                <a:cs typeface="Source Sans Pro"/>
                <a:sym typeface="Source Sans Pro"/>
              </a:defRPr>
            </a:lvl3pPr>
            <a:lvl4pPr lvl="3" algn="r">
              <a:buNone/>
              <a:defRPr sz="1000">
                <a:solidFill>
                  <a:schemeClr val="lt2"/>
                </a:solidFill>
                <a:latin typeface="Source Sans Pro"/>
                <a:ea typeface="Source Sans Pro"/>
                <a:cs typeface="Source Sans Pro"/>
                <a:sym typeface="Source Sans Pro"/>
              </a:defRPr>
            </a:lvl4pPr>
            <a:lvl5pPr lvl="4" algn="r">
              <a:buNone/>
              <a:defRPr sz="1000">
                <a:solidFill>
                  <a:schemeClr val="lt2"/>
                </a:solidFill>
                <a:latin typeface="Source Sans Pro"/>
                <a:ea typeface="Source Sans Pro"/>
                <a:cs typeface="Source Sans Pro"/>
                <a:sym typeface="Source Sans Pro"/>
              </a:defRPr>
            </a:lvl5pPr>
            <a:lvl6pPr lvl="5" algn="r">
              <a:buNone/>
              <a:defRPr sz="1000">
                <a:solidFill>
                  <a:schemeClr val="lt2"/>
                </a:solidFill>
                <a:latin typeface="Source Sans Pro"/>
                <a:ea typeface="Source Sans Pro"/>
                <a:cs typeface="Source Sans Pro"/>
                <a:sym typeface="Source Sans Pro"/>
              </a:defRPr>
            </a:lvl6pPr>
            <a:lvl7pPr lvl="6" algn="r">
              <a:buNone/>
              <a:defRPr sz="1000">
                <a:solidFill>
                  <a:schemeClr val="lt2"/>
                </a:solidFill>
                <a:latin typeface="Source Sans Pro"/>
                <a:ea typeface="Source Sans Pro"/>
                <a:cs typeface="Source Sans Pro"/>
                <a:sym typeface="Source Sans Pro"/>
              </a:defRPr>
            </a:lvl7pPr>
            <a:lvl8pPr lvl="7" algn="r">
              <a:buNone/>
              <a:defRPr sz="1000">
                <a:solidFill>
                  <a:schemeClr val="lt2"/>
                </a:solidFill>
                <a:latin typeface="Source Sans Pro"/>
                <a:ea typeface="Source Sans Pro"/>
                <a:cs typeface="Source Sans Pro"/>
                <a:sym typeface="Source Sans Pro"/>
              </a:defRPr>
            </a:lvl8pPr>
            <a:lvl9pPr lvl="8" algn="r">
              <a:buNone/>
              <a:defRPr sz="1000">
                <a:solidFill>
                  <a:schemeClr val="lt2"/>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pollev.com/jasmynekassa337"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hyperlink" Target="mailto:jasmynek@student.ubc.ca" TargetMode="External"/><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3"/>
          <p:cNvSpPr txBox="1">
            <a:spLocks noGrp="1"/>
          </p:cNvSpPr>
          <p:nvPr>
            <p:ph type="ctrTitle"/>
          </p:nvPr>
        </p:nvSpPr>
        <p:spPr>
          <a:xfrm>
            <a:off x="485875" y="264475"/>
            <a:ext cx="8183700" cy="14736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“Brainstorming” Approaches</a:t>
            </a:r>
            <a:endParaRPr/>
          </a:p>
        </p:txBody>
      </p:sp>
      <p:sp>
        <p:nvSpPr>
          <p:cNvPr id="59" name="Google Shape;59;p13"/>
          <p:cNvSpPr txBox="1">
            <a:spLocks noGrp="1"/>
          </p:cNvSpPr>
          <p:nvPr>
            <p:ph type="subTitle" idx="1"/>
          </p:nvPr>
        </p:nvSpPr>
        <p:spPr>
          <a:xfrm>
            <a:off x="485875" y="1738075"/>
            <a:ext cx="8183700" cy="861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Seizures, Status Epilepticus and EEG Essentials</a:t>
            </a:r>
            <a:endParaRPr/>
          </a:p>
        </p:txBody>
      </p:sp>
      <p:sp>
        <p:nvSpPr>
          <p:cNvPr id="60" name="Google Shape;60;p13"/>
          <p:cNvSpPr/>
          <p:nvPr/>
        </p:nvSpPr>
        <p:spPr>
          <a:xfrm>
            <a:off x="85225" y="2652850"/>
            <a:ext cx="8998500" cy="2428800"/>
          </a:xfrm>
          <a:prstGeom prst="rect">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61" name="Google Shape;61;p13"/>
          <p:cNvSpPr txBox="1"/>
          <p:nvPr/>
        </p:nvSpPr>
        <p:spPr>
          <a:xfrm>
            <a:off x="412025" y="2819100"/>
            <a:ext cx="4537200" cy="172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dk2"/>
                </a:solidFill>
                <a:latin typeface="Source Sans Pro"/>
                <a:ea typeface="Source Sans Pro"/>
                <a:cs typeface="Source Sans Pro"/>
                <a:sym typeface="Source Sans Pro"/>
              </a:rPr>
              <a:t>Jasmyne Kassam</a:t>
            </a:r>
            <a:endParaRPr sz="2000">
              <a:solidFill>
                <a:schemeClr val="dk2"/>
              </a:solidFill>
              <a:latin typeface="Source Sans Pro"/>
              <a:ea typeface="Source Sans Pro"/>
              <a:cs typeface="Source Sans Pro"/>
              <a:sym typeface="Source Sans Pro"/>
            </a:endParaRPr>
          </a:p>
          <a:p>
            <a:pPr marL="0" lvl="0" indent="0" algn="l" rtl="0">
              <a:spcBef>
                <a:spcPts val="0"/>
              </a:spcBef>
              <a:spcAft>
                <a:spcPts val="0"/>
              </a:spcAft>
              <a:buNone/>
            </a:pPr>
            <a:r>
              <a:rPr lang="en" sz="2000">
                <a:solidFill>
                  <a:schemeClr val="dk2"/>
                </a:solidFill>
                <a:latin typeface="Source Sans Pro"/>
                <a:ea typeface="Source Sans Pro"/>
                <a:cs typeface="Source Sans Pro"/>
                <a:sym typeface="Source Sans Pro"/>
              </a:rPr>
              <a:t>Adult Neurology PGY3</a:t>
            </a:r>
            <a:endParaRPr sz="2000">
              <a:solidFill>
                <a:schemeClr val="dk2"/>
              </a:solidFill>
              <a:latin typeface="Source Sans Pro"/>
              <a:ea typeface="Source Sans Pro"/>
              <a:cs typeface="Source Sans Pro"/>
              <a:sym typeface="Source Sans Pro"/>
            </a:endParaRPr>
          </a:p>
          <a:p>
            <a:pPr marL="0" lvl="0" indent="0" algn="l" rtl="0">
              <a:spcBef>
                <a:spcPts val="0"/>
              </a:spcBef>
              <a:spcAft>
                <a:spcPts val="0"/>
              </a:spcAft>
              <a:buNone/>
            </a:pPr>
            <a:endParaRPr sz="2000">
              <a:solidFill>
                <a:schemeClr val="dk2"/>
              </a:solidFill>
              <a:latin typeface="Source Sans Pro"/>
              <a:ea typeface="Source Sans Pro"/>
              <a:cs typeface="Source Sans Pro"/>
              <a:sym typeface="Source Sans Pro"/>
            </a:endParaRPr>
          </a:p>
          <a:p>
            <a:pPr marL="0" lvl="0" indent="0" algn="l" rtl="0">
              <a:spcBef>
                <a:spcPts val="0"/>
              </a:spcBef>
              <a:spcAft>
                <a:spcPts val="0"/>
              </a:spcAft>
              <a:buNone/>
            </a:pPr>
            <a:r>
              <a:rPr lang="en" sz="2000" b="1">
                <a:solidFill>
                  <a:schemeClr val="dk2"/>
                </a:solidFill>
                <a:latin typeface="Source Sans Pro"/>
                <a:ea typeface="Source Sans Pro"/>
                <a:cs typeface="Source Sans Pro"/>
                <a:sym typeface="Source Sans Pro"/>
              </a:rPr>
              <a:t>VGH Internal Medicine Noon Rounds</a:t>
            </a:r>
            <a:endParaRPr sz="2000" b="1">
              <a:solidFill>
                <a:schemeClr val="dk2"/>
              </a:solidFill>
              <a:latin typeface="Source Sans Pro"/>
              <a:ea typeface="Source Sans Pro"/>
              <a:cs typeface="Source Sans Pro"/>
              <a:sym typeface="Source Sans Pro"/>
            </a:endParaRPr>
          </a:p>
          <a:p>
            <a:pPr marL="0" lvl="0" indent="0" algn="l" rtl="0">
              <a:spcBef>
                <a:spcPts val="0"/>
              </a:spcBef>
              <a:spcAft>
                <a:spcPts val="0"/>
              </a:spcAft>
              <a:buNone/>
            </a:pPr>
            <a:r>
              <a:rPr lang="en" sz="2000" b="1">
                <a:solidFill>
                  <a:schemeClr val="dk2"/>
                </a:solidFill>
                <a:latin typeface="Source Sans Pro"/>
                <a:ea typeface="Source Sans Pro"/>
                <a:cs typeface="Source Sans Pro"/>
                <a:sym typeface="Source Sans Pro"/>
              </a:rPr>
              <a:t>May 23, 2025</a:t>
            </a:r>
            <a:endParaRPr/>
          </a:p>
        </p:txBody>
      </p:sp>
      <p:pic>
        <p:nvPicPr>
          <p:cNvPr id="62" name="Google Shape;62;p13" title="image.png"/>
          <p:cNvPicPr preferRelativeResize="0"/>
          <p:nvPr/>
        </p:nvPicPr>
        <p:blipFill>
          <a:blip r:embed="rId3">
            <a:alphaModFix/>
          </a:blip>
          <a:stretch>
            <a:fillRect/>
          </a:stretch>
        </p:blipFill>
        <p:spPr>
          <a:xfrm>
            <a:off x="6532125" y="2819098"/>
            <a:ext cx="1992550" cy="19925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4"/>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Outline</a:t>
            </a:r>
            <a:endParaRPr/>
          </a:p>
        </p:txBody>
      </p:sp>
      <p:graphicFrame>
        <p:nvGraphicFramePr>
          <p:cNvPr id="68" name="Google Shape;68;p14"/>
          <p:cNvGraphicFramePr/>
          <p:nvPr/>
        </p:nvGraphicFramePr>
        <p:xfrm>
          <a:off x="311700" y="1152475"/>
          <a:ext cx="8520600" cy="2316420"/>
        </p:xfrm>
        <a:graphic>
          <a:graphicData uri="http://schemas.openxmlformats.org/drawingml/2006/table">
            <a:tbl>
              <a:tblPr>
                <a:noFill/>
                <a:tableStyleId>{B2F96AF4-1B26-46DD-ABB2-01022517A8A8}</a:tableStyleId>
              </a:tblPr>
              <a:tblGrid>
                <a:gridCol w="2840200">
                  <a:extLst>
                    <a:ext uri="{9D8B030D-6E8A-4147-A177-3AD203B41FA5}">
                      <a16:colId xmlns:a16="http://schemas.microsoft.com/office/drawing/2014/main" val="20000"/>
                    </a:ext>
                  </a:extLst>
                </a:gridCol>
                <a:gridCol w="2840200">
                  <a:extLst>
                    <a:ext uri="{9D8B030D-6E8A-4147-A177-3AD203B41FA5}">
                      <a16:colId xmlns:a16="http://schemas.microsoft.com/office/drawing/2014/main" val="20001"/>
                    </a:ext>
                  </a:extLst>
                </a:gridCol>
                <a:gridCol w="2840200">
                  <a:extLst>
                    <a:ext uri="{9D8B030D-6E8A-4147-A177-3AD203B41FA5}">
                      <a16:colId xmlns:a16="http://schemas.microsoft.com/office/drawing/2014/main" val="20002"/>
                    </a:ext>
                  </a:extLst>
                </a:gridCol>
              </a:tblGrid>
              <a:tr h="587525">
                <a:tc>
                  <a:txBody>
                    <a:bodyPr/>
                    <a:lstStyle/>
                    <a:p>
                      <a:pPr marL="0" lvl="0" indent="0" algn="l" rtl="0">
                        <a:spcBef>
                          <a:spcPts val="0"/>
                        </a:spcBef>
                        <a:spcAft>
                          <a:spcPts val="0"/>
                        </a:spcAft>
                        <a:buNone/>
                      </a:pPr>
                      <a:r>
                        <a:rPr lang="en" sz="1600" b="1" u="sng">
                          <a:solidFill>
                            <a:schemeClr val="dk2"/>
                          </a:solidFill>
                          <a:latin typeface="Source Sans Pro"/>
                          <a:ea typeface="Source Sans Pro"/>
                          <a:cs typeface="Source Sans Pro"/>
                          <a:sym typeface="Source Sans Pro"/>
                        </a:rPr>
                        <a:t>Part 1: Outpatient/ER</a:t>
                      </a:r>
                      <a:br>
                        <a:rPr lang="en" sz="1600" b="1">
                          <a:solidFill>
                            <a:schemeClr val="dk2"/>
                          </a:solidFill>
                          <a:latin typeface="Source Sans Pro"/>
                          <a:ea typeface="Source Sans Pro"/>
                          <a:cs typeface="Source Sans Pro"/>
                          <a:sym typeface="Source Sans Pro"/>
                        </a:rPr>
                      </a:br>
                      <a:r>
                        <a:rPr lang="en" sz="1600" b="1">
                          <a:solidFill>
                            <a:schemeClr val="dk2"/>
                          </a:solidFill>
                          <a:latin typeface="Source Sans Pro"/>
                          <a:ea typeface="Source Sans Pro"/>
                          <a:cs typeface="Source Sans Pro"/>
                          <a:sym typeface="Source Sans Pro"/>
                        </a:rPr>
                        <a:t>“Spell Evaluation”</a:t>
                      </a:r>
                      <a:endParaRPr sz="1600" b="1">
                        <a:solidFill>
                          <a:schemeClr val="dk2"/>
                        </a:solidFill>
                        <a:latin typeface="Source Sans Pro"/>
                        <a:ea typeface="Source Sans Pro"/>
                        <a:cs typeface="Source Sans Pro"/>
                        <a:sym typeface="Source Sans Pro"/>
                      </a:endParaRPr>
                    </a:p>
                  </a:txBody>
                  <a:tcPr marL="91425" marR="91425" marT="91425" marB="91425"/>
                </a:tc>
                <a:tc>
                  <a:txBody>
                    <a:bodyPr/>
                    <a:lstStyle/>
                    <a:p>
                      <a:pPr marL="0" lvl="0" indent="0" algn="l" rtl="0">
                        <a:spcBef>
                          <a:spcPts val="0"/>
                        </a:spcBef>
                        <a:spcAft>
                          <a:spcPts val="0"/>
                        </a:spcAft>
                        <a:buNone/>
                      </a:pPr>
                      <a:r>
                        <a:rPr lang="en" sz="1600" b="1" u="sng">
                          <a:solidFill>
                            <a:schemeClr val="dk2"/>
                          </a:solidFill>
                          <a:latin typeface="Source Sans Pro"/>
                          <a:ea typeface="Source Sans Pro"/>
                          <a:cs typeface="Source Sans Pro"/>
                          <a:sym typeface="Source Sans Pro"/>
                        </a:rPr>
                        <a:t>Part 2: Inpatient/ward</a:t>
                      </a:r>
                      <a:endParaRPr sz="1600" b="1" u="sng">
                        <a:solidFill>
                          <a:schemeClr val="dk2"/>
                        </a:solidFill>
                        <a:latin typeface="Source Sans Pro"/>
                        <a:ea typeface="Source Sans Pro"/>
                        <a:cs typeface="Source Sans Pro"/>
                        <a:sym typeface="Source Sans Pro"/>
                      </a:endParaRPr>
                    </a:p>
                    <a:p>
                      <a:pPr marL="0" lvl="0" indent="0" algn="l" rtl="0">
                        <a:spcBef>
                          <a:spcPts val="0"/>
                        </a:spcBef>
                        <a:spcAft>
                          <a:spcPts val="0"/>
                        </a:spcAft>
                        <a:buNone/>
                      </a:pPr>
                      <a:r>
                        <a:rPr lang="en" sz="1600" b="1">
                          <a:solidFill>
                            <a:schemeClr val="dk2"/>
                          </a:solidFill>
                          <a:latin typeface="Source Sans Pro"/>
                          <a:ea typeface="Source Sans Pro"/>
                          <a:cs typeface="Source Sans Pro"/>
                          <a:sym typeface="Source Sans Pro"/>
                        </a:rPr>
                        <a:t>“Altered Mental Status”</a:t>
                      </a:r>
                      <a:endParaRPr sz="1600" b="1">
                        <a:solidFill>
                          <a:schemeClr val="dk2"/>
                        </a:solidFill>
                        <a:latin typeface="Source Sans Pro"/>
                        <a:ea typeface="Source Sans Pro"/>
                        <a:cs typeface="Source Sans Pro"/>
                        <a:sym typeface="Source Sans Pro"/>
                      </a:endParaRPr>
                    </a:p>
                  </a:txBody>
                  <a:tcPr marL="91425" marR="91425" marT="91425" marB="91425"/>
                </a:tc>
                <a:tc>
                  <a:txBody>
                    <a:bodyPr/>
                    <a:lstStyle/>
                    <a:p>
                      <a:pPr marL="0" lvl="0" indent="0" algn="l" rtl="0">
                        <a:spcBef>
                          <a:spcPts val="0"/>
                        </a:spcBef>
                        <a:spcAft>
                          <a:spcPts val="0"/>
                        </a:spcAft>
                        <a:buNone/>
                      </a:pPr>
                      <a:r>
                        <a:rPr lang="en" sz="1600" b="1" u="sng">
                          <a:solidFill>
                            <a:schemeClr val="dk2"/>
                          </a:solidFill>
                          <a:latin typeface="Source Sans Pro"/>
                          <a:ea typeface="Source Sans Pro"/>
                          <a:cs typeface="Source Sans Pro"/>
                          <a:sym typeface="Source Sans Pro"/>
                        </a:rPr>
                        <a:t>Part 3: Critical Care</a:t>
                      </a:r>
                      <a:endParaRPr sz="1600" b="1" u="sng">
                        <a:solidFill>
                          <a:schemeClr val="dk2"/>
                        </a:solidFill>
                        <a:latin typeface="Source Sans Pro"/>
                        <a:ea typeface="Source Sans Pro"/>
                        <a:cs typeface="Source Sans Pro"/>
                        <a:sym typeface="Source Sans Pro"/>
                      </a:endParaRPr>
                    </a:p>
                    <a:p>
                      <a:pPr marL="0" lvl="0" indent="0" algn="l" rtl="0">
                        <a:spcBef>
                          <a:spcPts val="0"/>
                        </a:spcBef>
                        <a:spcAft>
                          <a:spcPts val="0"/>
                        </a:spcAft>
                        <a:buNone/>
                      </a:pPr>
                      <a:r>
                        <a:rPr lang="en" sz="1600" b="1">
                          <a:solidFill>
                            <a:schemeClr val="dk2"/>
                          </a:solidFill>
                          <a:latin typeface="Source Sans Pro"/>
                          <a:ea typeface="Source Sans Pro"/>
                          <a:cs typeface="Source Sans Pro"/>
                          <a:sym typeface="Source Sans Pro"/>
                        </a:rPr>
                        <a:t>“Status Post-Status”</a:t>
                      </a:r>
                      <a:endParaRPr sz="1600" b="1">
                        <a:solidFill>
                          <a:schemeClr val="dk2"/>
                        </a:solidFill>
                        <a:latin typeface="Source Sans Pro"/>
                        <a:ea typeface="Source Sans Pro"/>
                        <a:cs typeface="Source Sans Pro"/>
                        <a:sym typeface="Source Sans Pro"/>
                      </a:endParaRPr>
                    </a:p>
                  </a:txBody>
                  <a:tcPr marL="91425" marR="91425" marT="91425" marB="91425"/>
                </a:tc>
                <a:extLst>
                  <a:ext uri="{0D108BD9-81ED-4DB2-BD59-A6C34878D82A}">
                    <a16:rowId xmlns:a16="http://schemas.microsoft.com/office/drawing/2014/main" val="10000"/>
                  </a:ext>
                </a:extLst>
              </a:tr>
              <a:tr h="1624200">
                <a:tc>
                  <a:txBody>
                    <a:bodyPr/>
                    <a:lstStyle/>
                    <a:p>
                      <a:pPr marL="457200" lvl="0" indent="-330200" algn="l" rtl="0">
                        <a:spcBef>
                          <a:spcPts val="0"/>
                        </a:spcBef>
                        <a:spcAft>
                          <a:spcPts val="0"/>
                        </a:spcAft>
                        <a:buClr>
                          <a:schemeClr val="dk2"/>
                        </a:buClr>
                        <a:buSzPts val="1600"/>
                        <a:buFont typeface="Source Sans Pro"/>
                        <a:buChar char="❖"/>
                      </a:pPr>
                      <a:r>
                        <a:rPr lang="en" sz="1600">
                          <a:solidFill>
                            <a:schemeClr val="dk2"/>
                          </a:solidFill>
                          <a:latin typeface="Source Sans Pro"/>
                          <a:ea typeface="Source Sans Pro"/>
                          <a:cs typeface="Source Sans Pro"/>
                          <a:sym typeface="Source Sans Pro"/>
                        </a:rPr>
                        <a:t>Seizures vs other spells</a:t>
                      </a:r>
                      <a:endParaRPr sz="1600">
                        <a:solidFill>
                          <a:schemeClr val="dk2"/>
                        </a:solidFill>
                        <a:latin typeface="Source Sans Pro"/>
                        <a:ea typeface="Source Sans Pro"/>
                        <a:cs typeface="Source Sans Pro"/>
                        <a:sym typeface="Source Sans Pro"/>
                      </a:endParaRPr>
                    </a:p>
                    <a:p>
                      <a:pPr marL="457200" lvl="0" indent="-330200" algn="l" rtl="0">
                        <a:spcBef>
                          <a:spcPts val="0"/>
                        </a:spcBef>
                        <a:spcAft>
                          <a:spcPts val="0"/>
                        </a:spcAft>
                        <a:buClr>
                          <a:schemeClr val="dk2"/>
                        </a:buClr>
                        <a:buSzPts val="1600"/>
                        <a:buFont typeface="Source Sans Pro"/>
                        <a:buChar char="❖"/>
                      </a:pPr>
                      <a:r>
                        <a:rPr lang="en" sz="1600">
                          <a:solidFill>
                            <a:schemeClr val="dk2"/>
                          </a:solidFill>
                          <a:latin typeface="Source Sans Pro"/>
                          <a:ea typeface="Source Sans Pro"/>
                          <a:cs typeface="Source Sans Pro"/>
                          <a:sym typeface="Source Sans Pro"/>
                        </a:rPr>
                        <a:t>Diagnosing epilepsy</a:t>
                      </a:r>
                      <a:endParaRPr sz="1600">
                        <a:solidFill>
                          <a:schemeClr val="dk2"/>
                        </a:solidFill>
                        <a:latin typeface="Source Sans Pro"/>
                        <a:ea typeface="Source Sans Pro"/>
                        <a:cs typeface="Source Sans Pro"/>
                        <a:sym typeface="Source Sans Pro"/>
                      </a:endParaRPr>
                    </a:p>
                    <a:p>
                      <a:pPr marL="457200" lvl="0" indent="-330200" algn="l" rtl="0">
                        <a:spcBef>
                          <a:spcPts val="0"/>
                        </a:spcBef>
                        <a:spcAft>
                          <a:spcPts val="0"/>
                        </a:spcAft>
                        <a:buClr>
                          <a:schemeClr val="dk2"/>
                        </a:buClr>
                        <a:buSzPts val="1600"/>
                        <a:buFont typeface="Source Sans Pro"/>
                        <a:buChar char="❖"/>
                      </a:pPr>
                      <a:r>
                        <a:rPr lang="en" sz="1600">
                          <a:solidFill>
                            <a:schemeClr val="dk2"/>
                          </a:solidFill>
                          <a:latin typeface="Source Sans Pro"/>
                          <a:ea typeface="Source Sans Pro"/>
                          <a:cs typeface="Source Sans Pro"/>
                          <a:sym typeface="Source Sans Pro"/>
                        </a:rPr>
                        <a:t>Role of EEG</a:t>
                      </a:r>
                      <a:endParaRPr sz="1600">
                        <a:solidFill>
                          <a:schemeClr val="dk2"/>
                        </a:solidFill>
                        <a:latin typeface="Source Sans Pro"/>
                        <a:ea typeface="Source Sans Pro"/>
                        <a:cs typeface="Source Sans Pro"/>
                        <a:sym typeface="Source Sans Pro"/>
                      </a:endParaRPr>
                    </a:p>
                    <a:p>
                      <a:pPr marL="457200" lvl="0" indent="-330200" algn="l" rtl="0">
                        <a:spcBef>
                          <a:spcPts val="0"/>
                        </a:spcBef>
                        <a:spcAft>
                          <a:spcPts val="0"/>
                        </a:spcAft>
                        <a:buClr>
                          <a:schemeClr val="dk2"/>
                        </a:buClr>
                        <a:buSzPts val="1600"/>
                        <a:buFont typeface="Source Sans Pro"/>
                        <a:buChar char="❖"/>
                      </a:pPr>
                      <a:r>
                        <a:rPr lang="en" sz="1600">
                          <a:solidFill>
                            <a:schemeClr val="dk2"/>
                          </a:solidFill>
                          <a:latin typeface="Source Sans Pro"/>
                          <a:ea typeface="Source Sans Pro"/>
                          <a:cs typeface="Source Sans Pro"/>
                          <a:sym typeface="Source Sans Pro"/>
                        </a:rPr>
                        <a:t>ASM basics</a:t>
                      </a:r>
                      <a:endParaRPr sz="1600">
                        <a:solidFill>
                          <a:schemeClr val="dk2"/>
                        </a:solidFill>
                        <a:latin typeface="Source Sans Pro"/>
                        <a:ea typeface="Source Sans Pro"/>
                        <a:cs typeface="Source Sans Pro"/>
                        <a:sym typeface="Source Sans Pro"/>
                      </a:endParaRPr>
                    </a:p>
                    <a:p>
                      <a:pPr marL="457200" lvl="0" indent="-330200" algn="l" rtl="0">
                        <a:spcBef>
                          <a:spcPts val="0"/>
                        </a:spcBef>
                        <a:spcAft>
                          <a:spcPts val="0"/>
                        </a:spcAft>
                        <a:buClr>
                          <a:schemeClr val="dk2"/>
                        </a:buClr>
                        <a:buSzPts val="1600"/>
                        <a:buFont typeface="Source Sans Pro"/>
                        <a:buChar char="❖"/>
                      </a:pPr>
                      <a:r>
                        <a:rPr lang="en" sz="1600">
                          <a:solidFill>
                            <a:schemeClr val="dk2"/>
                          </a:solidFill>
                          <a:latin typeface="Source Sans Pro"/>
                          <a:ea typeface="Source Sans Pro"/>
                          <a:cs typeface="Source Sans Pro"/>
                          <a:sym typeface="Source Sans Pro"/>
                        </a:rPr>
                        <a:t>Safety/driving counselling</a:t>
                      </a:r>
                      <a:endParaRPr sz="1600">
                        <a:solidFill>
                          <a:schemeClr val="dk2"/>
                        </a:solidFill>
                        <a:latin typeface="Source Sans Pro"/>
                        <a:ea typeface="Source Sans Pro"/>
                        <a:cs typeface="Source Sans Pro"/>
                        <a:sym typeface="Source Sans Pro"/>
                      </a:endParaRPr>
                    </a:p>
                  </a:txBody>
                  <a:tcPr marL="91425" marR="91425" marT="91425" marB="91425"/>
                </a:tc>
                <a:tc>
                  <a:txBody>
                    <a:bodyPr/>
                    <a:lstStyle/>
                    <a:p>
                      <a:pPr marL="457200" lvl="0" indent="-330200" algn="l" rtl="0">
                        <a:spcBef>
                          <a:spcPts val="0"/>
                        </a:spcBef>
                        <a:spcAft>
                          <a:spcPts val="0"/>
                        </a:spcAft>
                        <a:buClr>
                          <a:schemeClr val="dk2"/>
                        </a:buClr>
                        <a:buSzPts val="1600"/>
                        <a:buFont typeface="Source Sans Pro"/>
                        <a:buChar char="❖"/>
                      </a:pPr>
                      <a:r>
                        <a:rPr lang="en" sz="1600">
                          <a:solidFill>
                            <a:schemeClr val="dk2"/>
                          </a:solidFill>
                          <a:latin typeface="Source Sans Pro"/>
                          <a:ea typeface="Source Sans Pro"/>
                          <a:cs typeface="Source Sans Pro"/>
                          <a:sym typeface="Source Sans Pro"/>
                        </a:rPr>
                        <a:t>“Delirium” red flags</a:t>
                      </a:r>
                      <a:endParaRPr sz="1600">
                        <a:solidFill>
                          <a:schemeClr val="dk2"/>
                        </a:solidFill>
                        <a:latin typeface="Source Sans Pro"/>
                        <a:ea typeface="Source Sans Pro"/>
                        <a:cs typeface="Source Sans Pro"/>
                        <a:sym typeface="Source Sans Pro"/>
                      </a:endParaRPr>
                    </a:p>
                    <a:p>
                      <a:pPr marL="457200" lvl="0" indent="-330200" algn="l" rtl="0">
                        <a:spcBef>
                          <a:spcPts val="0"/>
                        </a:spcBef>
                        <a:spcAft>
                          <a:spcPts val="0"/>
                        </a:spcAft>
                        <a:buClr>
                          <a:schemeClr val="dk2"/>
                        </a:buClr>
                        <a:buSzPts val="1600"/>
                        <a:buFont typeface="Source Sans Pro"/>
                        <a:buChar char="❖"/>
                      </a:pPr>
                      <a:r>
                        <a:rPr lang="en" sz="1600">
                          <a:solidFill>
                            <a:schemeClr val="dk2"/>
                          </a:solidFill>
                          <a:latin typeface="Source Sans Pro"/>
                          <a:ea typeface="Source Sans Pro"/>
                          <a:cs typeface="Source Sans Pro"/>
                          <a:sym typeface="Source Sans Pro"/>
                        </a:rPr>
                        <a:t>EEG for diagnostic clarification</a:t>
                      </a:r>
                      <a:endParaRPr sz="1600">
                        <a:solidFill>
                          <a:schemeClr val="dk2"/>
                        </a:solidFill>
                        <a:latin typeface="Source Sans Pro"/>
                        <a:ea typeface="Source Sans Pro"/>
                        <a:cs typeface="Source Sans Pro"/>
                        <a:sym typeface="Source Sans Pro"/>
                      </a:endParaRPr>
                    </a:p>
                    <a:p>
                      <a:pPr marL="457200" lvl="0" indent="-330200" algn="l" rtl="0">
                        <a:spcBef>
                          <a:spcPts val="0"/>
                        </a:spcBef>
                        <a:spcAft>
                          <a:spcPts val="0"/>
                        </a:spcAft>
                        <a:buClr>
                          <a:schemeClr val="dk2"/>
                        </a:buClr>
                        <a:buSzPts val="1600"/>
                        <a:buFont typeface="Source Sans Pro"/>
                        <a:buChar char="❖"/>
                      </a:pPr>
                      <a:r>
                        <a:rPr lang="en" sz="1600">
                          <a:solidFill>
                            <a:schemeClr val="dk2"/>
                          </a:solidFill>
                          <a:latin typeface="Source Sans Pro"/>
                          <a:ea typeface="Source Sans Pro"/>
                          <a:cs typeface="Source Sans Pro"/>
                          <a:sym typeface="Source Sans Pro"/>
                        </a:rPr>
                        <a:t>Recognizing NCSE</a:t>
                      </a:r>
                      <a:endParaRPr sz="1600">
                        <a:solidFill>
                          <a:schemeClr val="dk2"/>
                        </a:solidFill>
                        <a:latin typeface="Source Sans Pro"/>
                        <a:ea typeface="Source Sans Pro"/>
                        <a:cs typeface="Source Sans Pro"/>
                        <a:sym typeface="Source Sans Pro"/>
                      </a:endParaRPr>
                    </a:p>
                    <a:p>
                      <a:pPr marL="457200" lvl="0" indent="-330200" algn="l" rtl="0">
                        <a:spcBef>
                          <a:spcPts val="0"/>
                        </a:spcBef>
                        <a:spcAft>
                          <a:spcPts val="0"/>
                        </a:spcAft>
                        <a:buClr>
                          <a:schemeClr val="dk2"/>
                        </a:buClr>
                        <a:buSzPts val="1600"/>
                        <a:buFont typeface="Source Sans Pro"/>
                        <a:buChar char="❖"/>
                      </a:pPr>
                      <a:r>
                        <a:rPr lang="en" sz="1600">
                          <a:solidFill>
                            <a:schemeClr val="dk2"/>
                          </a:solidFill>
                          <a:latin typeface="Source Sans Pro"/>
                          <a:ea typeface="Source Sans Pro"/>
                          <a:cs typeface="Source Sans Pro"/>
                          <a:sym typeface="Source Sans Pro"/>
                        </a:rPr>
                        <a:t>Treating status</a:t>
                      </a:r>
                      <a:endParaRPr sz="1600">
                        <a:solidFill>
                          <a:schemeClr val="dk2"/>
                        </a:solidFill>
                        <a:latin typeface="Source Sans Pro"/>
                        <a:ea typeface="Source Sans Pro"/>
                        <a:cs typeface="Source Sans Pro"/>
                        <a:sym typeface="Source Sans Pro"/>
                      </a:endParaRPr>
                    </a:p>
                  </a:txBody>
                  <a:tcPr marL="91425" marR="91425" marT="91425" marB="91425"/>
                </a:tc>
                <a:tc>
                  <a:txBody>
                    <a:bodyPr/>
                    <a:lstStyle/>
                    <a:p>
                      <a:pPr marL="457200" lvl="0" indent="-330200" algn="l" rtl="0">
                        <a:spcBef>
                          <a:spcPts val="0"/>
                        </a:spcBef>
                        <a:spcAft>
                          <a:spcPts val="0"/>
                        </a:spcAft>
                        <a:buClr>
                          <a:schemeClr val="dk2"/>
                        </a:buClr>
                        <a:buSzPts val="1600"/>
                        <a:buFont typeface="Source Sans Pro"/>
                        <a:buChar char="❖"/>
                      </a:pPr>
                      <a:r>
                        <a:rPr lang="en" sz="1600">
                          <a:solidFill>
                            <a:schemeClr val="dk2"/>
                          </a:solidFill>
                          <a:latin typeface="Source Sans Pro"/>
                          <a:ea typeface="Source Sans Pro"/>
                          <a:cs typeface="Source Sans Pro"/>
                          <a:sym typeface="Source Sans Pro"/>
                        </a:rPr>
                        <a:t>Ongoing evaluation of status in ICU</a:t>
                      </a:r>
                      <a:endParaRPr sz="1600">
                        <a:solidFill>
                          <a:schemeClr val="dk2"/>
                        </a:solidFill>
                        <a:latin typeface="Source Sans Pro"/>
                        <a:ea typeface="Source Sans Pro"/>
                        <a:cs typeface="Source Sans Pro"/>
                        <a:sym typeface="Source Sans Pro"/>
                      </a:endParaRPr>
                    </a:p>
                    <a:p>
                      <a:pPr marL="457200" lvl="0" indent="-330200" algn="l" rtl="0">
                        <a:spcBef>
                          <a:spcPts val="0"/>
                        </a:spcBef>
                        <a:spcAft>
                          <a:spcPts val="0"/>
                        </a:spcAft>
                        <a:buClr>
                          <a:schemeClr val="dk2"/>
                        </a:buClr>
                        <a:buSzPts val="1600"/>
                        <a:buFont typeface="Source Sans Pro"/>
                        <a:buChar char="❖"/>
                      </a:pPr>
                      <a:r>
                        <a:rPr lang="en" sz="1600">
                          <a:solidFill>
                            <a:schemeClr val="dk2"/>
                          </a:solidFill>
                          <a:latin typeface="Source Sans Pro"/>
                          <a:ea typeface="Source Sans Pro"/>
                          <a:cs typeface="Source Sans Pro"/>
                          <a:sym typeface="Source Sans Pro"/>
                        </a:rPr>
                        <a:t>High-risk EEG patterns</a:t>
                      </a:r>
                      <a:endParaRPr sz="1600">
                        <a:solidFill>
                          <a:schemeClr val="dk2"/>
                        </a:solidFill>
                        <a:latin typeface="Source Sans Pro"/>
                        <a:ea typeface="Source Sans Pro"/>
                        <a:cs typeface="Source Sans Pro"/>
                        <a:sym typeface="Source Sans Pro"/>
                      </a:endParaRPr>
                    </a:p>
                    <a:p>
                      <a:pPr marL="457200" lvl="0" indent="-330200" algn="l" rtl="0">
                        <a:spcBef>
                          <a:spcPts val="0"/>
                        </a:spcBef>
                        <a:spcAft>
                          <a:spcPts val="0"/>
                        </a:spcAft>
                        <a:buClr>
                          <a:schemeClr val="dk2"/>
                        </a:buClr>
                        <a:buSzPts val="1600"/>
                        <a:buFont typeface="Source Sans Pro"/>
                        <a:buChar char="❖"/>
                      </a:pPr>
                      <a:r>
                        <a:rPr lang="en" sz="1600">
                          <a:solidFill>
                            <a:schemeClr val="dk2"/>
                          </a:solidFill>
                          <a:latin typeface="Source Sans Pro"/>
                          <a:ea typeface="Source Sans Pro"/>
                          <a:cs typeface="Source Sans Pro"/>
                          <a:sym typeface="Source Sans Pro"/>
                        </a:rPr>
                        <a:t>Neuroprognostication</a:t>
                      </a:r>
                      <a:endParaRPr sz="1600">
                        <a:solidFill>
                          <a:schemeClr val="dk2"/>
                        </a:solidFill>
                        <a:latin typeface="Source Sans Pro"/>
                        <a:ea typeface="Source Sans Pro"/>
                        <a:cs typeface="Source Sans Pro"/>
                        <a:sym typeface="Source Sans Pro"/>
                      </a:endParaRPr>
                    </a:p>
                  </a:txBody>
                  <a:tcPr marL="91425" marR="91425" marT="91425" marB="91425"/>
                </a:tc>
                <a:extLst>
                  <a:ext uri="{0D108BD9-81ED-4DB2-BD59-A6C34878D82A}">
                    <a16:rowId xmlns:a16="http://schemas.microsoft.com/office/drawing/2014/main" val="10001"/>
                  </a:ext>
                </a:extLst>
              </a:tr>
            </a:tbl>
          </a:graphicData>
        </a:graphic>
      </p:graphicFrame>
      <p:sp>
        <p:nvSpPr>
          <p:cNvPr id="69" name="Google Shape;69;p14"/>
          <p:cNvSpPr txBox="1"/>
          <p:nvPr/>
        </p:nvSpPr>
        <p:spPr>
          <a:xfrm>
            <a:off x="1561700" y="3980975"/>
            <a:ext cx="3912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0062A3"/>
                </a:solidFill>
                <a:uFill>
                  <a:noFill/>
                </a:uFill>
                <a:latin typeface="Source Sans Pro"/>
                <a:ea typeface="Source Sans Pro"/>
                <a:cs typeface="Source Sans Pro"/>
                <a:sym typeface="Source Sans Pro"/>
                <a:hlinkClick r:id="rId3">
                  <a:extLst>
                    <a:ext uri="{A12FA001-AC4F-418D-AE19-62706E023703}">
                      <ahyp:hlinkClr xmlns:ahyp="http://schemas.microsoft.com/office/drawing/2018/hyperlinkcolor" val="tx"/>
                    </a:ext>
                  </a:extLst>
                </a:hlinkClick>
              </a:rPr>
              <a:t>PollEv.com/jasmynekassa337</a:t>
            </a:r>
            <a:endParaRPr sz="2000">
              <a:solidFill>
                <a:schemeClr val="lt2"/>
              </a:solidFill>
              <a:latin typeface="Source Sans Pro"/>
              <a:ea typeface="Source Sans Pro"/>
              <a:cs typeface="Source Sans Pro"/>
              <a:sym typeface="Source Sans Pro"/>
            </a:endParaRPr>
          </a:p>
        </p:txBody>
      </p:sp>
      <p:pic>
        <p:nvPicPr>
          <p:cNvPr id="70" name="Google Shape;70;p14" title="Screen Shot 2025-05-23 at 11.34.02 AM.png"/>
          <p:cNvPicPr preferRelativeResize="0"/>
          <p:nvPr/>
        </p:nvPicPr>
        <p:blipFill>
          <a:blip r:embed="rId4">
            <a:alphaModFix/>
          </a:blip>
          <a:stretch>
            <a:fillRect/>
          </a:stretch>
        </p:blipFill>
        <p:spPr>
          <a:xfrm>
            <a:off x="5411875" y="3627700"/>
            <a:ext cx="1308950" cy="12964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5"/>
          <p:cNvSpPr txBox="1">
            <a:spLocks noGrp="1"/>
          </p:cNvSpPr>
          <p:nvPr>
            <p:ph type="title"/>
          </p:nvPr>
        </p:nvSpPr>
        <p:spPr>
          <a:xfrm>
            <a:off x="265500" y="1181700"/>
            <a:ext cx="4045200" cy="1533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Spell Evaluation</a:t>
            </a:r>
            <a:endParaRPr/>
          </a:p>
        </p:txBody>
      </p:sp>
      <p:sp>
        <p:nvSpPr>
          <p:cNvPr id="76" name="Google Shape;76;p15"/>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Part 1: Outpatient/ER</a:t>
            </a:r>
            <a:endParaRPr/>
          </a:p>
        </p:txBody>
      </p:sp>
      <p:sp>
        <p:nvSpPr>
          <p:cNvPr id="77" name="Google Shape;77;p15"/>
          <p:cNvSpPr/>
          <p:nvPr/>
        </p:nvSpPr>
        <p:spPr>
          <a:xfrm>
            <a:off x="4614600" y="72300"/>
            <a:ext cx="4454700" cy="5009400"/>
          </a:xfrm>
          <a:prstGeom prst="rect">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78" name="Google Shape;78;p15"/>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b="1">
                <a:solidFill>
                  <a:srgbClr val="666666"/>
                </a:solidFill>
              </a:rPr>
              <a:t>Sample Scenario:</a:t>
            </a:r>
            <a:endParaRPr b="1">
              <a:solidFill>
                <a:srgbClr val="666666"/>
              </a:solidFill>
            </a:endParaRPr>
          </a:p>
          <a:p>
            <a:pPr marL="0" lvl="0" indent="0" algn="l" rtl="0">
              <a:spcBef>
                <a:spcPts val="1200"/>
              </a:spcBef>
              <a:spcAft>
                <a:spcPts val="0"/>
              </a:spcAft>
              <a:buNone/>
            </a:pPr>
            <a:r>
              <a:rPr lang="en" i="1">
                <a:solidFill>
                  <a:srgbClr val="666666"/>
                </a:solidFill>
              </a:rPr>
              <a:t>“40F in the ED had a transient loss of consciousness with some jerking limb movements, and is now back to baseline. - what happened?”</a:t>
            </a:r>
            <a:endParaRPr i="1">
              <a:solidFill>
                <a:srgbClr val="666666"/>
              </a:solidFill>
            </a:endParaRPr>
          </a:p>
          <a:p>
            <a:pPr marL="0" lvl="0" indent="0" algn="l" rtl="0">
              <a:spcBef>
                <a:spcPts val="1200"/>
              </a:spcBef>
              <a:spcAft>
                <a:spcPts val="1200"/>
              </a:spcAft>
              <a:buNone/>
            </a:pPr>
            <a:endParaRPr i="1">
              <a:solidFill>
                <a:srgbClr val="666666"/>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Approach to first seizure</a:t>
            </a:r>
            <a:endParaRPr/>
          </a:p>
        </p:txBody>
      </p:sp>
      <p:sp>
        <p:nvSpPr>
          <p:cNvPr id="84" name="Google Shape;84;p16"/>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chemeClr val="dk2"/>
              </a:buClr>
              <a:buSzPts val="1800"/>
              <a:buAutoNum type="arabicParenR"/>
            </a:pPr>
            <a:r>
              <a:rPr lang="en" sz="1800">
                <a:solidFill>
                  <a:schemeClr val="dk2"/>
                </a:solidFill>
              </a:rPr>
              <a:t>Was it a seizure?</a:t>
            </a:r>
            <a:endParaRPr sz="1800">
              <a:solidFill>
                <a:schemeClr val="dk2"/>
              </a:solidFill>
            </a:endParaRPr>
          </a:p>
          <a:p>
            <a:pPr marL="457200" lvl="0" indent="-342900" algn="l" rtl="0">
              <a:spcBef>
                <a:spcPts val="0"/>
              </a:spcBef>
              <a:spcAft>
                <a:spcPts val="0"/>
              </a:spcAft>
              <a:buClr>
                <a:schemeClr val="dk2"/>
              </a:buClr>
              <a:buSzPts val="1800"/>
              <a:buAutoNum type="arabicParenR"/>
            </a:pPr>
            <a:r>
              <a:rPr lang="en" sz="1800">
                <a:solidFill>
                  <a:schemeClr val="dk2"/>
                </a:solidFill>
              </a:rPr>
              <a:t>Was it provoked?</a:t>
            </a:r>
            <a:endParaRPr sz="1800">
              <a:solidFill>
                <a:schemeClr val="dk2"/>
              </a:solidFill>
            </a:endParaRPr>
          </a:p>
          <a:p>
            <a:pPr marL="457200" lvl="0" indent="-342900" algn="l" rtl="0">
              <a:spcBef>
                <a:spcPts val="0"/>
              </a:spcBef>
              <a:spcAft>
                <a:spcPts val="0"/>
              </a:spcAft>
              <a:buClr>
                <a:schemeClr val="dk2"/>
              </a:buClr>
              <a:buSzPts val="1800"/>
              <a:buAutoNum type="arabicParenR"/>
            </a:pPr>
            <a:r>
              <a:rPr lang="en" sz="1800">
                <a:solidFill>
                  <a:schemeClr val="dk2"/>
                </a:solidFill>
              </a:rPr>
              <a:t>Have they had other seizures?</a:t>
            </a:r>
            <a:endParaRPr sz="1800">
              <a:solidFill>
                <a:schemeClr val="dk2"/>
              </a:solidFill>
            </a:endParaRPr>
          </a:p>
          <a:p>
            <a:pPr marL="457200" lvl="0" indent="-342900" algn="l" rtl="0">
              <a:spcBef>
                <a:spcPts val="0"/>
              </a:spcBef>
              <a:spcAft>
                <a:spcPts val="0"/>
              </a:spcAft>
              <a:buClr>
                <a:schemeClr val="dk2"/>
              </a:buClr>
              <a:buSzPts val="1800"/>
              <a:buAutoNum type="arabicParenR"/>
            </a:pPr>
            <a:r>
              <a:rPr lang="en" sz="1800">
                <a:solidFill>
                  <a:schemeClr val="dk2"/>
                </a:solidFill>
              </a:rPr>
              <a:t>Do they have epilepsy?</a:t>
            </a:r>
            <a:endParaRPr sz="1800">
              <a:solidFill>
                <a:schemeClr val="dk2"/>
              </a:solidFill>
            </a:endParaRPr>
          </a:p>
          <a:p>
            <a:pPr marL="457200" lvl="0" indent="-342900" algn="l" rtl="0">
              <a:spcBef>
                <a:spcPts val="0"/>
              </a:spcBef>
              <a:spcAft>
                <a:spcPts val="0"/>
              </a:spcAft>
              <a:buClr>
                <a:schemeClr val="dk2"/>
              </a:buClr>
              <a:buSzPts val="1800"/>
              <a:buAutoNum type="arabicParenR"/>
            </a:pPr>
            <a:r>
              <a:rPr lang="en" sz="1800">
                <a:solidFill>
                  <a:schemeClr val="dk2"/>
                </a:solidFill>
              </a:rPr>
              <a:t>Do they need treatment?</a:t>
            </a:r>
            <a:endParaRPr sz="1800">
              <a:solidFill>
                <a:schemeClr val="dk2"/>
              </a:solidFill>
            </a:endParaRPr>
          </a:p>
        </p:txBody>
      </p:sp>
      <p:sp>
        <p:nvSpPr>
          <p:cNvPr id="85" name="Google Shape;85;p1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7"/>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Spell Characterization</a:t>
            </a:r>
            <a:endParaRPr/>
          </a:p>
        </p:txBody>
      </p:sp>
      <p:sp>
        <p:nvSpPr>
          <p:cNvPr id="91" name="Google Shape;91;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chemeClr val="dk2"/>
              </a:buClr>
              <a:buSzPts val="1800"/>
              <a:buAutoNum type="arabicParenR"/>
            </a:pPr>
            <a:r>
              <a:rPr lang="en" sz="1800" b="1">
                <a:solidFill>
                  <a:schemeClr val="dk2"/>
                </a:solidFill>
              </a:rPr>
              <a:t>Was it a seizure?</a:t>
            </a:r>
            <a:endParaRPr sz="1800" b="1">
              <a:solidFill>
                <a:schemeClr val="dk2"/>
              </a:solidFill>
            </a:endParaRPr>
          </a:p>
          <a:p>
            <a:pPr marL="457200" lvl="0" indent="-342900" algn="l" rtl="0">
              <a:spcBef>
                <a:spcPts val="0"/>
              </a:spcBef>
              <a:spcAft>
                <a:spcPts val="0"/>
              </a:spcAft>
              <a:buClr>
                <a:schemeClr val="dk2"/>
              </a:buClr>
              <a:buSzPts val="1800"/>
              <a:buAutoNum type="arabicParenR"/>
            </a:pPr>
            <a:r>
              <a:rPr lang="en" sz="1800">
                <a:solidFill>
                  <a:schemeClr val="dk2"/>
                </a:solidFill>
              </a:rPr>
              <a:t>Was it provoked?</a:t>
            </a:r>
            <a:endParaRPr sz="1800">
              <a:solidFill>
                <a:schemeClr val="dk2"/>
              </a:solidFill>
            </a:endParaRPr>
          </a:p>
          <a:p>
            <a:pPr marL="457200" lvl="0" indent="-342900" algn="l" rtl="0">
              <a:spcBef>
                <a:spcPts val="0"/>
              </a:spcBef>
              <a:spcAft>
                <a:spcPts val="0"/>
              </a:spcAft>
              <a:buClr>
                <a:schemeClr val="dk2"/>
              </a:buClr>
              <a:buSzPts val="1800"/>
              <a:buAutoNum type="arabicParenR"/>
            </a:pPr>
            <a:r>
              <a:rPr lang="en" sz="1800">
                <a:solidFill>
                  <a:schemeClr val="dk2"/>
                </a:solidFill>
              </a:rPr>
              <a:t>Have they had other seizures?</a:t>
            </a:r>
            <a:endParaRPr sz="1800">
              <a:solidFill>
                <a:schemeClr val="dk2"/>
              </a:solidFill>
            </a:endParaRPr>
          </a:p>
          <a:p>
            <a:pPr marL="457200" lvl="0" indent="-342900" algn="l" rtl="0">
              <a:spcBef>
                <a:spcPts val="0"/>
              </a:spcBef>
              <a:spcAft>
                <a:spcPts val="0"/>
              </a:spcAft>
              <a:buClr>
                <a:schemeClr val="dk2"/>
              </a:buClr>
              <a:buSzPts val="1800"/>
              <a:buAutoNum type="arabicParenR"/>
            </a:pPr>
            <a:r>
              <a:rPr lang="en" sz="1800">
                <a:solidFill>
                  <a:schemeClr val="dk2"/>
                </a:solidFill>
              </a:rPr>
              <a:t>Do they have epilepsy?</a:t>
            </a:r>
            <a:endParaRPr sz="1800">
              <a:solidFill>
                <a:schemeClr val="dk2"/>
              </a:solidFill>
            </a:endParaRPr>
          </a:p>
          <a:p>
            <a:pPr marL="457200" lvl="0" indent="-342900" algn="l" rtl="0">
              <a:spcBef>
                <a:spcPts val="0"/>
              </a:spcBef>
              <a:spcAft>
                <a:spcPts val="0"/>
              </a:spcAft>
              <a:buClr>
                <a:schemeClr val="dk2"/>
              </a:buClr>
              <a:buSzPts val="1800"/>
              <a:buAutoNum type="arabicParenR"/>
            </a:pPr>
            <a:r>
              <a:rPr lang="en" sz="1800">
                <a:solidFill>
                  <a:schemeClr val="dk2"/>
                </a:solidFill>
              </a:rPr>
              <a:t>Do they need treatment?</a:t>
            </a:r>
            <a:endParaRPr sz="1800">
              <a:solidFill>
                <a:schemeClr val="dk2"/>
              </a:solidFill>
            </a:endParaRPr>
          </a:p>
        </p:txBody>
      </p:sp>
      <p:sp>
        <p:nvSpPr>
          <p:cNvPr id="92" name="Google Shape;92;p17"/>
          <p:cNvSpPr txBox="1">
            <a:spLocks noGrp="1"/>
          </p:cNvSpPr>
          <p:nvPr>
            <p:ph type="body" idx="2"/>
          </p:nvPr>
        </p:nvSpPr>
        <p:spPr>
          <a:xfrm>
            <a:off x="4832400" y="1152475"/>
            <a:ext cx="3999900" cy="363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800" b="1">
                <a:solidFill>
                  <a:schemeClr val="dk2"/>
                </a:solidFill>
              </a:rPr>
              <a:t>Generally-speaking a broad ddx:</a:t>
            </a:r>
            <a:endParaRPr sz="1800" b="1">
              <a:solidFill>
                <a:schemeClr val="dk2"/>
              </a:solidFill>
            </a:endParaRPr>
          </a:p>
          <a:p>
            <a:pPr marL="457200" lvl="0" indent="-342900" algn="l" rtl="0">
              <a:spcBef>
                <a:spcPts val="1200"/>
              </a:spcBef>
              <a:spcAft>
                <a:spcPts val="0"/>
              </a:spcAft>
              <a:buClr>
                <a:schemeClr val="dk2"/>
              </a:buClr>
              <a:buSzPts val="1800"/>
              <a:buChar char="❖"/>
            </a:pPr>
            <a:r>
              <a:rPr lang="en" sz="1800">
                <a:solidFill>
                  <a:schemeClr val="dk2"/>
                </a:solidFill>
              </a:rPr>
              <a:t>Seizure</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Non-epileptic/functional seizure (PNES)</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Syncope</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Transient Ischemic Attack (TIA)</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Migraine</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Sleep disorder</a:t>
            </a:r>
            <a:endParaRPr sz="1800">
              <a:solidFill>
                <a:schemeClr val="dk2"/>
              </a:solidFill>
            </a:endParaRPr>
          </a:p>
          <a:p>
            <a:pPr marL="457200" lvl="0" indent="-342900" algn="l" rtl="0">
              <a:spcBef>
                <a:spcPts val="0"/>
              </a:spcBef>
              <a:spcAft>
                <a:spcPts val="0"/>
              </a:spcAft>
              <a:buClr>
                <a:schemeClr val="dk2"/>
              </a:buClr>
              <a:buSzPts val="1800"/>
              <a:buChar char="❖"/>
            </a:pPr>
            <a:r>
              <a:rPr lang="en" sz="1800">
                <a:solidFill>
                  <a:schemeClr val="dk2"/>
                </a:solidFill>
              </a:rPr>
              <a:t>Movement disorder</a:t>
            </a:r>
            <a:endParaRPr sz="1800">
              <a:solidFill>
                <a:schemeClr val="dk2"/>
              </a:solidFill>
            </a:endParaRPr>
          </a:p>
          <a:p>
            <a:pPr marL="457200" lvl="0" indent="-342900" algn="l" rtl="0">
              <a:spcBef>
                <a:spcPts val="0"/>
              </a:spcBef>
              <a:spcAft>
                <a:spcPts val="0"/>
              </a:spcAft>
              <a:buClr>
                <a:schemeClr val="dk2"/>
              </a:buClr>
              <a:buSzPts val="1800"/>
              <a:buChar char="❖"/>
            </a:pPr>
            <a:r>
              <a:rPr lang="en" sz="1800" i="1">
                <a:solidFill>
                  <a:schemeClr val="dk2"/>
                </a:solidFill>
              </a:rPr>
              <a:t>…and many more…</a:t>
            </a:r>
            <a:endParaRPr sz="1800" i="1">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History, history, history!</a:t>
            </a:r>
            <a:endParaRPr/>
          </a:p>
        </p:txBody>
      </p:sp>
      <p:graphicFrame>
        <p:nvGraphicFramePr>
          <p:cNvPr id="98" name="Google Shape;98;p18"/>
          <p:cNvGraphicFramePr/>
          <p:nvPr/>
        </p:nvGraphicFramePr>
        <p:xfrm>
          <a:off x="367000" y="1330125"/>
          <a:ext cx="8388325" cy="3509485"/>
        </p:xfrm>
        <a:graphic>
          <a:graphicData uri="http://schemas.openxmlformats.org/drawingml/2006/table">
            <a:tbl>
              <a:tblPr>
                <a:noFill/>
                <a:tableStyleId>{B2F96AF4-1B26-46DD-ABB2-01022517A8A8}</a:tableStyleId>
              </a:tblPr>
              <a:tblGrid>
                <a:gridCol w="1984100">
                  <a:extLst>
                    <a:ext uri="{9D8B030D-6E8A-4147-A177-3AD203B41FA5}">
                      <a16:colId xmlns:a16="http://schemas.microsoft.com/office/drawing/2014/main" val="20000"/>
                    </a:ext>
                  </a:extLst>
                </a:gridCol>
                <a:gridCol w="6404225">
                  <a:extLst>
                    <a:ext uri="{9D8B030D-6E8A-4147-A177-3AD203B41FA5}">
                      <a16:colId xmlns:a16="http://schemas.microsoft.com/office/drawing/2014/main" val="20001"/>
                    </a:ext>
                  </a:extLst>
                </a:gridCol>
              </a:tblGrid>
              <a:tr h="536750">
                <a:tc>
                  <a:txBody>
                    <a:bodyPr/>
                    <a:lstStyle/>
                    <a:p>
                      <a:pPr marL="0" lvl="0" indent="0" algn="l" rtl="0">
                        <a:spcBef>
                          <a:spcPts val="0"/>
                        </a:spcBef>
                        <a:spcAft>
                          <a:spcPts val="0"/>
                        </a:spcAft>
                        <a:buNone/>
                      </a:pPr>
                      <a:r>
                        <a:rPr lang="en" sz="1600" b="1">
                          <a:solidFill>
                            <a:schemeClr val="dk2"/>
                          </a:solidFill>
                          <a:latin typeface="Source Sans Pro"/>
                          <a:ea typeface="Source Sans Pro"/>
                          <a:cs typeface="Source Sans Pro"/>
                          <a:sym typeface="Source Sans Pro"/>
                        </a:rPr>
                        <a:t>Seizure</a:t>
                      </a:r>
                      <a:endParaRPr sz="1600" b="1">
                        <a:solidFill>
                          <a:schemeClr val="dk2"/>
                        </a:solidFill>
                        <a:latin typeface="Source Sans Pro"/>
                        <a:ea typeface="Source Sans Pro"/>
                        <a:cs typeface="Source Sans Pro"/>
                        <a:sym typeface="Source Sans Pro"/>
                      </a:endParaRPr>
                    </a:p>
                  </a:txBody>
                  <a:tcPr marL="91425" marR="91425" marT="91425" marB="91425"/>
                </a:tc>
                <a:tc>
                  <a:txBody>
                    <a:bodyPr/>
                    <a:lstStyle/>
                    <a:p>
                      <a:pPr marL="0" lvl="0" indent="0" algn="l" rtl="0">
                        <a:spcBef>
                          <a:spcPts val="0"/>
                        </a:spcBef>
                        <a:spcAft>
                          <a:spcPts val="0"/>
                        </a:spcAft>
                        <a:buNone/>
                      </a:pPr>
                      <a:r>
                        <a:rPr lang="en" sz="1600">
                          <a:solidFill>
                            <a:schemeClr val="lt2"/>
                          </a:solidFill>
                          <a:latin typeface="Source Sans Pro"/>
                          <a:ea typeface="Source Sans Pro"/>
                          <a:cs typeface="Source Sans Pro"/>
                          <a:sym typeface="Source Sans Pro"/>
                        </a:rPr>
                        <a:t>Stereotyped, quick progression, brief (&lt;2 min), often disoriented after</a:t>
                      </a:r>
                      <a:endParaRPr sz="1600">
                        <a:solidFill>
                          <a:schemeClr val="lt2"/>
                        </a:solidFill>
                        <a:latin typeface="Source Sans Pro"/>
                        <a:ea typeface="Source Sans Pro"/>
                        <a:cs typeface="Source Sans Pro"/>
                        <a:sym typeface="Source Sans Pro"/>
                      </a:endParaRPr>
                    </a:p>
                  </a:txBody>
                  <a:tcPr marL="91425" marR="91425" marT="91425" marB="91425"/>
                </a:tc>
                <a:extLst>
                  <a:ext uri="{0D108BD9-81ED-4DB2-BD59-A6C34878D82A}">
                    <a16:rowId xmlns:a16="http://schemas.microsoft.com/office/drawing/2014/main" val="10000"/>
                  </a:ext>
                </a:extLst>
              </a:tr>
              <a:tr h="536750">
                <a:tc>
                  <a:txBody>
                    <a:bodyPr/>
                    <a:lstStyle/>
                    <a:p>
                      <a:pPr marL="0" lvl="0" indent="0" algn="l" rtl="0">
                        <a:spcBef>
                          <a:spcPts val="0"/>
                        </a:spcBef>
                        <a:spcAft>
                          <a:spcPts val="0"/>
                        </a:spcAft>
                        <a:buNone/>
                      </a:pPr>
                      <a:r>
                        <a:rPr lang="en" sz="1600" b="1">
                          <a:solidFill>
                            <a:schemeClr val="dk2"/>
                          </a:solidFill>
                          <a:latin typeface="Source Sans Pro"/>
                          <a:ea typeface="Source Sans Pro"/>
                          <a:cs typeface="Source Sans Pro"/>
                          <a:sym typeface="Source Sans Pro"/>
                        </a:rPr>
                        <a:t>Non-epileptic events</a:t>
                      </a:r>
                      <a:endParaRPr sz="1600" b="1">
                        <a:solidFill>
                          <a:schemeClr val="dk2"/>
                        </a:solidFill>
                        <a:latin typeface="Source Sans Pro"/>
                        <a:ea typeface="Source Sans Pro"/>
                        <a:cs typeface="Source Sans Pro"/>
                        <a:sym typeface="Source Sans Pro"/>
                      </a:endParaRPr>
                    </a:p>
                  </a:txBody>
                  <a:tcPr marL="91425" marR="91425" marT="91425" marB="91425"/>
                </a:tc>
                <a:tc>
                  <a:txBody>
                    <a:bodyPr/>
                    <a:lstStyle/>
                    <a:p>
                      <a:pPr marL="0" lvl="0" indent="0" algn="l" rtl="0">
                        <a:spcBef>
                          <a:spcPts val="0"/>
                        </a:spcBef>
                        <a:spcAft>
                          <a:spcPts val="0"/>
                        </a:spcAft>
                        <a:buNone/>
                      </a:pPr>
                      <a:r>
                        <a:rPr lang="en" sz="1600">
                          <a:solidFill>
                            <a:schemeClr val="lt2"/>
                          </a:solidFill>
                          <a:latin typeface="Source Sans Pro"/>
                          <a:ea typeface="Source Sans Pro"/>
                          <a:cs typeface="Source Sans Pro"/>
                          <a:sym typeface="Source Sans Pro"/>
                        </a:rPr>
                        <a:t>Prolonged (5-30 mins), physiologically inconsistent (retained awareness despite generalized shaking, waxing/waning), panic/derealization</a:t>
                      </a:r>
                      <a:endParaRPr sz="1600">
                        <a:solidFill>
                          <a:schemeClr val="lt2"/>
                        </a:solidFill>
                        <a:latin typeface="Source Sans Pro"/>
                        <a:ea typeface="Source Sans Pro"/>
                        <a:cs typeface="Source Sans Pro"/>
                        <a:sym typeface="Source Sans Pro"/>
                      </a:endParaRPr>
                    </a:p>
                  </a:txBody>
                  <a:tcPr marL="91425" marR="91425" marT="91425" marB="91425"/>
                </a:tc>
                <a:extLst>
                  <a:ext uri="{0D108BD9-81ED-4DB2-BD59-A6C34878D82A}">
                    <a16:rowId xmlns:a16="http://schemas.microsoft.com/office/drawing/2014/main" val="10001"/>
                  </a:ext>
                </a:extLst>
              </a:tr>
              <a:tr h="536750">
                <a:tc>
                  <a:txBody>
                    <a:bodyPr/>
                    <a:lstStyle/>
                    <a:p>
                      <a:pPr marL="0" lvl="0" indent="0" algn="l" rtl="0">
                        <a:spcBef>
                          <a:spcPts val="0"/>
                        </a:spcBef>
                        <a:spcAft>
                          <a:spcPts val="0"/>
                        </a:spcAft>
                        <a:buNone/>
                      </a:pPr>
                      <a:r>
                        <a:rPr lang="en" sz="1600" b="1">
                          <a:solidFill>
                            <a:schemeClr val="dk2"/>
                          </a:solidFill>
                          <a:latin typeface="Source Sans Pro"/>
                          <a:ea typeface="Source Sans Pro"/>
                          <a:cs typeface="Source Sans Pro"/>
                          <a:sym typeface="Source Sans Pro"/>
                        </a:rPr>
                        <a:t>Syncope</a:t>
                      </a:r>
                      <a:endParaRPr sz="1600" b="1">
                        <a:solidFill>
                          <a:schemeClr val="dk2"/>
                        </a:solidFill>
                        <a:latin typeface="Source Sans Pro"/>
                        <a:ea typeface="Source Sans Pro"/>
                        <a:cs typeface="Source Sans Pro"/>
                        <a:sym typeface="Source Sans Pro"/>
                      </a:endParaRPr>
                    </a:p>
                  </a:txBody>
                  <a:tcPr marL="91425" marR="91425" marT="91425" marB="91425"/>
                </a:tc>
                <a:tc>
                  <a:txBody>
                    <a:bodyPr/>
                    <a:lstStyle/>
                    <a:p>
                      <a:pPr marL="0" lvl="0" indent="0" algn="l" rtl="0">
                        <a:spcBef>
                          <a:spcPts val="0"/>
                        </a:spcBef>
                        <a:spcAft>
                          <a:spcPts val="0"/>
                        </a:spcAft>
                        <a:buNone/>
                      </a:pPr>
                      <a:r>
                        <a:rPr lang="en" sz="1600">
                          <a:solidFill>
                            <a:schemeClr val="lt2"/>
                          </a:solidFill>
                          <a:latin typeface="Source Sans Pro"/>
                          <a:ea typeface="Source Sans Pro"/>
                          <a:cs typeface="Source Sans Pro"/>
                          <a:sym typeface="Source Sans Pro"/>
                        </a:rPr>
                        <a:t>Situational trigger, presyncopal Sx, orthostasis, quick onset/offset</a:t>
                      </a:r>
                      <a:endParaRPr sz="1600">
                        <a:solidFill>
                          <a:schemeClr val="lt2"/>
                        </a:solidFill>
                        <a:latin typeface="Source Sans Pro"/>
                        <a:ea typeface="Source Sans Pro"/>
                        <a:cs typeface="Source Sans Pro"/>
                        <a:sym typeface="Source Sans Pro"/>
                      </a:endParaRPr>
                    </a:p>
                  </a:txBody>
                  <a:tcPr marL="91425" marR="91425" marT="91425" marB="91425"/>
                </a:tc>
                <a:extLst>
                  <a:ext uri="{0D108BD9-81ED-4DB2-BD59-A6C34878D82A}">
                    <a16:rowId xmlns:a16="http://schemas.microsoft.com/office/drawing/2014/main" val="10002"/>
                  </a:ext>
                </a:extLst>
              </a:tr>
              <a:tr h="536750">
                <a:tc>
                  <a:txBody>
                    <a:bodyPr/>
                    <a:lstStyle/>
                    <a:p>
                      <a:pPr marL="0" lvl="0" indent="0" algn="l" rtl="0">
                        <a:spcBef>
                          <a:spcPts val="0"/>
                        </a:spcBef>
                        <a:spcAft>
                          <a:spcPts val="0"/>
                        </a:spcAft>
                        <a:buNone/>
                      </a:pPr>
                      <a:r>
                        <a:rPr lang="en" sz="1600" b="1">
                          <a:solidFill>
                            <a:schemeClr val="dk2"/>
                          </a:solidFill>
                          <a:latin typeface="Source Sans Pro"/>
                          <a:ea typeface="Source Sans Pro"/>
                          <a:cs typeface="Source Sans Pro"/>
                          <a:sym typeface="Source Sans Pro"/>
                        </a:rPr>
                        <a:t>TIA</a:t>
                      </a:r>
                      <a:endParaRPr sz="1600" b="1">
                        <a:solidFill>
                          <a:schemeClr val="dk2"/>
                        </a:solidFill>
                        <a:latin typeface="Source Sans Pro"/>
                        <a:ea typeface="Source Sans Pro"/>
                        <a:cs typeface="Source Sans Pro"/>
                        <a:sym typeface="Source Sans Pro"/>
                      </a:endParaRPr>
                    </a:p>
                  </a:txBody>
                  <a:tcPr marL="91425" marR="91425" marT="91425" marB="91425"/>
                </a:tc>
                <a:tc>
                  <a:txBody>
                    <a:bodyPr/>
                    <a:lstStyle/>
                    <a:p>
                      <a:pPr marL="0" lvl="0" indent="0" algn="l" rtl="0">
                        <a:spcBef>
                          <a:spcPts val="0"/>
                        </a:spcBef>
                        <a:spcAft>
                          <a:spcPts val="0"/>
                        </a:spcAft>
                        <a:buNone/>
                      </a:pPr>
                      <a:r>
                        <a:rPr lang="en" sz="1600">
                          <a:solidFill>
                            <a:schemeClr val="lt2"/>
                          </a:solidFill>
                          <a:latin typeface="Source Sans Pro"/>
                          <a:ea typeface="Source Sans Pro"/>
                          <a:cs typeface="Source Sans Pro"/>
                          <a:sym typeface="Source Sans Pro"/>
                        </a:rPr>
                        <a:t>Negative Sx at onset, aware of deficits, unlikely stereotyped, vascular RF</a:t>
                      </a:r>
                      <a:endParaRPr sz="1600">
                        <a:solidFill>
                          <a:schemeClr val="lt2"/>
                        </a:solidFill>
                        <a:latin typeface="Source Sans Pro"/>
                        <a:ea typeface="Source Sans Pro"/>
                        <a:cs typeface="Source Sans Pro"/>
                        <a:sym typeface="Source Sans Pro"/>
                      </a:endParaRPr>
                    </a:p>
                  </a:txBody>
                  <a:tcPr marL="91425" marR="91425" marT="91425" marB="91425"/>
                </a:tc>
                <a:extLst>
                  <a:ext uri="{0D108BD9-81ED-4DB2-BD59-A6C34878D82A}">
                    <a16:rowId xmlns:a16="http://schemas.microsoft.com/office/drawing/2014/main" val="10003"/>
                  </a:ext>
                </a:extLst>
              </a:tr>
              <a:tr h="558175">
                <a:tc>
                  <a:txBody>
                    <a:bodyPr/>
                    <a:lstStyle/>
                    <a:p>
                      <a:pPr marL="0" lvl="0" indent="0" algn="l" rtl="0">
                        <a:spcBef>
                          <a:spcPts val="0"/>
                        </a:spcBef>
                        <a:spcAft>
                          <a:spcPts val="0"/>
                        </a:spcAft>
                        <a:buNone/>
                      </a:pPr>
                      <a:r>
                        <a:rPr lang="en" sz="1600" b="1">
                          <a:solidFill>
                            <a:schemeClr val="dk2"/>
                          </a:solidFill>
                          <a:latin typeface="Source Sans Pro"/>
                          <a:ea typeface="Source Sans Pro"/>
                          <a:cs typeface="Source Sans Pro"/>
                          <a:sym typeface="Source Sans Pro"/>
                        </a:rPr>
                        <a:t>Migraine</a:t>
                      </a:r>
                      <a:endParaRPr sz="1600" b="1">
                        <a:solidFill>
                          <a:schemeClr val="dk2"/>
                        </a:solidFill>
                        <a:latin typeface="Source Sans Pro"/>
                        <a:ea typeface="Source Sans Pro"/>
                        <a:cs typeface="Source Sans Pro"/>
                        <a:sym typeface="Source Sans Pro"/>
                      </a:endParaRPr>
                    </a:p>
                  </a:txBody>
                  <a:tcPr marL="91425" marR="91425" marT="91425" marB="91425"/>
                </a:tc>
                <a:tc>
                  <a:txBody>
                    <a:bodyPr/>
                    <a:lstStyle/>
                    <a:p>
                      <a:pPr marL="0" lvl="0" indent="0" algn="l" rtl="0">
                        <a:spcBef>
                          <a:spcPts val="0"/>
                        </a:spcBef>
                        <a:spcAft>
                          <a:spcPts val="0"/>
                        </a:spcAft>
                        <a:buNone/>
                      </a:pPr>
                      <a:r>
                        <a:rPr lang="en" sz="1600">
                          <a:solidFill>
                            <a:schemeClr val="lt2"/>
                          </a:solidFill>
                          <a:latin typeface="Source Sans Pro"/>
                          <a:ea typeface="Source Sans Pro"/>
                          <a:cs typeface="Source Sans Pro"/>
                          <a:sym typeface="Source Sans Pro"/>
                        </a:rPr>
                        <a:t>Headache, N/V, positive Sx (visual aura), prolonged (hours-days)</a:t>
                      </a:r>
                      <a:endParaRPr sz="1600">
                        <a:solidFill>
                          <a:schemeClr val="lt2"/>
                        </a:solidFill>
                        <a:latin typeface="Source Sans Pro"/>
                        <a:ea typeface="Source Sans Pro"/>
                        <a:cs typeface="Source Sans Pro"/>
                        <a:sym typeface="Source Sans Pro"/>
                      </a:endParaRPr>
                    </a:p>
                  </a:txBody>
                  <a:tcPr marL="91425" marR="91425" marT="91425" marB="91425"/>
                </a:tc>
                <a:extLst>
                  <a:ext uri="{0D108BD9-81ED-4DB2-BD59-A6C34878D82A}">
                    <a16:rowId xmlns:a16="http://schemas.microsoft.com/office/drawing/2014/main" val="10004"/>
                  </a:ext>
                </a:extLst>
              </a:tr>
              <a:tr h="558175">
                <a:tc>
                  <a:txBody>
                    <a:bodyPr/>
                    <a:lstStyle/>
                    <a:p>
                      <a:pPr marL="0" lvl="0" indent="0" algn="l" rtl="0">
                        <a:spcBef>
                          <a:spcPts val="0"/>
                        </a:spcBef>
                        <a:spcAft>
                          <a:spcPts val="0"/>
                        </a:spcAft>
                        <a:buNone/>
                      </a:pPr>
                      <a:r>
                        <a:rPr lang="en" sz="1600" b="1">
                          <a:solidFill>
                            <a:schemeClr val="dk2"/>
                          </a:solidFill>
                          <a:latin typeface="Source Sans Pro"/>
                          <a:ea typeface="Source Sans Pro"/>
                          <a:cs typeface="Source Sans Pro"/>
                          <a:sym typeface="Source Sans Pro"/>
                        </a:rPr>
                        <a:t>Sleep Disorder</a:t>
                      </a:r>
                      <a:endParaRPr sz="1600" b="1">
                        <a:solidFill>
                          <a:schemeClr val="dk2"/>
                        </a:solidFill>
                        <a:latin typeface="Source Sans Pro"/>
                        <a:ea typeface="Source Sans Pro"/>
                        <a:cs typeface="Source Sans Pro"/>
                        <a:sym typeface="Source Sans Pro"/>
                      </a:endParaRPr>
                    </a:p>
                  </a:txBody>
                  <a:tcPr marL="91425" marR="91425" marT="91425" marB="91425"/>
                </a:tc>
                <a:tc>
                  <a:txBody>
                    <a:bodyPr/>
                    <a:lstStyle/>
                    <a:p>
                      <a:pPr marL="0" lvl="0" indent="0" algn="l" rtl="0">
                        <a:spcBef>
                          <a:spcPts val="0"/>
                        </a:spcBef>
                        <a:spcAft>
                          <a:spcPts val="0"/>
                        </a:spcAft>
                        <a:buNone/>
                      </a:pPr>
                      <a:r>
                        <a:rPr lang="en" sz="1600">
                          <a:solidFill>
                            <a:schemeClr val="lt2"/>
                          </a:solidFill>
                          <a:latin typeface="Source Sans Pro"/>
                          <a:ea typeface="Source Sans Pro"/>
                          <a:cs typeface="Source Sans Pro"/>
                          <a:sym typeface="Source Sans Pro"/>
                        </a:rPr>
                        <a:t>Variable/complex behaviours, leaves room, multiple events/night, &gt;10 min</a:t>
                      </a:r>
                      <a:endParaRPr sz="1600">
                        <a:solidFill>
                          <a:schemeClr val="lt2"/>
                        </a:solidFill>
                        <a:latin typeface="Source Sans Pro"/>
                        <a:ea typeface="Source Sans Pro"/>
                        <a:cs typeface="Source Sans Pro"/>
                        <a:sym typeface="Source Sans Pro"/>
                      </a:endParaRPr>
                    </a:p>
                  </a:txBody>
                  <a:tcPr marL="91425" marR="91425" marT="91425" marB="91425"/>
                </a:tc>
                <a:extLst>
                  <a:ext uri="{0D108BD9-81ED-4DB2-BD59-A6C34878D82A}">
                    <a16:rowId xmlns:a16="http://schemas.microsoft.com/office/drawing/2014/main" val="10005"/>
                  </a:ext>
                </a:extLst>
              </a:tr>
            </a:tbl>
          </a:graphicData>
        </a:graphic>
      </p:graphicFrame>
      <p:sp>
        <p:nvSpPr>
          <p:cNvPr id="99" name="Google Shape;99;p18"/>
          <p:cNvSpPr txBox="1"/>
          <p:nvPr/>
        </p:nvSpPr>
        <p:spPr>
          <a:xfrm>
            <a:off x="6018900" y="571050"/>
            <a:ext cx="3146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dk2"/>
                </a:solidFill>
                <a:latin typeface="Source Sans Pro"/>
                <a:ea typeface="Source Sans Pro"/>
                <a:cs typeface="Source Sans Pro"/>
                <a:sym typeface="Source Sans Pro"/>
              </a:rPr>
              <a:t>…and videos!!! 📹</a:t>
            </a:r>
            <a:endParaRPr sz="2000">
              <a:solidFill>
                <a:schemeClr val="dk2"/>
              </a:solidFill>
              <a:latin typeface="Source Sans Pro"/>
              <a:ea typeface="Source Sans Pro"/>
              <a:cs typeface="Source Sans Pro"/>
              <a:sym typeface="Source Sans Pr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9"/>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Question #1</a:t>
            </a:r>
            <a:endParaRPr/>
          </a:p>
        </p:txBody>
      </p:sp>
      <p:sp>
        <p:nvSpPr>
          <p:cNvPr id="105" name="Google Shape;105;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lnSpc>
                <a:spcPct val="98181"/>
              </a:lnSpc>
              <a:spcBef>
                <a:spcPts val="800"/>
              </a:spcBef>
              <a:spcAft>
                <a:spcPts val="0"/>
              </a:spcAft>
              <a:buClr>
                <a:schemeClr val="dk2"/>
              </a:buClr>
              <a:buSzPts val="1100"/>
              <a:buFont typeface="Arial"/>
              <a:buNone/>
            </a:pPr>
            <a:r>
              <a:rPr lang="en" i="1"/>
              <a:t>Which of the following features on history reliably help distinguish between seizure and syncope? </a:t>
            </a:r>
            <a:endParaRPr i="1"/>
          </a:p>
          <a:p>
            <a:pPr marL="457200" lvl="0" indent="-342900" algn="l" rtl="0">
              <a:lnSpc>
                <a:spcPct val="98181"/>
              </a:lnSpc>
              <a:spcBef>
                <a:spcPts val="800"/>
              </a:spcBef>
              <a:spcAft>
                <a:spcPts val="0"/>
              </a:spcAft>
              <a:buSzPts val="1800"/>
              <a:buAutoNum type="alphaLcParenR"/>
            </a:pPr>
            <a:r>
              <a:rPr lang="en"/>
              <a:t>Eye deviation</a:t>
            </a:r>
            <a:endParaRPr/>
          </a:p>
          <a:p>
            <a:pPr marL="457200" lvl="0" indent="-342900" algn="l" rtl="0">
              <a:lnSpc>
                <a:spcPct val="98181"/>
              </a:lnSpc>
              <a:spcBef>
                <a:spcPts val="0"/>
              </a:spcBef>
              <a:spcAft>
                <a:spcPts val="0"/>
              </a:spcAft>
              <a:buSzPts val="1800"/>
              <a:buAutoNum type="alphaLcParenR"/>
            </a:pPr>
            <a:r>
              <a:rPr lang="en"/>
              <a:t>Jerking limb movements</a:t>
            </a:r>
            <a:endParaRPr/>
          </a:p>
          <a:p>
            <a:pPr marL="457200" lvl="0" indent="-342900" algn="l" rtl="0">
              <a:lnSpc>
                <a:spcPct val="98181"/>
              </a:lnSpc>
              <a:spcBef>
                <a:spcPts val="0"/>
              </a:spcBef>
              <a:spcAft>
                <a:spcPts val="0"/>
              </a:spcAft>
              <a:buSzPts val="1800"/>
              <a:buAutoNum type="alphaLcParenR"/>
            </a:pPr>
            <a:r>
              <a:rPr lang="en"/>
              <a:t>Lateral tongue bite</a:t>
            </a:r>
            <a:endParaRPr/>
          </a:p>
          <a:p>
            <a:pPr marL="457200" lvl="0" indent="-342900" algn="l" rtl="0">
              <a:lnSpc>
                <a:spcPct val="98181"/>
              </a:lnSpc>
              <a:spcBef>
                <a:spcPts val="0"/>
              </a:spcBef>
              <a:spcAft>
                <a:spcPts val="0"/>
              </a:spcAft>
              <a:buSzPts val="1800"/>
              <a:buAutoNum type="alphaLcParenR"/>
            </a:pPr>
            <a:r>
              <a:rPr lang="en"/>
              <a:t>Urinary incontinence</a:t>
            </a:r>
            <a:endParaRPr/>
          </a:p>
          <a:p>
            <a:pPr marL="0" lvl="0" indent="0" algn="l" rtl="0">
              <a:spcBef>
                <a:spcPts val="0"/>
              </a:spcBef>
              <a:spcAft>
                <a:spcPts val="1200"/>
              </a:spcAft>
              <a:buNone/>
            </a:pPr>
            <a:endParaRPr/>
          </a:p>
        </p:txBody>
      </p:sp>
      <p:pic>
        <p:nvPicPr>
          <p:cNvPr id="106" name="Google Shape;106;p19" title="Screen Shot 2025-05-23 at 11.34.02 AM.png"/>
          <p:cNvPicPr preferRelativeResize="0"/>
          <p:nvPr/>
        </p:nvPicPr>
        <p:blipFill>
          <a:blip r:embed="rId3">
            <a:alphaModFix/>
          </a:blip>
          <a:stretch>
            <a:fillRect/>
          </a:stretch>
        </p:blipFill>
        <p:spPr>
          <a:xfrm>
            <a:off x="7592600" y="3614125"/>
            <a:ext cx="1308950" cy="1296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0"/>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Question #1</a:t>
            </a:r>
            <a:endParaRPr/>
          </a:p>
        </p:txBody>
      </p:sp>
      <p:sp>
        <p:nvSpPr>
          <p:cNvPr id="112" name="Google Shape;112;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lnSpc>
                <a:spcPct val="98181"/>
              </a:lnSpc>
              <a:spcBef>
                <a:spcPts val="800"/>
              </a:spcBef>
              <a:spcAft>
                <a:spcPts val="0"/>
              </a:spcAft>
              <a:buNone/>
            </a:pPr>
            <a:r>
              <a:rPr lang="en" i="1"/>
              <a:t>Which of the following features on history reliably help distinguish between seizure and syncope? </a:t>
            </a:r>
            <a:endParaRPr i="1"/>
          </a:p>
          <a:p>
            <a:pPr marL="457200" lvl="0" indent="-342900" algn="l" rtl="0">
              <a:lnSpc>
                <a:spcPct val="98181"/>
              </a:lnSpc>
              <a:spcBef>
                <a:spcPts val="800"/>
              </a:spcBef>
              <a:spcAft>
                <a:spcPts val="0"/>
              </a:spcAft>
              <a:buSzPts val="1800"/>
              <a:buAutoNum type="alphaLcParenR"/>
            </a:pPr>
            <a:r>
              <a:rPr lang="en"/>
              <a:t>Eye deviation - </a:t>
            </a:r>
            <a:r>
              <a:rPr lang="en">
                <a:solidFill>
                  <a:srgbClr val="FF0000"/>
                </a:solidFill>
              </a:rPr>
              <a:t>most helpful if versive, associated with head turn</a:t>
            </a:r>
            <a:endParaRPr>
              <a:solidFill>
                <a:srgbClr val="FF0000"/>
              </a:solidFill>
            </a:endParaRPr>
          </a:p>
          <a:p>
            <a:pPr marL="457200" lvl="0" indent="-342900" algn="l" rtl="0">
              <a:lnSpc>
                <a:spcPct val="98181"/>
              </a:lnSpc>
              <a:spcBef>
                <a:spcPts val="0"/>
              </a:spcBef>
              <a:spcAft>
                <a:spcPts val="0"/>
              </a:spcAft>
              <a:buSzPts val="1800"/>
              <a:buAutoNum type="alphaLcParenR"/>
            </a:pPr>
            <a:r>
              <a:rPr lang="en"/>
              <a:t>Jerking limb movements - </a:t>
            </a:r>
            <a:r>
              <a:rPr lang="en">
                <a:solidFill>
                  <a:srgbClr val="FF0000"/>
                </a:solidFill>
              </a:rPr>
              <a:t>myoclonus nonspecific, prolonged tonic distinguishing</a:t>
            </a:r>
            <a:endParaRPr>
              <a:solidFill>
                <a:srgbClr val="FF0000"/>
              </a:solidFill>
            </a:endParaRPr>
          </a:p>
          <a:p>
            <a:pPr marL="457200" lvl="0" indent="-342900" algn="l" rtl="0">
              <a:lnSpc>
                <a:spcPct val="98181"/>
              </a:lnSpc>
              <a:spcBef>
                <a:spcPts val="0"/>
              </a:spcBef>
              <a:spcAft>
                <a:spcPts val="0"/>
              </a:spcAft>
              <a:buClr>
                <a:schemeClr val="dk2"/>
              </a:buClr>
              <a:buSzPts val="1800"/>
              <a:buAutoNum type="alphaLcParenR"/>
            </a:pPr>
            <a:r>
              <a:rPr lang="en" b="1">
                <a:solidFill>
                  <a:schemeClr val="dk2"/>
                </a:solidFill>
              </a:rPr>
              <a:t>Lateral tongue bite (LR = 8)</a:t>
            </a:r>
            <a:endParaRPr b="1">
              <a:solidFill>
                <a:schemeClr val="dk2"/>
              </a:solidFill>
            </a:endParaRPr>
          </a:p>
          <a:p>
            <a:pPr marL="457200" lvl="0" indent="-342900" algn="l" rtl="0">
              <a:lnSpc>
                <a:spcPct val="98181"/>
              </a:lnSpc>
              <a:spcBef>
                <a:spcPts val="0"/>
              </a:spcBef>
              <a:spcAft>
                <a:spcPts val="0"/>
              </a:spcAft>
              <a:buSzPts val="1800"/>
              <a:buAutoNum type="alphaLcParenR"/>
            </a:pPr>
            <a:r>
              <a:rPr lang="en"/>
              <a:t>Urinary incontinence - </a:t>
            </a:r>
            <a:r>
              <a:rPr lang="en">
                <a:solidFill>
                  <a:srgbClr val="FF0000"/>
                </a:solidFill>
              </a:rPr>
              <a:t>nonspecific</a:t>
            </a:r>
            <a:endParaRPr>
              <a:solidFill>
                <a:srgbClr val="FF0000"/>
              </a:solidFill>
            </a:endParaRPr>
          </a:p>
          <a:p>
            <a:pPr marL="0" lvl="0" indent="0" algn="l" rtl="0">
              <a:spcBef>
                <a:spcPts val="0"/>
              </a:spcBef>
              <a:spcAft>
                <a:spcPts val="120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1"/>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Why did they seize?</a:t>
            </a:r>
            <a:endParaRPr/>
          </a:p>
        </p:txBody>
      </p:sp>
      <p:sp>
        <p:nvSpPr>
          <p:cNvPr id="118" name="Google Shape;118;p21"/>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chemeClr val="dk2"/>
              </a:buClr>
              <a:buSzPts val="1800"/>
              <a:buAutoNum type="arabicParenR"/>
            </a:pPr>
            <a:r>
              <a:rPr lang="en" sz="1800">
                <a:solidFill>
                  <a:schemeClr val="dk2"/>
                </a:solidFill>
              </a:rPr>
              <a:t>Was it a seizure?</a:t>
            </a:r>
            <a:endParaRPr sz="1800">
              <a:solidFill>
                <a:schemeClr val="dk2"/>
              </a:solidFill>
            </a:endParaRPr>
          </a:p>
          <a:p>
            <a:pPr marL="457200" lvl="0" indent="-342900" algn="l" rtl="0">
              <a:spcBef>
                <a:spcPts val="0"/>
              </a:spcBef>
              <a:spcAft>
                <a:spcPts val="0"/>
              </a:spcAft>
              <a:buClr>
                <a:schemeClr val="dk2"/>
              </a:buClr>
              <a:buSzPts val="1800"/>
              <a:buAutoNum type="arabicParenR"/>
            </a:pPr>
            <a:r>
              <a:rPr lang="en" sz="1800" b="1">
                <a:solidFill>
                  <a:schemeClr val="dk2"/>
                </a:solidFill>
              </a:rPr>
              <a:t>Was it provoked?</a:t>
            </a:r>
            <a:endParaRPr sz="1800" b="1">
              <a:solidFill>
                <a:schemeClr val="dk2"/>
              </a:solidFill>
            </a:endParaRPr>
          </a:p>
          <a:p>
            <a:pPr marL="457200" lvl="0" indent="-342900" algn="l" rtl="0">
              <a:spcBef>
                <a:spcPts val="0"/>
              </a:spcBef>
              <a:spcAft>
                <a:spcPts val="0"/>
              </a:spcAft>
              <a:buClr>
                <a:schemeClr val="dk2"/>
              </a:buClr>
              <a:buSzPts val="1800"/>
              <a:buAutoNum type="arabicParenR"/>
            </a:pPr>
            <a:r>
              <a:rPr lang="en" sz="1800">
                <a:solidFill>
                  <a:schemeClr val="dk2"/>
                </a:solidFill>
              </a:rPr>
              <a:t>Have they had other seizures?</a:t>
            </a:r>
            <a:endParaRPr sz="1800">
              <a:solidFill>
                <a:schemeClr val="dk2"/>
              </a:solidFill>
            </a:endParaRPr>
          </a:p>
          <a:p>
            <a:pPr marL="457200" lvl="0" indent="-342900" algn="l" rtl="0">
              <a:spcBef>
                <a:spcPts val="0"/>
              </a:spcBef>
              <a:spcAft>
                <a:spcPts val="0"/>
              </a:spcAft>
              <a:buClr>
                <a:schemeClr val="dk2"/>
              </a:buClr>
              <a:buSzPts val="1800"/>
              <a:buAutoNum type="arabicParenR"/>
            </a:pPr>
            <a:r>
              <a:rPr lang="en" sz="1800">
                <a:solidFill>
                  <a:schemeClr val="dk2"/>
                </a:solidFill>
              </a:rPr>
              <a:t>Do they have epilepsy?</a:t>
            </a:r>
            <a:endParaRPr sz="1800">
              <a:solidFill>
                <a:schemeClr val="dk2"/>
              </a:solidFill>
            </a:endParaRPr>
          </a:p>
          <a:p>
            <a:pPr marL="457200" lvl="0" indent="-342900" algn="l" rtl="0">
              <a:spcBef>
                <a:spcPts val="0"/>
              </a:spcBef>
              <a:spcAft>
                <a:spcPts val="0"/>
              </a:spcAft>
              <a:buClr>
                <a:schemeClr val="dk2"/>
              </a:buClr>
              <a:buSzPts val="1800"/>
              <a:buAutoNum type="arabicParenR"/>
            </a:pPr>
            <a:r>
              <a:rPr lang="en" sz="1800">
                <a:solidFill>
                  <a:schemeClr val="dk2"/>
                </a:solidFill>
              </a:rPr>
              <a:t>Do they need treatment?</a:t>
            </a:r>
            <a:endParaRPr sz="1800">
              <a:solidFill>
                <a:schemeClr val="dk2"/>
              </a:solidFill>
            </a:endParaRPr>
          </a:p>
        </p:txBody>
      </p:sp>
      <p:sp>
        <p:nvSpPr>
          <p:cNvPr id="119" name="Google Shape;119;p21"/>
          <p:cNvSpPr txBox="1">
            <a:spLocks noGrp="1"/>
          </p:cNvSpPr>
          <p:nvPr>
            <p:ph type="body" idx="2"/>
          </p:nvPr>
        </p:nvSpPr>
        <p:spPr>
          <a:xfrm>
            <a:off x="4399725" y="1152475"/>
            <a:ext cx="4432500" cy="36690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sz="1600">
                <a:solidFill>
                  <a:schemeClr val="dk2"/>
                </a:solidFill>
              </a:rPr>
              <a:t>Provoked = drug, toxin, metabolic, etc.</a:t>
            </a:r>
            <a:endParaRPr sz="1600">
              <a:solidFill>
                <a:schemeClr val="dk2"/>
              </a:solidFill>
            </a:endParaRPr>
          </a:p>
          <a:p>
            <a:pPr marL="457200" lvl="0" indent="-330200" algn="l" rtl="0">
              <a:spcBef>
                <a:spcPts val="1200"/>
              </a:spcBef>
              <a:spcAft>
                <a:spcPts val="0"/>
              </a:spcAft>
              <a:buSzPts val="1600"/>
              <a:buChar char="❖"/>
            </a:pPr>
            <a:r>
              <a:rPr lang="en" sz="1600" b="1">
                <a:solidFill>
                  <a:srgbClr val="000000"/>
                </a:solidFill>
              </a:rPr>
              <a:t>ASMs: check trough levels!</a:t>
            </a:r>
            <a:br>
              <a:rPr lang="en" sz="1600" b="1"/>
            </a:br>
            <a:r>
              <a:rPr lang="en" sz="1600" i="1"/>
              <a:t>E.g. keppra, VPA, phenytoin, carbamazepine, lamotrigine, lacosamide, clobazam</a:t>
            </a:r>
            <a:br>
              <a:rPr lang="en" sz="1600" i="1"/>
            </a:br>
            <a:r>
              <a:rPr lang="en" sz="1600" b="1" i="1">
                <a:solidFill>
                  <a:schemeClr val="dk2"/>
                </a:solidFill>
              </a:rPr>
              <a:t>**but treat clinically</a:t>
            </a:r>
            <a:endParaRPr sz="1600" b="1" i="1">
              <a:solidFill>
                <a:schemeClr val="dk2"/>
              </a:solidFill>
            </a:endParaRPr>
          </a:p>
          <a:p>
            <a:pPr marL="0" lvl="0" indent="0" algn="l" rtl="0">
              <a:spcBef>
                <a:spcPts val="1200"/>
              </a:spcBef>
              <a:spcAft>
                <a:spcPts val="0"/>
              </a:spcAft>
              <a:buNone/>
            </a:pPr>
            <a:r>
              <a:rPr lang="en" sz="1600">
                <a:solidFill>
                  <a:schemeClr val="dk2"/>
                </a:solidFill>
              </a:rPr>
              <a:t>Acute symptomatic = acute intracranial process</a:t>
            </a:r>
            <a:endParaRPr sz="1600">
              <a:solidFill>
                <a:schemeClr val="dk2"/>
              </a:solidFill>
            </a:endParaRPr>
          </a:p>
          <a:p>
            <a:pPr marL="457200" lvl="0" indent="-330200" algn="l" rtl="0">
              <a:spcBef>
                <a:spcPts val="1200"/>
              </a:spcBef>
              <a:spcAft>
                <a:spcPts val="0"/>
              </a:spcAft>
              <a:buSzPts val="1600"/>
              <a:buChar char="❖"/>
            </a:pPr>
            <a:r>
              <a:rPr lang="en" sz="1600" i="1"/>
              <a:t>E.g. acute stroke, TBI, anoxic encephalopathy (w/in 1 week), initial identification of SDH, active phase of CNS infection/inflammation, severe metabolic/drug (w/in 24h)</a:t>
            </a:r>
            <a:endParaRPr sz="1600" i="1"/>
          </a:p>
          <a:p>
            <a:pPr marL="0" lvl="0" indent="0" algn="l" rtl="0">
              <a:spcBef>
                <a:spcPts val="1200"/>
              </a:spcBef>
              <a:spcAft>
                <a:spcPts val="1200"/>
              </a:spcAft>
              <a:buNone/>
            </a:pPr>
            <a:r>
              <a:rPr lang="en" sz="1600">
                <a:solidFill>
                  <a:schemeClr val="dk2"/>
                </a:solidFill>
              </a:rPr>
              <a:t>Remote symptomatic = remote intracranial process → treat as unprovoked</a:t>
            </a:r>
            <a:endParaRPr sz="1600">
              <a:solidFill>
                <a:schemeClr val="dk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2"/>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Approach to first seizure</a:t>
            </a:r>
            <a:endParaRPr/>
          </a:p>
        </p:txBody>
      </p:sp>
      <p:sp>
        <p:nvSpPr>
          <p:cNvPr id="125" name="Google Shape;125;p22"/>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chemeClr val="dk2"/>
              </a:buClr>
              <a:buSzPts val="1800"/>
              <a:buAutoNum type="arabicParenR"/>
            </a:pPr>
            <a:r>
              <a:rPr lang="en" sz="1800">
                <a:solidFill>
                  <a:schemeClr val="dk2"/>
                </a:solidFill>
              </a:rPr>
              <a:t>Was it a seizure?</a:t>
            </a:r>
            <a:endParaRPr sz="1800">
              <a:solidFill>
                <a:schemeClr val="dk2"/>
              </a:solidFill>
            </a:endParaRPr>
          </a:p>
          <a:p>
            <a:pPr marL="457200" lvl="0" indent="-342900" algn="l" rtl="0">
              <a:spcBef>
                <a:spcPts val="0"/>
              </a:spcBef>
              <a:spcAft>
                <a:spcPts val="0"/>
              </a:spcAft>
              <a:buClr>
                <a:schemeClr val="dk2"/>
              </a:buClr>
              <a:buSzPts val="1800"/>
              <a:buAutoNum type="arabicParenR"/>
            </a:pPr>
            <a:r>
              <a:rPr lang="en" sz="1800">
                <a:solidFill>
                  <a:schemeClr val="dk2"/>
                </a:solidFill>
              </a:rPr>
              <a:t>Was it provoked?</a:t>
            </a:r>
            <a:endParaRPr sz="1800">
              <a:solidFill>
                <a:schemeClr val="dk2"/>
              </a:solidFill>
            </a:endParaRPr>
          </a:p>
          <a:p>
            <a:pPr marL="457200" lvl="0" indent="-342900" algn="l" rtl="0">
              <a:spcBef>
                <a:spcPts val="0"/>
              </a:spcBef>
              <a:spcAft>
                <a:spcPts val="0"/>
              </a:spcAft>
              <a:buClr>
                <a:schemeClr val="dk2"/>
              </a:buClr>
              <a:buSzPts val="1800"/>
              <a:buAutoNum type="arabicParenR"/>
            </a:pPr>
            <a:r>
              <a:rPr lang="en" sz="1800" b="1">
                <a:solidFill>
                  <a:schemeClr val="dk2"/>
                </a:solidFill>
              </a:rPr>
              <a:t>Have they had other seizures?</a:t>
            </a:r>
            <a:endParaRPr sz="1800" b="1">
              <a:solidFill>
                <a:schemeClr val="dk2"/>
              </a:solidFill>
            </a:endParaRPr>
          </a:p>
          <a:p>
            <a:pPr marL="457200" lvl="0" indent="-342900" algn="l" rtl="0">
              <a:spcBef>
                <a:spcPts val="0"/>
              </a:spcBef>
              <a:spcAft>
                <a:spcPts val="0"/>
              </a:spcAft>
              <a:buClr>
                <a:schemeClr val="dk2"/>
              </a:buClr>
              <a:buSzPts val="1800"/>
              <a:buAutoNum type="arabicParenR"/>
            </a:pPr>
            <a:r>
              <a:rPr lang="en" sz="1800">
                <a:solidFill>
                  <a:schemeClr val="dk2"/>
                </a:solidFill>
              </a:rPr>
              <a:t>Do they have epilepsy?</a:t>
            </a:r>
            <a:endParaRPr sz="1800">
              <a:solidFill>
                <a:schemeClr val="dk2"/>
              </a:solidFill>
            </a:endParaRPr>
          </a:p>
          <a:p>
            <a:pPr marL="457200" lvl="0" indent="-342900" algn="l" rtl="0">
              <a:spcBef>
                <a:spcPts val="0"/>
              </a:spcBef>
              <a:spcAft>
                <a:spcPts val="0"/>
              </a:spcAft>
              <a:buClr>
                <a:schemeClr val="dk2"/>
              </a:buClr>
              <a:buSzPts val="1800"/>
              <a:buAutoNum type="arabicParenR"/>
            </a:pPr>
            <a:r>
              <a:rPr lang="en" sz="1800">
                <a:solidFill>
                  <a:schemeClr val="dk2"/>
                </a:solidFill>
              </a:rPr>
              <a:t>Do they need treatment?</a:t>
            </a:r>
            <a:endParaRPr sz="1800">
              <a:solidFill>
                <a:schemeClr val="dk2"/>
              </a:solidFill>
            </a:endParaRPr>
          </a:p>
        </p:txBody>
      </p:sp>
      <p:sp>
        <p:nvSpPr>
          <p:cNvPr id="126" name="Google Shape;126;p22"/>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b="1">
                <a:solidFill>
                  <a:schemeClr val="dk2"/>
                </a:solidFill>
              </a:rPr>
              <a:t>Convulsions: </a:t>
            </a:r>
            <a:r>
              <a:rPr lang="en" sz="1600">
                <a:solidFill>
                  <a:schemeClr val="dk2"/>
                </a:solidFill>
              </a:rPr>
              <a:t>memory gaps, waking up with myalgias/tongue bite/incontinence</a:t>
            </a:r>
            <a:endParaRPr sz="1600">
              <a:solidFill>
                <a:schemeClr val="dk2"/>
              </a:solidFill>
            </a:endParaRPr>
          </a:p>
          <a:p>
            <a:pPr marL="0" lvl="0" indent="0" algn="l" rtl="0">
              <a:spcBef>
                <a:spcPts val="1200"/>
              </a:spcBef>
              <a:spcAft>
                <a:spcPts val="0"/>
              </a:spcAft>
              <a:buNone/>
            </a:pPr>
            <a:r>
              <a:rPr lang="en" sz="1600" b="1">
                <a:solidFill>
                  <a:schemeClr val="dk2"/>
                </a:solidFill>
              </a:rPr>
              <a:t>Generalized onset: </a:t>
            </a:r>
            <a:r>
              <a:rPr lang="en" sz="1600">
                <a:solidFill>
                  <a:schemeClr val="dk2"/>
                </a:solidFill>
              </a:rPr>
              <a:t>myoclonus, staring spells</a:t>
            </a:r>
            <a:endParaRPr sz="1600">
              <a:solidFill>
                <a:schemeClr val="dk2"/>
              </a:solidFill>
            </a:endParaRPr>
          </a:p>
          <a:p>
            <a:pPr marL="0" lvl="0" indent="0" algn="l" rtl="0">
              <a:spcBef>
                <a:spcPts val="1200"/>
              </a:spcBef>
              <a:spcAft>
                <a:spcPts val="1200"/>
              </a:spcAft>
              <a:buNone/>
            </a:pPr>
            <a:r>
              <a:rPr lang="en" sz="1600" b="1">
                <a:solidFill>
                  <a:schemeClr val="dk2"/>
                </a:solidFill>
              </a:rPr>
              <a:t>Focal onset:</a:t>
            </a:r>
            <a:r>
              <a:rPr lang="en" sz="1600">
                <a:solidFill>
                  <a:schemeClr val="dk2"/>
                </a:solidFill>
              </a:rPr>
              <a:t> any stereotyped paroxysmal Sx</a:t>
            </a:r>
            <a:endParaRPr sz="16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3"/>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Question #2</a:t>
            </a:r>
            <a:endParaRPr/>
          </a:p>
        </p:txBody>
      </p:sp>
      <p:sp>
        <p:nvSpPr>
          <p:cNvPr id="132" name="Google Shape;132;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i="1"/>
              <a:t>Which of the following are NOT typical aura symptoms for mesial temporal seizures?</a:t>
            </a:r>
            <a:endParaRPr i="1"/>
          </a:p>
          <a:p>
            <a:pPr marL="457200" lvl="0" indent="-342900" algn="l" rtl="0">
              <a:spcBef>
                <a:spcPts val="1200"/>
              </a:spcBef>
              <a:spcAft>
                <a:spcPts val="0"/>
              </a:spcAft>
              <a:buSzPts val="1800"/>
              <a:buAutoNum type="alphaLcParenR"/>
            </a:pPr>
            <a:r>
              <a:rPr lang="en"/>
              <a:t>Deja vu</a:t>
            </a:r>
            <a:endParaRPr/>
          </a:p>
          <a:p>
            <a:pPr marL="457200" lvl="0" indent="-342900" algn="l" rtl="0">
              <a:spcBef>
                <a:spcPts val="0"/>
              </a:spcBef>
              <a:spcAft>
                <a:spcPts val="0"/>
              </a:spcAft>
              <a:buSzPts val="1800"/>
              <a:buAutoNum type="alphaLcParenR"/>
            </a:pPr>
            <a:r>
              <a:rPr lang="en"/>
              <a:t>Anxiety/panic</a:t>
            </a:r>
            <a:endParaRPr/>
          </a:p>
          <a:p>
            <a:pPr marL="457200" lvl="0" indent="-342900" algn="l" rtl="0">
              <a:spcBef>
                <a:spcPts val="0"/>
              </a:spcBef>
              <a:spcAft>
                <a:spcPts val="0"/>
              </a:spcAft>
              <a:buSzPts val="1800"/>
              <a:buAutoNum type="alphaLcParenR"/>
            </a:pPr>
            <a:r>
              <a:rPr lang="en"/>
              <a:t>Epigastric rising</a:t>
            </a:r>
            <a:endParaRPr/>
          </a:p>
          <a:p>
            <a:pPr marL="457200" lvl="0" indent="-342900" algn="l" rtl="0">
              <a:spcBef>
                <a:spcPts val="0"/>
              </a:spcBef>
              <a:spcAft>
                <a:spcPts val="0"/>
              </a:spcAft>
              <a:buSzPts val="1800"/>
              <a:buAutoNum type="alphaLcParenR"/>
            </a:pPr>
            <a:r>
              <a:rPr lang="en"/>
              <a:t>Unusual smell</a:t>
            </a:r>
            <a:endParaRPr/>
          </a:p>
          <a:p>
            <a:pPr marL="457200" lvl="0" indent="-342900" algn="l" rtl="0">
              <a:spcBef>
                <a:spcPts val="0"/>
              </a:spcBef>
              <a:spcAft>
                <a:spcPts val="0"/>
              </a:spcAft>
              <a:buSzPts val="1800"/>
              <a:buAutoNum type="alphaLcParenR"/>
            </a:pPr>
            <a:r>
              <a:rPr lang="en"/>
              <a:t>Unusual taste</a:t>
            </a:r>
            <a:endParaRPr/>
          </a:p>
          <a:p>
            <a:pPr marL="457200" lvl="0" indent="-342900" algn="l" rtl="0">
              <a:spcBef>
                <a:spcPts val="0"/>
              </a:spcBef>
              <a:spcAft>
                <a:spcPts val="0"/>
              </a:spcAft>
              <a:buSzPts val="1800"/>
              <a:buAutoNum type="alphaLcParenR"/>
            </a:pPr>
            <a:r>
              <a:rPr lang="en"/>
              <a:t>Auditory phenomena</a:t>
            </a:r>
            <a:endParaRPr/>
          </a:p>
        </p:txBody>
      </p:sp>
      <p:pic>
        <p:nvPicPr>
          <p:cNvPr id="133" name="Google Shape;133;p23" title="Screen Shot 2025-05-23 at 11.34.02 AM.png"/>
          <p:cNvPicPr preferRelativeResize="0"/>
          <p:nvPr/>
        </p:nvPicPr>
        <p:blipFill>
          <a:blip r:embed="rId3">
            <a:alphaModFix/>
          </a:blip>
          <a:stretch>
            <a:fillRect/>
          </a:stretch>
        </p:blipFill>
        <p:spPr>
          <a:xfrm>
            <a:off x="7599375" y="3648075"/>
            <a:ext cx="1308950" cy="12964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4"/>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Question #2</a:t>
            </a:r>
            <a:endParaRPr/>
          </a:p>
        </p:txBody>
      </p:sp>
      <p:sp>
        <p:nvSpPr>
          <p:cNvPr id="139" name="Google Shape;139;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i="1"/>
              <a:t>Which of the following are NOT typical aura symptoms for mesial temporal seizures?</a:t>
            </a:r>
            <a:endParaRPr i="1"/>
          </a:p>
          <a:p>
            <a:pPr marL="457200" lvl="0" indent="-342900" algn="l" rtl="0">
              <a:spcBef>
                <a:spcPts val="1200"/>
              </a:spcBef>
              <a:spcAft>
                <a:spcPts val="0"/>
              </a:spcAft>
              <a:buSzPts val="1800"/>
              <a:buAutoNum type="alphaLcParenR"/>
            </a:pPr>
            <a:r>
              <a:rPr lang="en"/>
              <a:t>Deja vu</a:t>
            </a:r>
            <a:endParaRPr/>
          </a:p>
          <a:p>
            <a:pPr marL="457200" lvl="0" indent="-342900" algn="l" rtl="0">
              <a:spcBef>
                <a:spcPts val="0"/>
              </a:spcBef>
              <a:spcAft>
                <a:spcPts val="0"/>
              </a:spcAft>
              <a:buSzPts val="1800"/>
              <a:buAutoNum type="alphaLcParenR"/>
            </a:pPr>
            <a:r>
              <a:rPr lang="en"/>
              <a:t>Anxiety/panic</a:t>
            </a:r>
            <a:endParaRPr/>
          </a:p>
          <a:p>
            <a:pPr marL="457200" lvl="0" indent="-342900" algn="l" rtl="0">
              <a:spcBef>
                <a:spcPts val="0"/>
              </a:spcBef>
              <a:spcAft>
                <a:spcPts val="0"/>
              </a:spcAft>
              <a:buSzPts val="1800"/>
              <a:buAutoNum type="alphaLcParenR"/>
            </a:pPr>
            <a:r>
              <a:rPr lang="en"/>
              <a:t>Epigastric rising</a:t>
            </a:r>
            <a:endParaRPr/>
          </a:p>
          <a:p>
            <a:pPr marL="457200" lvl="0" indent="-342900" algn="l" rtl="0">
              <a:spcBef>
                <a:spcPts val="0"/>
              </a:spcBef>
              <a:spcAft>
                <a:spcPts val="0"/>
              </a:spcAft>
              <a:buSzPts val="1800"/>
              <a:buAutoNum type="alphaLcParenR"/>
            </a:pPr>
            <a:r>
              <a:rPr lang="en"/>
              <a:t>Unusual smell</a:t>
            </a:r>
            <a:endParaRPr/>
          </a:p>
          <a:p>
            <a:pPr marL="457200" lvl="0" indent="-342900" algn="l" rtl="0">
              <a:spcBef>
                <a:spcPts val="0"/>
              </a:spcBef>
              <a:spcAft>
                <a:spcPts val="0"/>
              </a:spcAft>
              <a:buSzPts val="1800"/>
              <a:buAutoNum type="alphaLcParenR"/>
            </a:pPr>
            <a:r>
              <a:rPr lang="en"/>
              <a:t>Unusual taste</a:t>
            </a:r>
            <a:endParaRPr/>
          </a:p>
          <a:p>
            <a:pPr marL="457200" lvl="0" indent="-342900" algn="l" rtl="0">
              <a:spcBef>
                <a:spcPts val="0"/>
              </a:spcBef>
              <a:spcAft>
                <a:spcPts val="0"/>
              </a:spcAft>
              <a:buSzPts val="1800"/>
              <a:buAutoNum type="alphaLcParenR"/>
            </a:pPr>
            <a:r>
              <a:rPr lang="en" b="1"/>
              <a:t>Auditory phenomena </a:t>
            </a:r>
            <a:r>
              <a:rPr lang="en">
                <a:solidFill>
                  <a:srgbClr val="FF0000"/>
                </a:solidFill>
              </a:rPr>
              <a:t>- lateral/neocortical temporal</a:t>
            </a:r>
            <a:endParaRPr>
              <a:solidFill>
                <a:srgbClr val="FF0000"/>
              </a:solidFill>
            </a:endParaRPr>
          </a:p>
        </p:txBody>
      </p:sp>
      <p:sp>
        <p:nvSpPr>
          <p:cNvPr id="140" name="Google Shape;140;p24"/>
          <p:cNvSpPr txBox="1"/>
          <p:nvPr/>
        </p:nvSpPr>
        <p:spPr>
          <a:xfrm>
            <a:off x="2556450" y="1239225"/>
            <a:ext cx="773400" cy="218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0">
                <a:solidFill>
                  <a:srgbClr val="8E7CC3"/>
                </a:solidFill>
                <a:latin typeface="Source Sans Pro"/>
                <a:ea typeface="Source Sans Pro"/>
                <a:cs typeface="Source Sans Pro"/>
                <a:sym typeface="Source Sans Pro"/>
              </a:rPr>
              <a:t>}</a:t>
            </a:r>
            <a:endParaRPr sz="13000">
              <a:solidFill>
                <a:srgbClr val="8E7CC3"/>
              </a:solidFill>
              <a:latin typeface="Source Sans Pro"/>
              <a:ea typeface="Source Sans Pro"/>
              <a:cs typeface="Source Sans Pro"/>
              <a:sym typeface="Source Sans Pro"/>
            </a:endParaRPr>
          </a:p>
        </p:txBody>
      </p:sp>
      <p:sp>
        <p:nvSpPr>
          <p:cNvPr id="141" name="Google Shape;141;p24"/>
          <p:cNvSpPr txBox="1"/>
          <p:nvPr/>
        </p:nvSpPr>
        <p:spPr>
          <a:xfrm>
            <a:off x="3409425" y="2202300"/>
            <a:ext cx="48069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accent3"/>
                </a:solidFill>
                <a:latin typeface="Source Sans Pro"/>
                <a:ea typeface="Source Sans Pro"/>
                <a:cs typeface="Source Sans Pro"/>
                <a:sym typeface="Source Sans Pro"/>
              </a:rPr>
              <a:t>Mesial temporal</a:t>
            </a:r>
            <a:endParaRPr sz="1800" b="1">
              <a:solidFill>
                <a:schemeClr val="accent3"/>
              </a:solidFill>
              <a:latin typeface="Source Sans Pro"/>
              <a:ea typeface="Source Sans Pro"/>
              <a:cs typeface="Source Sans Pro"/>
              <a:sym typeface="Source Sans Pro"/>
            </a:endParaRPr>
          </a:p>
          <a:p>
            <a:pPr marL="0" lvl="0" indent="0" algn="l" rtl="0">
              <a:spcBef>
                <a:spcPts val="0"/>
              </a:spcBef>
              <a:spcAft>
                <a:spcPts val="0"/>
              </a:spcAft>
              <a:buNone/>
            </a:pPr>
            <a:r>
              <a:rPr lang="en" sz="1800" i="1">
                <a:solidFill>
                  <a:schemeClr val="lt2"/>
                </a:solidFill>
                <a:latin typeface="Source Sans Pro"/>
                <a:ea typeface="Source Sans Pro"/>
                <a:cs typeface="Source Sans Pro"/>
                <a:sym typeface="Source Sans Pro"/>
              </a:rPr>
              <a:t>High yield to ask about as auras or isolated focal aware seizures</a:t>
            </a:r>
            <a:endParaRPr sz="1800" i="1">
              <a:solidFill>
                <a:schemeClr val="lt2"/>
              </a:solidFill>
              <a:latin typeface="Source Sans Pro"/>
              <a:ea typeface="Source Sans Pro"/>
              <a:cs typeface="Source Sans Pro"/>
              <a:sym typeface="Source Sans Pr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5"/>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Approach to first seizure</a:t>
            </a:r>
            <a:endParaRPr/>
          </a:p>
        </p:txBody>
      </p:sp>
      <p:sp>
        <p:nvSpPr>
          <p:cNvPr id="147" name="Google Shape;147;p2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chemeClr val="dk2"/>
              </a:buClr>
              <a:buSzPts val="1800"/>
              <a:buAutoNum type="arabicParenR"/>
            </a:pPr>
            <a:r>
              <a:rPr lang="en" sz="1800">
                <a:solidFill>
                  <a:schemeClr val="dk2"/>
                </a:solidFill>
              </a:rPr>
              <a:t>Was it a seizure?</a:t>
            </a:r>
            <a:endParaRPr sz="1800">
              <a:solidFill>
                <a:schemeClr val="dk2"/>
              </a:solidFill>
            </a:endParaRPr>
          </a:p>
          <a:p>
            <a:pPr marL="457200" lvl="0" indent="-342900" algn="l" rtl="0">
              <a:spcBef>
                <a:spcPts val="0"/>
              </a:spcBef>
              <a:spcAft>
                <a:spcPts val="0"/>
              </a:spcAft>
              <a:buClr>
                <a:schemeClr val="dk2"/>
              </a:buClr>
              <a:buSzPts val="1800"/>
              <a:buAutoNum type="arabicParenR"/>
            </a:pPr>
            <a:r>
              <a:rPr lang="en" sz="1800">
                <a:solidFill>
                  <a:schemeClr val="dk2"/>
                </a:solidFill>
              </a:rPr>
              <a:t>Was it provoked?</a:t>
            </a:r>
            <a:endParaRPr sz="1800">
              <a:solidFill>
                <a:schemeClr val="dk2"/>
              </a:solidFill>
            </a:endParaRPr>
          </a:p>
          <a:p>
            <a:pPr marL="457200" lvl="0" indent="-342900" algn="l" rtl="0">
              <a:spcBef>
                <a:spcPts val="0"/>
              </a:spcBef>
              <a:spcAft>
                <a:spcPts val="0"/>
              </a:spcAft>
              <a:buClr>
                <a:schemeClr val="dk2"/>
              </a:buClr>
              <a:buSzPts val="1800"/>
              <a:buAutoNum type="arabicParenR"/>
            </a:pPr>
            <a:r>
              <a:rPr lang="en" sz="1800">
                <a:solidFill>
                  <a:schemeClr val="dk2"/>
                </a:solidFill>
              </a:rPr>
              <a:t>Have they had other seizures?</a:t>
            </a:r>
            <a:endParaRPr sz="1800">
              <a:solidFill>
                <a:schemeClr val="dk2"/>
              </a:solidFill>
            </a:endParaRPr>
          </a:p>
          <a:p>
            <a:pPr marL="457200" lvl="0" indent="-342900" algn="l" rtl="0">
              <a:spcBef>
                <a:spcPts val="0"/>
              </a:spcBef>
              <a:spcAft>
                <a:spcPts val="0"/>
              </a:spcAft>
              <a:buClr>
                <a:schemeClr val="dk2"/>
              </a:buClr>
              <a:buSzPts val="1800"/>
              <a:buAutoNum type="arabicParenR"/>
            </a:pPr>
            <a:r>
              <a:rPr lang="en" sz="1800" b="1">
                <a:solidFill>
                  <a:schemeClr val="dk2"/>
                </a:solidFill>
              </a:rPr>
              <a:t>Do they have epilepsy?</a:t>
            </a:r>
            <a:endParaRPr sz="1800" b="1">
              <a:solidFill>
                <a:schemeClr val="dk2"/>
              </a:solidFill>
            </a:endParaRPr>
          </a:p>
          <a:p>
            <a:pPr marL="457200" lvl="0" indent="-342900" algn="l" rtl="0">
              <a:spcBef>
                <a:spcPts val="0"/>
              </a:spcBef>
              <a:spcAft>
                <a:spcPts val="0"/>
              </a:spcAft>
              <a:buClr>
                <a:schemeClr val="dk2"/>
              </a:buClr>
              <a:buSzPts val="1800"/>
              <a:buAutoNum type="arabicParenR"/>
            </a:pPr>
            <a:r>
              <a:rPr lang="en" sz="1800">
                <a:solidFill>
                  <a:schemeClr val="dk2"/>
                </a:solidFill>
              </a:rPr>
              <a:t>Do they need treatment?</a:t>
            </a:r>
            <a:endParaRPr sz="1800">
              <a:solidFill>
                <a:schemeClr val="dk2"/>
              </a:solidFill>
            </a:endParaRPr>
          </a:p>
        </p:txBody>
      </p:sp>
      <p:sp>
        <p:nvSpPr>
          <p:cNvPr id="148" name="Google Shape;148;p2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b="1">
                <a:solidFill>
                  <a:schemeClr val="accent3"/>
                </a:solidFill>
              </a:rPr>
              <a:t>Epilepsy</a:t>
            </a:r>
            <a:r>
              <a:rPr lang="en" sz="1600">
                <a:solidFill>
                  <a:schemeClr val="accent3"/>
                </a:solidFill>
              </a:rPr>
              <a:t> </a:t>
            </a:r>
            <a:r>
              <a:rPr lang="en" sz="1600">
                <a:solidFill>
                  <a:schemeClr val="dk2"/>
                </a:solidFill>
              </a:rPr>
              <a:t>= at least one unprovoked seizure + high seizure recurrence risk </a:t>
            </a:r>
            <a:endParaRPr sz="1600">
              <a:solidFill>
                <a:schemeClr val="dk2"/>
              </a:solidFill>
            </a:endParaRPr>
          </a:p>
          <a:p>
            <a:pPr marL="0" lvl="0" indent="0" algn="l" rtl="0">
              <a:spcBef>
                <a:spcPts val="1200"/>
              </a:spcBef>
              <a:spcAft>
                <a:spcPts val="0"/>
              </a:spcAft>
              <a:buNone/>
            </a:pPr>
            <a:r>
              <a:rPr lang="en" sz="1600">
                <a:solidFill>
                  <a:schemeClr val="accent1"/>
                </a:solidFill>
              </a:rPr>
              <a:t>Risk factors for seizure recurrence after 1st unprovoked seizure:</a:t>
            </a:r>
            <a:endParaRPr sz="1600">
              <a:solidFill>
                <a:schemeClr val="accent1"/>
              </a:solidFill>
            </a:endParaRPr>
          </a:p>
          <a:p>
            <a:pPr marL="457200" lvl="0" indent="-330200" algn="l" rtl="0">
              <a:spcBef>
                <a:spcPts val="1200"/>
              </a:spcBef>
              <a:spcAft>
                <a:spcPts val="0"/>
              </a:spcAft>
              <a:buSzPts val="1600"/>
              <a:buChar char="❖"/>
            </a:pPr>
            <a:r>
              <a:rPr lang="en" sz="1600" b="1">
                <a:solidFill>
                  <a:schemeClr val="dk2"/>
                </a:solidFill>
              </a:rPr>
              <a:t>Abnormal EEG</a:t>
            </a:r>
            <a:r>
              <a:rPr lang="en" sz="1600" b="1"/>
              <a:t> </a:t>
            </a:r>
            <a:endParaRPr sz="1600" b="1"/>
          </a:p>
          <a:p>
            <a:pPr marL="914400" lvl="1" indent="-317500" algn="l" rtl="0">
              <a:spcBef>
                <a:spcPts val="0"/>
              </a:spcBef>
              <a:spcAft>
                <a:spcPts val="0"/>
              </a:spcAft>
              <a:buSzPts val="1400"/>
              <a:buChar char="➢"/>
            </a:pPr>
            <a:r>
              <a:rPr lang="en" sz="1400"/>
              <a:t>Epileptiform discharges</a:t>
            </a:r>
            <a:endParaRPr sz="1400"/>
          </a:p>
          <a:p>
            <a:pPr marL="457200" lvl="0" indent="-330200" algn="l" rtl="0">
              <a:spcBef>
                <a:spcPts val="0"/>
              </a:spcBef>
              <a:spcAft>
                <a:spcPts val="0"/>
              </a:spcAft>
              <a:buClr>
                <a:schemeClr val="dk2"/>
              </a:buClr>
              <a:buSzPts val="1600"/>
              <a:buChar char="❖"/>
            </a:pPr>
            <a:r>
              <a:rPr lang="en" sz="1600" b="1">
                <a:solidFill>
                  <a:schemeClr val="dk2"/>
                </a:solidFill>
              </a:rPr>
              <a:t>Prior brain insult </a:t>
            </a:r>
            <a:endParaRPr sz="1600" b="1">
              <a:solidFill>
                <a:schemeClr val="dk2"/>
              </a:solidFill>
            </a:endParaRPr>
          </a:p>
          <a:p>
            <a:pPr marL="457200" lvl="0" indent="-330200" algn="l" rtl="0">
              <a:spcBef>
                <a:spcPts val="0"/>
              </a:spcBef>
              <a:spcAft>
                <a:spcPts val="0"/>
              </a:spcAft>
              <a:buClr>
                <a:schemeClr val="dk2"/>
              </a:buClr>
              <a:buSzPts val="1600"/>
              <a:buChar char="❖"/>
            </a:pPr>
            <a:r>
              <a:rPr lang="en" sz="1600" b="1">
                <a:solidFill>
                  <a:schemeClr val="dk2"/>
                </a:solidFill>
              </a:rPr>
              <a:t>Abnormal neuroimaging </a:t>
            </a:r>
            <a:endParaRPr sz="1600" b="1">
              <a:solidFill>
                <a:schemeClr val="dk2"/>
              </a:solidFill>
            </a:endParaRPr>
          </a:p>
          <a:p>
            <a:pPr marL="914400" lvl="1" indent="-317500" algn="l" rtl="0">
              <a:spcBef>
                <a:spcPts val="0"/>
              </a:spcBef>
              <a:spcAft>
                <a:spcPts val="0"/>
              </a:spcAft>
              <a:buSzPts val="1400"/>
              <a:buChar char="➢"/>
            </a:pPr>
            <a:r>
              <a:rPr lang="en" sz="1400"/>
              <a:t>Epileptogenic lesion</a:t>
            </a:r>
            <a:endParaRPr sz="1400"/>
          </a:p>
          <a:p>
            <a:pPr marL="457200" lvl="0" indent="-330200" algn="l" rtl="0">
              <a:spcBef>
                <a:spcPts val="0"/>
              </a:spcBef>
              <a:spcAft>
                <a:spcPts val="0"/>
              </a:spcAft>
              <a:buClr>
                <a:schemeClr val="dk2"/>
              </a:buClr>
              <a:buSzPts val="1600"/>
              <a:buChar char="❖"/>
            </a:pPr>
            <a:r>
              <a:rPr lang="en" sz="1600" b="1">
                <a:solidFill>
                  <a:schemeClr val="dk2"/>
                </a:solidFill>
              </a:rPr>
              <a:t>Seizure from sleep</a:t>
            </a:r>
            <a:endParaRPr sz="1600" b="1">
              <a:solidFill>
                <a:schemeClr val="dk2"/>
              </a:solidFill>
            </a:endParaRPr>
          </a:p>
          <a:p>
            <a:pPr marL="457200" lvl="0" indent="-330200" algn="l" rtl="0">
              <a:spcBef>
                <a:spcPts val="0"/>
              </a:spcBef>
              <a:spcAft>
                <a:spcPts val="0"/>
              </a:spcAft>
              <a:buSzPts val="1600"/>
              <a:buChar char="❖"/>
            </a:pPr>
            <a:r>
              <a:rPr lang="en" sz="1600" b="1"/>
              <a:t>Family history</a:t>
            </a:r>
            <a:endParaRPr sz="1600"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6"/>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EEG Essentials: Outpatient</a:t>
            </a:r>
            <a:endParaRPr/>
          </a:p>
        </p:txBody>
      </p:sp>
      <p:sp>
        <p:nvSpPr>
          <p:cNvPr id="154" name="Google Shape;154;p26"/>
          <p:cNvSpPr txBox="1">
            <a:spLocks noGrp="1"/>
          </p:cNvSpPr>
          <p:nvPr>
            <p:ph type="body" idx="1"/>
          </p:nvPr>
        </p:nvSpPr>
        <p:spPr>
          <a:xfrm>
            <a:off x="311700" y="1152475"/>
            <a:ext cx="8520600" cy="3842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a:solidFill>
                  <a:schemeClr val="dk2"/>
                </a:solidFill>
              </a:rPr>
              <a:t>EEGs most often show a sample of background + </a:t>
            </a:r>
            <a:r>
              <a:rPr lang="en" b="1">
                <a:solidFill>
                  <a:schemeClr val="dk2"/>
                </a:solidFill>
              </a:rPr>
              <a:t>interictal</a:t>
            </a:r>
            <a:r>
              <a:rPr lang="en">
                <a:solidFill>
                  <a:schemeClr val="dk2"/>
                </a:solidFill>
              </a:rPr>
              <a:t> brain activity (not seizures)</a:t>
            </a:r>
            <a:endParaRPr>
              <a:solidFill>
                <a:schemeClr val="dk2"/>
              </a:solidFill>
            </a:endParaRPr>
          </a:p>
          <a:p>
            <a:pPr marL="0" lvl="0" indent="0" algn="l" rtl="0">
              <a:spcBef>
                <a:spcPts val="1200"/>
              </a:spcBef>
              <a:spcAft>
                <a:spcPts val="0"/>
              </a:spcAft>
              <a:buNone/>
            </a:pPr>
            <a:r>
              <a:rPr lang="en">
                <a:solidFill>
                  <a:schemeClr val="dk2"/>
                </a:solidFill>
              </a:rPr>
              <a:t>Common outpatient EEG findings:</a:t>
            </a:r>
            <a:endParaRPr>
              <a:solidFill>
                <a:schemeClr val="dk2"/>
              </a:solidFill>
            </a:endParaRPr>
          </a:p>
          <a:p>
            <a:pPr marL="457200" lvl="0" indent="-342900" algn="l" rtl="0">
              <a:spcBef>
                <a:spcPts val="1200"/>
              </a:spcBef>
              <a:spcAft>
                <a:spcPts val="0"/>
              </a:spcAft>
              <a:buClr>
                <a:schemeClr val="dk2"/>
              </a:buClr>
              <a:buSzPts val="1800"/>
              <a:buChar char="❖"/>
            </a:pPr>
            <a:r>
              <a:rPr lang="en" b="1">
                <a:solidFill>
                  <a:schemeClr val="dk2"/>
                </a:solidFill>
              </a:rPr>
              <a:t>Epileptiform discharges</a:t>
            </a:r>
            <a:r>
              <a:rPr lang="en">
                <a:solidFill>
                  <a:schemeClr val="dk2"/>
                </a:solidFill>
              </a:rPr>
              <a:t> = irritable brain/predisposition to seizures</a:t>
            </a:r>
            <a:endParaRPr>
              <a:solidFill>
                <a:schemeClr val="dk2"/>
              </a:solidFill>
            </a:endParaRPr>
          </a:p>
          <a:p>
            <a:pPr marL="914400" lvl="1" indent="-330200" algn="l" rtl="0">
              <a:spcBef>
                <a:spcPts val="0"/>
              </a:spcBef>
              <a:spcAft>
                <a:spcPts val="0"/>
              </a:spcAft>
              <a:buClr>
                <a:srgbClr val="434343"/>
              </a:buClr>
              <a:buSzPts val="1600"/>
              <a:buChar char="➢"/>
            </a:pPr>
            <a:r>
              <a:rPr lang="en" sz="1600">
                <a:solidFill>
                  <a:srgbClr val="434343"/>
                </a:solidFill>
              </a:rPr>
              <a:t>Inter-ictal finding. Can be either focal or generalized. </a:t>
            </a:r>
            <a:endParaRPr sz="1600">
              <a:solidFill>
                <a:srgbClr val="434343"/>
              </a:solidFill>
            </a:endParaRPr>
          </a:p>
          <a:p>
            <a:pPr marL="457200" lvl="0" indent="-342900" algn="l" rtl="0">
              <a:spcBef>
                <a:spcPts val="0"/>
              </a:spcBef>
              <a:spcAft>
                <a:spcPts val="0"/>
              </a:spcAft>
              <a:buClr>
                <a:schemeClr val="dk2"/>
              </a:buClr>
              <a:buSzPts val="1800"/>
              <a:buChar char="❖"/>
            </a:pPr>
            <a:r>
              <a:rPr lang="en" b="1">
                <a:solidFill>
                  <a:schemeClr val="dk2"/>
                </a:solidFill>
              </a:rPr>
              <a:t>Focal slowing/dysrhythmia</a:t>
            </a:r>
            <a:r>
              <a:rPr lang="en">
                <a:solidFill>
                  <a:schemeClr val="dk2"/>
                </a:solidFill>
              </a:rPr>
              <a:t> = </a:t>
            </a:r>
            <a:r>
              <a:rPr lang="en" i="1">
                <a:solidFill>
                  <a:schemeClr val="dk2"/>
                </a:solidFill>
              </a:rPr>
              <a:t>nonspecific</a:t>
            </a:r>
            <a:r>
              <a:rPr lang="en">
                <a:solidFill>
                  <a:schemeClr val="dk2"/>
                </a:solidFill>
              </a:rPr>
              <a:t> dysfunction in that region </a:t>
            </a:r>
            <a:endParaRPr>
              <a:solidFill>
                <a:schemeClr val="dk2"/>
              </a:solidFill>
            </a:endParaRPr>
          </a:p>
          <a:p>
            <a:pPr marL="914400" lvl="1" indent="-330200" algn="l" rtl="0">
              <a:spcBef>
                <a:spcPts val="0"/>
              </a:spcBef>
              <a:spcAft>
                <a:spcPts val="0"/>
              </a:spcAft>
              <a:buClr>
                <a:srgbClr val="434343"/>
              </a:buClr>
              <a:buSzPts val="1600"/>
              <a:buChar char="➢"/>
            </a:pPr>
            <a:r>
              <a:rPr lang="en" sz="1600">
                <a:solidFill>
                  <a:srgbClr val="434343"/>
                </a:solidFill>
              </a:rPr>
              <a:t>Structural abnormality (e.g. stroke, lesion, atrophy) </a:t>
            </a:r>
            <a:endParaRPr sz="1600">
              <a:solidFill>
                <a:srgbClr val="434343"/>
              </a:solidFill>
            </a:endParaRPr>
          </a:p>
          <a:p>
            <a:pPr marL="914400" lvl="1" indent="-330200" algn="l" rtl="0">
              <a:spcBef>
                <a:spcPts val="0"/>
              </a:spcBef>
              <a:spcAft>
                <a:spcPts val="0"/>
              </a:spcAft>
              <a:buClr>
                <a:srgbClr val="434343"/>
              </a:buClr>
              <a:buSzPts val="1600"/>
              <a:buChar char="➢"/>
            </a:pPr>
            <a:r>
              <a:rPr lang="en" sz="1600">
                <a:solidFill>
                  <a:srgbClr val="434343"/>
                </a:solidFill>
              </a:rPr>
              <a:t>Functional abnormality (e.g. post-ictal, migraine) </a:t>
            </a:r>
            <a:endParaRPr sz="1600">
              <a:solidFill>
                <a:srgbClr val="434343"/>
              </a:solidFill>
            </a:endParaRPr>
          </a:p>
          <a:p>
            <a:pPr marL="0" lvl="0" indent="0" algn="l" rtl="0">
              <a:spcBef>
                <a:spcPts val="1200"/>
              </a:spcBef>
              <a:spcAft>
                <a:spcPts val="0"/>
              </a:spcAft>
              <a:buNone/>
            </a:pPr>
            <a:r>
              <a:rPr lang="en">
                <a:solidFill>
                  <a:schemeClr val="dk2"/>
                </a:solidFill>
              </a:rPr>
              <a:t>Absence of epileptiform discharges does </a:t>
            </a:r>
            <a:r>
              <a:rPr lang="en">
                <a:solidFill>
                  <a:srgbClr val="FF0000"/>
                </a:solidFill>
              </a:rPr>
              <a:t>NOT</a:t>
            </a:r>
            <a:r>
              <a:rPr lang="en">
                <a:solidFill>
                  <a:schemeClr val="dk2"/>
                </a:solidFill>
              </a:rPr>
              <a:t> rule out seizure or epilepsy </a:t>
            </a:r>
            <a:br>
              <a:rPr lang="en">
                <a:solidFill>
                  <a:schemeClr val="dk2"/>
                </a:solidFill>
              </a:rPr>
            </a:br>
            <a:r>
              <a:rPr lang="en">
                <a:solidFill>
                  <a:schemeClr val="dk2"/>
                </a:solidFill>
              </a:rPr>
              <a:t>	</a:t>
            </a:r>
            <a:r>
              <a:rPr lang="en" sz="1600">
                <a:solidFill>
                  <a:srgbClr val="434343"/>
                </a:solidFill>
              </a:rPr>
              <a:t>→ 10% of adults with epilepsy will never have epileptiform discharges on scalp EEG</a:t>
            </a:r>
            <a:endParaRPr sz="1600">
              <a:solidFill>
                <a:srgbClr val="434343"/>
              </a:solidFill>
            </a:endParaRPr>
          </a:p>
          <a:p>
            <a:pPr marL="0" lvl="0" indent="0" algn="l" rtl="0">
              <a:spcBef>
                <a:spcPts val="1200"/>
              </a:spcBef>
              <a:spcAft>
                <a:spcPts val="1200"/>
              </a:spcAft>
              <a:buNone/>
            </a:pPr>
            <a:r>
              <a:rPr lang="en">
                <a:solidFill>
                  <a:schemeClr val="dk2"/>
                </a:solidFill>
              </a:rPr>
              <a:t>Presence of epileptiform discharges does </a:t>
            </a:r>
            <a:r>
              <a:rPr lang="en">
                <a:solidFill>
                  <a:srgbClr val="FF0000"/>
                </a:solidFill>
              </a:rPr>
              <a:t>NOT</a:t>
            </a:r>
            <a:r>
              <a:rPr lang="en">
                <a:solidFill>
                  <a:schemeClr val="dk2"/>
                </a:solidFill>
              </a:rPr>
              <a:t> rule in seizure or epilepsy</a:t>
            </a:r>
            <a:br>
              <a:rPr lang="en">
                <a:solidFill>
                  <a:schemeClr val="dk2"/>
                </a:solidFill>
              </a:rPr>
            </a:br>
            <a:r>
              <a:rPr lang="en">
                <a:solidFill>
                  <a:schemeClr val="dk2"/>
                </a:solidFill>
              </a:rPr>
              <a:t>	</a:t>
            </a:r>
            <a:r>
              <a:rPr lang="en" sz="1600">
                <a:solidFill>
                  <a:schemeClr val="dk2"/>
                </a:solidFill>
              </a:rPr>
              <a:t>→ </a:t>
            </a:r>
            <a:r>
              <a:rPr lang="en" sz="1600">
                <a:solidFill>
                  <a:srgbClr val="434343"/>
                </a:solidFill>
              </a:rPr>
              <a:t>Also seen in 1-5% of healthy adults! Only specific in correct clinical context</a:t>
            </a:r>
            <a:endParaRPr sz="1600">
              <a:solidFill>
                <a:srgbClr val="434343"/>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7"/>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EEG Essentials: Outpatient</a:t>
            </a:r>
            <a:endParaRPr/>
          </a:p>
        </p:txBody>
      </p:sp>
      <p:sp>
        <p:nvSpPr>
          <p:cNvPr id="160" name="Google Shape;160;p27"/>
          <p:cNvSpPr txBox="1">
            <a:spLocks noGrp="1"/>
          </p:cNvSpPr>
          <p:nvPr>
            <p:ph type="body" idx="1"/>
          </p:nvPr>
        </p:nvSpPr>
        <p:spPr>
          <a:xfrm>
            <a:off x="5845425" y="1152475"/>
            <a:ext cx="29868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solidFill>
                  <a:schemeClr val="dk2"/>
                </a:solidFill>
              </a:rPr>
              <a:t>Ordering tips:</a:t>
            </a:r>
            <a:endParaRPr b="1">
              <a:solidFill>
                <a:schemeClr val="dk2"/>
              </a:solidFill>
            </a:endParaRPr>
          </a:p>
          <a:p>
            <a:pPr marL="0" lvl="0" indent="0" algn="l" rtl="0">
              <a:spcBef>
                <a:spcPts val="1200"/>
              </a:spcBef>
              <a:spcAft>
                <a:spcPts val="0"/>
              </a:spcAft>
              <a:buNone/>
            </a:pPr>
            <a:r>
              <a:rPr lang="en">
                <a:solidFill>
                  <a:schemeClr val="dk2"/>
                </a:solidFill>
              </a:rPr>
              <a:t>Please briefly describe the spell in “reason for exam” </a:t>
            </a:r>
            <a:endParaRPr>
              <a:solidFill>
                <a:schemeClr val="dk2"/>
              </a:solidFill>
            </a:endParaRPr>
          </a:p>
          <a:p>
            <a:pPr marL="0" lvl="0" indent="0" algn="l" rtl="0">
              <a:spcBef>
                <a:spcPts val="1200"/>
              </a:spcBef>
              <a:spcAft>
                <a:spcPts val="0"/>
              </a:spcAft>
              <a:buNone/>
            </a:pPr>
            <a:r>
              <a:rPr lang="en" i="1">
                <a:solidFill>
                  <a:schemeClr val="dk2"/>
                </a:solidFill>
              </a:rPr>
              <a:t>E.g. “5 min GTC”, “amnestic”, “deja vu then GTC”, etc.</a:t>
            </a:r>
            <a:endParaRPr i="1">
              <a:solidFill>
                <a:schemeClr val="dk2"/>
              </a:solidFill>
            </a:endParaRPr>
          </a:p>
          <a:p>
            <a:pPr marL="0" lvl="0" indent="0" algn="l" rtl="0">
              <a:spcBef>
                <a:spcPts val="1200"/>
              </a:spcBef>
              <a:spcAft>
                <a:spcPts val="1200"/>
              </a:spcAft>
              <a:buNone/>
            </a:pPr>
            <a:endParaRPr/>
          </a:p>
        </p:txBody>
      </p:sp>
      <p:pic>
        <p:nvPicPr>
          <p:cNvPr id="161" name="Google Shape;161;p27" title="Screen Shot 2025-05-21 at 9.37.05 PM.png"/>
          <p:cNvPicPr preferRelativeResize="0"/>
          <p:nvPr/>
        </p:nvPicPr>
        <p:blipFill>
          <a:blip r:embed="rId3">
            <a:alphaModFix/>
          </a:blip>
          <a:stretch>
            <a:fillRect/>
          </a:stretch>
        </p:blipFill>
        <p:spPr>
          <a:xfrm>
            <a:off x="311700" y="1152475"/>
            <a:ext cx="5379736" cy="34164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8"/>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EEG Essentials: Outpatient</a:t>
            </a:r>
            <a:endParaRPr/>
          </a:p>
        </p:txBody>
      </p:sp>
      <p:sp>
        <p:nvSpPr>
          <p:cNvPr id="167" name="Google Shape;167;p28"/>
          <p:cNvSpPr txBox="1">
            <a:spLocks noGrp="1"/>
          </p:cNvSpPr>
          <p:nvPr>
            <p:ph type="body" idx="1"/>
          </p:nvPr>
        </p:nvSpPr>
        <p:spPr>
          <a:xfrm>
            <a:off x="311700" y="1152475"/>
            <a:ext cx="8598600" cy="3697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solidFill>
                  <a:schemeClr val="dk2"/>
                </a:solidFill>
              </a:rPr>
              <a:t>Sleep-deprived EEGs increase yield of epileptiform discharges</a:t>
            </a:r>
            <a:r>
              <a:rPr lang="en">
                <a:solidFill>
                  <a:schemeClr val="dk2"/>
                </a:solidFill>
              </a:rPr>
              <a:t> by 1) lowering the seizure threshold and 2) capturing sleep during the recording</a:t>
            </a:r>
            <a:endParaRPr>
              <a:solidFill>
                <a:schemeClr val="dk2"/>
              </a:solidFill>
            </a:endParaRPr>
          </a:p>
          <a:p>
            <a:pPr marL="457200" lvl="0" indent="-330200" algn="l" rtl="0">
              <a:spcBef>
                <a:spcPts val="1200"/>
              </a:spcBef>
              <a:spcAft>
                <a:spcPts val="0"/>
              </a:spcAft>
              <a:buSzPts val="1600"/>
              <a:buChar char="❖"/>
            </a:pPr>
            <a:r>
              <a:rPr lang="en" sz="1600"/>
              <a:t>Pts w/epilepsy: approx 50% will have epileptiform abnormalities on 1st EEG → up to 80-90% after 4 routine studies or 24h recording</a:t>
            </a:r>
            <a:endParaRPr sz="1600"/>
          </a:p>
          <a:p>
            <a:pPr marL="457200" lvl="0" indent="-330200" algn="l" rtl="0">
              <a:spcBef>
                <a:spcPts val="0"/>
              </a:spcBef>
              <a:spcAft>
                <a:spcPts val="0"/>
              </a:spcAft>
              <a:buSzPts val="1600"/>
              <a:buChar char="❖"/>
            </a:pPr>
            <a:r>
              <a:rPr lang="en" sz="1600"/>
              <a:t>Sleep deprived EEG can reveal epileptiform discharges in ~13% of patients without epileptiform activity on routine studies</a:t>
            </a:r>
            <a:endParaRPr sz="1600"/>
          </a:p>
          <a:p>
            <a:pPr marL="0" lvl="0" indent="0" algn="l" rtl="0">
              <a:spcBef>
                <a:spcPts val="1200"/>
              </a:spcBef>
              <a:spcAft>
                <a:spcPts val="0"/>
              </a:spcAft>
              <a:buNone/>
            </a:pPr>
            <a:r>
              <a:rPr lang="en">
                <a:solidFill>
                  <a:schemeClr val="dk2"/>
                </a:solidFill>
              </a:rPr>
              <a:t>Consider ordering a sleep-deprived study if:</a:t>
            </a:r>
            <a:endParaRPr>
              <a:solidFill>
                <a:schemeClr val="dk2"/>
              </a:solidFill>
            </a:endParaRPr>
          </a:p>
          <a:p>
            <a:pPr marL="457200" lvl="0" indent="-342900" algn="l" rtl="0">
              <a:spcBef>
                <a:spcPts val="1200"/>
              </a:spcBef>
              <a:spcAft>
                <a:spcPts val="0"/>
              </a:spcAft>
              <a:buClr>
                <a:schemeClr val="dk2"/>
              </a:buClr>
              <a:buSzPts val="1800"/>
              <a:buAutoNum type="arabicParenR"/>
            </a:pPr>
            <a:r>
              <a:rPr lang="en">
                <a:solidFill>
                  <a:schemeClr val="dk2"/>
                </a:solidFill>
              </a:rPr>
              <a:t>Intermediate/high suspicion for epilepsy, initial EEG negative</a:t>
            </a:r>
            <a:endParaRPr>
              <a:solidFill>
                <a:schemeClr val="dk2"/>
              </a:solidFill>
            </a:endParaRPr>
          </a:p>
          <a:p>
            <a:pPr marL="457200" lvl="0" indent="-342900" algn="l" rtl="0">
              <a:spcBef>
                <a:spcPts val="0"/>
              </a:spcBef>
              <a:spcAft>
                <a:spcPts val="0"/>
              </a:spcAft>
              <a:buClr>
                <a:schemeClr val="dk2"/>
              </a:buClr>
              <a:buSzPts val="1800"/>
              <a:buAutoNum type="arabicParenR"/>
            </a:pPr>
            <a:r>
              <a:rPr lang="en">
                <a:solidFill>
                  <a:schemeClr val="dk2"/>
                </a:solidFill>
              </a:rPr>
              <a:t>Suspicious indeterminate findings on initial EEG (e.g. “sharp transients”)</a:t>
            </a:r>
            <a:endParaRPr>
              <a:solidFill>
                <a:schemeClr val="dk2"/>
              </a:solidFill>
            </a:endParaRPr>
          </a:p>
          <a:p>
            <a:pPr marL="457200" lvl="0" indent="-342900" algn="l" rtl="0">
              <a:spcBef>
                <a:spcPts val="0"/>
              </a:spcBef>
              <a:spcAft>
                <a:spcPts val="0"/>
              </a:spcAft>
              <a:buClr>
                <a:schemeClr val="dk2"/>
              </a:buClr>
              <a:buSzPts val="1800"/>
              <a:buAutoNum type="arabicParenR"/>
            </a:pPr>
            <a:r>
              <a:rPr lang="en">
                <a:solidFill>
                  <a:schemeClr val="dk2"/>
                </a:solidFill>
              </a:rPr>
              <a:t>As initial study if higher suspicion for epilepsy, long wait times</a:t>
            </a:r>
            <a:endParaRPr>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9"/>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Approach to first seizure</a:t>
            </a:r>
            <a:endParaRPr/>
          </a:p>
        </p:txBody>
      </p:sp>
      <p:sp>
        <p:nvSpPr>
          <p:cNvPr id="173" name="Google Shape;173;p29"/>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chemeClr val="dk2"/>
              </a:buClr>
              <a:buSzPts val="1800"/>
              <a:buAutoNum type="arabicParenR"/>
            </a:pPr>
            <a:r>
              <a:rPr lang="en" sz="1800">
                <a:solidFill>
                  <a:schemeClr val="dk2"/>
                </a:solidFill>
              </a:rPr>
              <a:t>Was it a seizure?</a:t>
            </a:r>
            <a:endParaRPr sz="1800">
              <a:solidFill>
                <a:schemeClr val="dk2"/>
              </a:solidFill>
            </a:endParaRPr>
          </a:p>
          <a:p>
            <a:pPr marL="457200" lvl="0" indent="-342900" algn="l" rtl="0">
              <a:spcBef>
                <a:spcPts val="0"/>
              </a:spcBef>
              <a:spcAft>
                <a:spcPts val="0"/>
              </a:spcAft>
              <a:buClr>
                <a:schemeClr val="dk2"/>
              </a:buClr>
              <a:buSzPts val="1800"/>
              <a:buAutoNum type="arabicParenR"/>
            </a:pPr>
            <a:r>
              <a:rPr lang="en" sz="1800">
                <a:solidFill>
                  <a:schemeClr val="dk2"/>
                </a:solidFill>
              </a:rPr>
              <a:t>Was it provoked?</a:t>
            </a:r>
            <a:endParaRPr sz="1800">
              <a:solidFill>
                <a:schemeClr val="dk2"/>
              </a:solidFill>
            </a:endParaRPr>
          </a:p>
          <a:p>
            <a:pPr marL="457200" lvl="0" indent="-342900" algn="l" rtl="0">
              <a:spcBef>
                <a:spcPts val="0"/>
              </a:spcBef>
              <a:spcAft>
                <a:spcPts val="0"/>
              </a:spcAft>
              <a:buClr>
                <a:schemeClr val="dk2"/>
              </a:buClr>
              <a:buSzPts val="1800"/>
              <a:buAutoNum type="arabicParenR"/>
            </a:pPr>
            <a:r>
              <a:rPr lang="en" sz="1800">
                <a:solidFill>
                  <a:schemeClr val="dk2"/>
                </a:solidFill>
              </a:rPr>
              <a:t>Have they had other seizures?</a:t>
            </a:r>
            <a:endParaRPr sz="1800">
              <a:solidFill>
                <a:schemeClr val="dk2"/>
              </a:solidFill>
            </a:endParaRPr>
          </a:p>
          <a:p>
            <a:pPr marL="457200" lvl="0" indent="-342900" algn="l" rtl="0">
              <a:spcBef>
                <a:spcPts val="0"/>
              </a:spcBef>
              <a:spcAft>
                <a:spcPts val="0"/>
              </a:spcAft>
              <a:buClr>
                <a:schemeClr val="dk2"/>
              </a:buClr>
              <a:buSzPts val="1800"/>
              <a:buAutoNum type="arabicParenR"/>
            </a:pPr>
            <a:r>
              <a:rPr lang="en" sz="1800">
                <a:solidFill>
                  <a:schemeClr val="dk2"/>
                </a:solidFill>
              </a:rPr>
              <a:t>Do they have epilepsy?</a:t>
            </a:r>
            <a:endParaRPr sz="1800">
              <a:solidFill>
                <a:schemeClr val="dk2"/>
              </a:solidFill>
            </a:endParaRPr>
          </a:p>
          <a:p>
            <a:pPr marL="457200" lvl="0" indent="-342900" algn="l" rtl="0">
              <a:spcBef>
                <a:spcPts val="0"/>
              </a:spcBef>
              <a:spcAft>
                <a:spcPts val="0"/>
              </a:spcAft>
              <a:buClr>
                <a:schemeClr val="dk2"/>
              </a:buClr>
              <a:buSzPts val="1800"/>
              <a:buAutoNum type="arabicParenR"/>
            </a:pPr>
            <a:r>
              <a:rPr lang="en" sz="1800" b="1">
                <a:solidFill>
                  <a:schemeClr val="dk2"/>
                </a:solidFill>
              </a:rPr>
              <a:t>Do they need treatment?</a:t>
            </a:r>
            <a:endParaRPr sz="1800" b="1">
              <a:solidFill>
                <a:schemeClr val="dk2"/>
              </a:solidFill>
            </a:endParaRPr>
          </a:p>
        </p:txBody>
      </p:sp>
      <p:sp>
        <p:nvSpPr>
          <p:cNvPr id="174" name="Google Shape;174;p29"/>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solidFill>
                  <a:schemeClr val="dk2"/>
                </a:solidFill>
              </a:rPr>
              <a:t>Yes, if epilepsy (or otherwise short-term high  seizure recurrence risk)</a:t>
            </a:r>
            <a:endParaRPr b="1">
              <a:solidFill>
                <a:schemeClr val="dk2"/>
              </a:solidFill>
            </a:endParaRPr>
          </a:p>
          <a:p>
            <a:pPr marL="0" lvl="0" indent="0" algn="l" rtl="0">
              <a:spcBef>
                <a:spcPts val="1200"/>
              </a:spcBef>
              <a:spcAft>
                <a:spcPts val="0"/>
              </a:spcAft>
              <a:buNone/>
            </a:pPr>
            <a:r>
              <a:rPr lang="en">
                <a:solidFill>
                  <a:schemeClr val="dk2"/>
                </a:solidFill>
              </a:rPr>
              <a:t>Specifically, treat if 1st seizure + </a:t>
            </a:r>
            <a:endParaRPr>
              <a:solidFill>
                <a:schemeClr val="dk2"/>
              </a:solidFill>
            </a:endParaRPr>
          </a:p>
          <a:p>
            <a:pPr marL="457200" lvl="0" indent="-317500" algn="l" rtl="0">
              <a:spcBef>
                <a:spcPts val="1200"/>
              </a:spcBef>
              <a:spcAft>
                <a:spcPts val="0"/>
              </a:spcAft>
              <a:buClr>
                <a:schemeClr val="dk2"/>
              </a:buClr>
              <a:buSzPts val="1400"/>
              <a:buChar char="❖"/>
            </a:pPr>
            <a:r>
              <a:rPr lang="en">
                <a:solidFill>
                  <a:schemeClr val="dk2"/>
                </a:solidFill>
              </a:rPr>
              <a:t>Epileptiform EEG</a:t>
            </a:r>
            <a:endParaRPr>
              <a:solidFill>
                <a:schemeClr val="dk2"/>
              </a:solidFill>
            </a:endParaRPr>
          </a:p>
          <a:p>
            <a:pPr marL="457200" lvl="0" indent="-317500" algn="l" rtl="0">
              <a:spcBef>
                <a:spcPts val="0"/>
              </a:spcBef>
              <a:spcAft>
                <a:spcPts val="0"/>
              </a:spcAft>
              <a:buClr>
                <a:schemeClr val="dk2"/>
              </a:buClr>
              <a:buSzPts val="1400"/>
              <a:buChar char="❖"/>
            </a:pPr>
            <a:r>
              <a:rPr lang="en">
                <a:solidFill>
                  <a:schemeClr val="dk2"/>
                </a:solidFill>
              </a:rPr>
              <a:t>Remote symptomatic cause</a:t>
            </a:r>
            <a:endParaRPr>
              <a:solidFill>
                <a:schemeClr val="dk2"/>
              </a:solidFill>
            </a:endParaRPr>
          </a:p>
          <a:p>
            <a:pPr marL="457200" lvl="0" indent="-317500" algn="l" rtl="0">
              <a:spcBef>
                <a:spcPts val="0"/>
              </a:spcBef>
              <a:spcAft>
                <a:spcPts val="0"/>
              </a:spcAft>
              <a:buClr>
                <a:schemeClr val="dk2"/>
              </a:buClr>
              <a:buSzPts val="1400"/>
              <a:buChar char="❖"/>
            </a:pPr>
            <a:r>
              <a:rPr lang="en">
                <a:solidFill>
                  <a:schemeClr val="dk2"/>
                </a:solidFill>
              </a:rPr>
              <a:t>Abnormal neuro exam beyond postictal period</a:t>
            </a:r>
            <a:endParaRPr>
              <a:solidFill>
                <a:schemeClr val="dk2"/>
              </a:solidFill>
            </a:endParaRPr>
          </a:p>
          <a:p>
            <a:pPr marL="457200" lvl="0" indent="-317500" algn="l" rtl="0">
              <a:spcBef>
                <a:spcPts val="0"/>
              </a:spcBef>
              <a:spcAft>
                <a:spcPts val="0"/>
              </a:spcAft>
              <a:buClr>
                <a:schemeClr val="dk2"/>
              </a:buClr>
              <a:buSzPts val="1400"/>
              <a:buChar char="❖"/>
            </a:pPr>
            <a:r>
              <a:rPr lang="en">
                <a:solidFill>
                  <a:schemeClr val="dk2"/>
                </a:solidFill>
              </a:rPr>
              <a:t>Epileptogenic lesion on neuroimaging</a:t>
            </a:r>
            <a:endParaRPr>
              <a:solidFill>
                <a:schemeClr val="dk2"/>
              </a:solidFill>
            </a:endParaRPr>
          </a:p>
          <a:p>
            <a:pPr marL="457200" lvl="0" indent="-317500" algn="l" rtl="0">
              <a:spcBef>
                <a:spcPts val="0"/>
              </a:spcBef>
              <a:spcAft>
                <a:spcPts val="0"/>
              </a:spcAft>
              <a:buClr>
                <a:schemeClr val="dk2"/>
              </a:buClr>
              <a:buSzPts val="1400"/>
              <a:buChar char="❖"/>
            </a:pPr>
            <a:r>
              <a:rPr lang="en">
                <a:solidFill>
                  <a:schemeClr val="dk2"/>
                </a:solidFill>
              </a:rPr>
              <a:t>?1st seizure from sleep</a:t>
            </a:r>
            <a:endParaRPr>
              <a:solidFill>
                <a:schemeClr val="dk2"/>
              </a:solidFill>
            </a:endParaRPr>
          </a:p>
          <a:p>
            <a:pPr marL="457200" lvl="0" indent="-317500" algn="l" rtl="0">
              <a:spcBef>
                <a:spcPts val="0"/>
              </a:spcBef>
              <a:spcAft>
                <a:spcPts val="0"/>
              </a:spcAft>
              <a:buClr>
                <a:schemeClr val="dk2"/>
              </a:buClr>
              <a:buSzPts val="1400"/>
              <a:buChar char="❖"/>
            </a:pPr>
            <a:r>
              <a:rPr lang="en">
                <a:solidFill>
                  <a:schemeClr val="dk2"/>
                </a:solidFill>
              </a:rPr>
              <a:t>Acute symptomatic seizure with ongoing precipitant</a:t>
            </a:r>
            <a:endParaRPr>
              <a:solidFill>
                <a:schemeClr val="dk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0"/>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Approach to Antiseizure Medications: </a:t>
            </a:r>
            <a:r>
              <a:rPr lang="en">
                <a:solidFill>
                  <a:srgbClr val="4A86E8"/>
                </a:solidFill>
              </a:rPr>
              <a:t>SOS</a:t>
            </a:r>
            <a:endParaRPr>
              <a:solidFill>
                <a:srgbClr val="4A86E8"/>
              </a:solidFill>
            </a:endParaRPr>
          </a:p>
        </p:txBody>
      </p:sp>
      <p:sp>
        <p:nvSpPr>
          <p:cNvPr id="180" name="Google Shape;180;p30"/>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p>
            <a:pPr marL="0" lvl="0" indent="0" algn="l" rtl="0">
              <a:lnSpc>
                <a:spcPct val="98181"/>
              </a:lnSpc>
              <a:spcBef>
                <a:spcPts val="800"/>
              </a:spcBef>
              <a:spcAft>
                <a:spcPts val="0"/>
              </a:spcAft>
              <a:buNone/>
            </a:pPr>
            <a:r>
              <a:rPr lang="en" sz="1800" b="1">
                <a:solidFill>
                  <a:srgbClr val="4A86E8"/>
                </a:solidFill>
              </a:rPr>
              <a:t>Speed </a:t>
            </a:r>
            <a:r>
              <a:rPr lang="en" sz="1800">
                <a:solidFill>
                  <a:srgbClr val="4A86E8"/>
                </a:solidFill>
              </a:rPr>
              <a:t>of action</a:t>
            </a:r>
            <a:r>
              <a:rPr lang="en" sz="1800">
                <a:solidFill>
                  <a:srgbClr val="0070C0"/>
                </a:solidFill>
              </a:rPr>
              <a:t> </a:t>
            </a:r>
            <a:endParaRPr sz="1800">
              <a:solidFill>
                <a:schemeClr val="dk2"/>
              </a:solidFill>
            </a:endParaRPr>
          </a:p>
          <a:p>
            <a:pPr marL="457200" lvl="0" indent="-342900" algn="l" rtl="0">
              <a:lnSpc>
                <a:spcPct val="98181"/>
              </a:lnSpc>
              <a:spcBef>
                <a:spcPts val="800"/>
              </a:spcBef>
              <a:spcAft>
                <a:spcPts val="0"/>
              </a:spcAft>
              <a:buClr>
                <a:schemeClr val="lt1"/>
              </a:buClr>
              <a:buSzPts val="1800"/>
              <a:buChar char="❖"/>
            </a:pPr>
            <a:r>
              <a:rPr lang="en" sz="1800">
                <a:solidFill>
                  <a:schemeClr val="lt1"/>
                </a:solidFill>
              </a:rPr>
              <a:t>IV (status) vs rapidly-up titratable oral vs oral requiring slow uptitrati</a:t>
            </a:r>
            <a:endParaRPr sz="1800">
              <a:solidFill>
                <a:schemeClr val="lt1"/>
              </a:solidFill>
            </a:endParaRPr>
          </a:p>
          <a:p>
            <a:pPr marL="0" lvl="0" indent="0" algn="l" rtl="0">
              <a:lnSpc>
                <a:spcPct val="98181"/>
              </a:lnSpc>
              <a:spcBef>
                <a:spcPts val="800"/>
              </a:spcBef>
              <a:spcAft>
                <a:spcPts val="0"/>
              </a:spcAft>
              <a:buNone/>
            </a:pPr>
            <a:r>
              <a:rPr lang="en" sz="1800">
                <a:solidFill>
                  <a:srgbClr val="4A86E8"/>
                </a:solidFill>
              </a:rPr>
              <a:t>Seizure </a:t>
            </a:r>
            <a:r>
              <a:rPr lang="en" sz="1800" b="1">
                <a:solidFill>
                  <a:srgbClr val="4A86E8"/>
                </a:solidFill>
              </a:rPr>
              <a:t>Onset</a:t>
            </a:r>
            <a:endParaRPr sz="1800" b="1">
              <a:solidFill>
                <a:srgbClr val="4A86E8"/>
              </a:solidFill>
            </a:endParaRPr>
          </a:p>
          <a:p>
            <a:pPr marL="457200" lvl="0" indent="-342900" algn="l" rtl="0">
              <a:lnSpc>
                <a:spcPct val="98181"/>
              </a:lnSpc>
              <a:spcBef>
                <a:spcPts val="800"/>
              </a:spcBef>
              <a:spcAft>
                <a:spcPts val="0"/>
              </a:spcAft>
              <a:buClr>
                <a:schemeClr val="lt1"/>
              </a:buClr>
              <a:buSzPts val="1800"/>
              <a:buChar char="❖"/>
            </a:pPr>
            <a:r>
              <a:rPr lang="en" sz="1800">
                <a:solidFill>
                  <a:schemeClr val="lt1"/>
                </a:solidFill>
              </a:rPr>
              <a:t>Sodium channel blockers = good for focal/GTC, bad for myoclonic, absence</a:t>
            </a:r>
            <a:endParaRPr sz="1800">
              <a:solidFill>
                <a:schemeClr val="lt1"/>
              </a:solidFill>
            </a:endParaRPr>
          </a:p>
          <a:p>
            <a:pPr marL="0" lvl="0" indent="0" algn="l" rtl="0">
              <a:lnSpc>
                <a:spcPct val="98181"/>
              </a:lnSpc>
              <a:spcBef>
                <a:spcPts val="800"/>
              </a:spcBef>
              <a:spcAft>
                <a:spcPts val="0"/>
              </a:spcAft>
              <a:buNone/>
            </a:pPr>
            <a:r>
              <a:rPr lang="en" sz="1800" b="1">
                <a:solidFill>
                  <a:srgbClr val="4A86E8"/>
                </a:solidFill>
              </a:rPr>
              <a:t>Side effects</a:t>
            </a:r>
            <a:endParaRPr sz="1800" b="1">
              <a:solidFill>
                <a:srgbClr val="4A86E8"/>
              </a:solidFill>
            </a:endParaRPr>
          </a:p>
          <a:p>
            <a:pPr marL="0" lvl="0" indent="0" algn="l" rtl="0">
              <a:spcBef>
                <a:spcPts val="0"/>
              </a:spcBef>
              <a:spcAft>
                <a:spcPts val="1200"/>
              </a:spcAft>
              <a:buNone/>
            </a:pPr>
            <a:endParaRPr/>
          </a:p>
        </p:txBody>
      </p:sp>
      <p:sp>
        <p:nvSpPr>
          <p:cNvPr id="181" name="Google Shape;181;p30"/>
          <p:cNvSpPr txBox="1">
            <a:spLocks noGrp="1"/>
          </p:cNvSpPr>
          <p:nvPr>
            <p:ph type="body" idx="2"/>
          </p:nvPr>
        </p:nvSpPr>
        <p:spPr>
          <a:xfrm>
            <a:off x="4405925" y="1181400"/>
            <a:ext cx="3999900" cy="3416400"/>
          </a:xfrm>
          <a:prstGeom prst="rect">
            <a:avLst/>
          </a:prstGeom>
        </p:spPr>
        <p:txBody>
          <a:bodyPr spcFirstLastPara="1" wrap="square" lIns="91425" tIns="91425" rIns="91425" bIns="91425" anchor="t" anchorCtr="0">
            <a:normAutofit/>
          </a:bodyPr>
          <a:lstStyle/>
          <a:p>
            <a:pPr marL="457200" lvl="0" indent="-330200" algn="l" rtl="0">
              <a:lnSpc>
                <a:spcPct val="98181"/>
              </a:lnSpc>
              <a:spcBef>
                <a:spcPts val="800"/>
              </a:spcBef>
              <a:spcAft>
                <a:spcPts val="0"/>
              </a:spcAft>
              <a:buClr>
                <a:schemeClr val="dk2"/>
              </a:buClr>
              <a:buSzPts val="1600"/>
              <a:buChar char="❖"/>
            </a:pPr>
            <a:r>
              <a:rPr lang="en" sz="1600">
                <a:solidFill>
                  <a:schemeClr val="dk2"/>
                </a:solidFill>
              </a:rPr>
              <a:t>IV (status) vs rapidly-uptitratable oral vs oral requiring slow uptitration</a:t>
            </a:r>
            <a:endParaRPr sz="1600">
              <a:solidFill>
                <a:schemeClr val="dk2"/>
              </a:solidFill>
            </a:endParaRPr>
          </a:p>
          <a:p>
            <a:pPr marL="457200" lvl="0" indent="0" algn="l" rtl="0">
              <a:lnSpc>
                <a:spcPct val="98181"/>
              </a:lnSpc>
              <a:spcBef>
                <a:spcPts val="800"/>
              </a:spcBef>
              <a:spcAft>
                <a:spcPts val="0"/>
              </a:spcAft>
              <a:buNone/>
            </a:pPr>
            <a:br>
              <a:rPr lang="en" sz="1100"/>
            </a:br>
            <a:endParaRPr sz="1100"/>
          </a:p>
          <a:p>
            <a:pPr marL="457200" lvl="0" indent="-330200" algn="l" rtl="0">
              <a:lnSpc>
                <a:spcPct val="98181"/>
              </a:lnSpc>
              <a:spcBef>
                <a:spcPts val="800"/>
              </a:spcBef>
              <a:spcAft>
                <a:spcPts val="0"/>
              </a:spcAft>
              <a:buClr>
                <a:schemeClr val="dk2"/>
              </a:buClr>
              <a:buSzPts val="1600"/>
              <a:buChar char="❖"/>
            </a:pPr>
            <a:r>
              <a:rPr lang="en" sz="1600" b="1">
                <a:solidFill>
                  <a:schemeClr val="dk2"/>
                </a:solidFill>
              </a:rPr>
              <a:t>Sodium channel blockers</a:t>
            </a:r>
            <a:r>
              <a:rPr lang="en" sz="1600">
                <a:solidFill>
                  <a:schemeClr val="dk2"/>
                </a:solidFill>
              </a:rPr>
              <a:t> = </a:t>
            </a:r>
            <a:r>
              <a:rPr lang="en" sz="1600">
                <a:solidFill>
                  <a:srgbClr val="4A86E8"/>
                </a:solidFill>
              </a:rPr>
              <a:t>good for focal/GTC</a:t>
            </a:r>
            <a:r>
              <a:rPr lang="en" sz="1600">
                <a:solidFill>
                  <a:schemeClr val="dk2"/>
                </a:solidFill>
              </a:rPr>
              <a:t>, </a:t>
            </a:r>
            <a:r>
              <a:rPr lang="en" sz="1600">
                <a:solidFill>
                  <a:srgbClr val="FF0000"/>
                </a:solidFill>
              </a:rPr>
              <a:t>bad for myoclonic, absence</a:t>
            </a:r>
            <a:endParaRPr sz="1600">
              <a:solidFill>
                <a:srgbClr val="FF0000"/>
              </a:solidFill>
            </a:endParaRPr>
          </a:p>
          <a:p>
            <a:pPr marL="457200" lvl="0" indent="-330200" algn="l" rtl="0">
              <a:lnSpc>
                <a:spcPct val="98181"/>
              </a:lnSpc>
              <a:spcBef>
                <a:spcPts val="0"/>
              </a:spcBef>
              <a:spcAft>
                <a:spcPts val="0"/>
              </a:spcAft>
              <a:buClr>
                <a:schemeClr val="dk2"/>
              </a:buClr>
              <a:buSzPts val="1600"/>
              <a:buChar char="❖"/>
            </a:pPr>
            <a:r>
              <a:rPr lang="en" sz="1600" b="1">
                <a:solidFill>
                  <a:schemeClr val="dk2"/>
                </a:solidFill>
              </a:rPr>
              <a:t>Non-sodium or multiple mechanisms</a:t>
            </a:r>
            <a:r>
              <a:rPr lang="en" sz="1600">
                <a:solidFill>
                  <a:schemeClr val="dk2"/>
                </a:solidFill>
              </a:rPr>
              <a:t> =</a:t>
            </a:r>
            <a:r>
              <a:rPr lang="en" sz="1600">
                <a:solidFill>
                  <a:schemeClr val="accent3"/>
                </a:solidFill>
              </a:rPr>
              <a:t> </a:t>
            </a:r>
            <a:r>
              <a:rPr lang="en" sz="1600">
                <a:solidFill>
                  <a:srgbClr val="4A86E8"/>
                </a:solidFill>
              </a:rPr>
              <a:t>broad-spectrum</a:t>
            </a:r>
            <a:br>
              <a:rPr lang="en" sz="1600"/>
            </a:br>
            <a:endParaRPr sz="2000"/>
          </a:p>
          <a:p>
            <a:pPr marL="457200" lvl="0" indent="-330200" algn="l" rtl="0">
              <a:lnSpc>
                <a:spcPct val="98181"/>
              </a:lnSpc>
              <a:spcBef>
                <a:spcPts val="0"/>
              </a:spcBef>
              <a:spcAft>
                <a:spcPts val="0"/>
              </a:spcAft>
              <a:buClr>
                <a:schemeClr val="dk2"/>
              </a:buClr>
              <a:buSzPts val="1600"/>
              <a:buChar char="❖"/>
            </a:pPr>
            <a:r>
              <a:rPr lang="en" sz="1600">
                <a:solidFill>
                  <a:schemeClr val="dk2"/>
                </a:solidFill>
              </a:rPr>
              <a:t>Comorbidities, pharmacokinetics, teratogenicity, affordability, etc.</a:t>
            </a:r>
            <a:endParaRPr sz="1600">
              <a:solidFill>
                <a:schemeClr val="dk2"/>
              </a:solidFill>
            </a:endParaRPr>
          </a:p>
        </p:txBody>
      </p:sp>
      <p:sp>
        <p:nvSpPr>
          <p:cNvPr id="182" name="Google Shape;182;p30"/>
          <p:cNvSpPr/>
          <p:nvPr/>
        </p:nvSpPr>
        <p:spPr>
          <a:xfrm>
            <a:off x="2852825" y="1272200"/>
            <a:ext cx="693900" cy="195300"/>
          </a:xfrm>
          <a:prstGeom prst="rightArrow">
            <a:avLst>
              <a:gd name="adj1" fmla="val 50000"/>
              <a:gd name="adj2" fmla="val 5000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183" name="Google Shape;183;p30"/>
          <p:cNvSpPr/>
          <p:nvPr/>
        </p:nvSpPr>
        <p:spPr>
          <a:xfrm>
            <a:off x="2852825" y="2320925"/>
            <a:ext cx="693900" cy="195300"/>
          </a:xfrm>
          <a:prstGeom prst="rightArrow">
            <a:avLst>
              <a:gd name="adj1" fmla="val 50000"/>
              <a:gd name="adj2" fmla="val 5000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184" name="Google Shape;184;p30"/>
          <p:cNvSpPr/>
          <p:nvPr/>
        </p:nvSpPr>
        <p:spPr>
          <a:xfrm>
            <a:off x="2852825" y="3572050"/>
            <a:ext cx="693900" cy="195300"/>
          </a:xfrm>
          <a:prstGeom prst="rightArrow">
            <a:avLst>
              <a:gd name="adj1" fmla="val 50000"/>
              <a:gd name="adj2" fmla="val 5000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1"/>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ASM Mini-Primer</a:t>
            </a:r>
            <a:endParaRPr/>
          </a:p>
        </p:txBody>
      </p:sp>
      <p:sp>
        <p:nvSpPr>
          <p:cNvPr id="190" name="Google Shape;190;p3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graphicFrame>
        <p:nvGraphicFramePr>
          <p:cNvPr id="191" name="Google Shape;191;p31"/>
          <p:cNvGraphicFramePr/>
          <p:nvPr>
            <p:extLst>
              <p:ext uri="{D42A27DB-BD31-4B8C-83A1-F6EECF244321}">
                <p14:modId xmlns:p14="http://schemas.microsoft.com/office/powerpoint/2010/main" val="263846656"/>
              </p:ext>
            </p:extLst>
          </p:nvPr>
        </p:nvGraphicFramePr>
        <p:xfrm>
          <a:off x="311700" y="1152475"/>
          <a:ext cx="8641107" cy="3264645"/>
        </p:xfrm>
        <a:graphic>
          <a:graphicData uri="http://schemas.openxmlformats.org/drawingml/2006/table">
            <a:tbl>
              <a:tblPr>
                <a:noFill/>
                <a:tableStyleId>{B2F96AF4-1B26-46DD-ABB2-01022517A8A8}</a:tableStyleId>
              </a:tblPr>
              <a:tblGrid>
                <a:gridCol w="2840200">
                  <a:extLst>
                    <a:ext uri="{9D8B030D-6E8A-4147-A177-3AD203B41FA5}">
                      <a16:colId xmlns:a16="http://schemas.microsoft.com/office/drawing/2014/main" val="20000"/>
                    </a:ext>
                  </a:extLst>
                </a:gridCol>
                <a:gridCol w="2840200">
                  <a:extLst>
                    <a:ext uri="{9D8B030D-6E8A-4147-A177-3AD203B41FA5}">
                      <a16:colId xmlns:a16="http://schemas.microsoft.com/office/drawing/2014/main" val="20001"/>
                    </a:ext>
                  </a:extLst>
                </a:gridCol>
                <a:gridCol w="2960707">
                  <a:extLst>
                    <a:ext uri="{9D8B030D-6E8A-4147-A177-3AD203B41FA5}">
                      <a16:colId xmlns:a16="http://schemas.microsoft.com/office/drawing/2014/main" val="20002"/>
                    </a:ext>
                  </a:extLst>
                </a:gridCol>
              </a:tblGrid>
              <a:tr h="582525">
                <a:tc>
                  <a:txBody>
                    <a:bodyPr/>
                    <a:lstStyle/>
                    <a:p>
                      <a:pPr marL="0" lvl="0" indent="0" algn="l" rtl="0">
                        <a:spcBef>
                          <a:spcPts val="0"/>
                        </a:spcBef>
                        <a:spcAft>
                          <a:spcPts val="0"/>
                        </a:spcAft>
                        <a:buNone/>
                      </a:pPr>
                      <a:endParaRPr sz="1600">
                        <a:latin typeface="Source Sans Pro"/>
                        <a:ea typeface="Source Sans Pro"/>
                        <a:cs typeface="Source Sans Pro"/>
                        <a:sym typeface="Source Sans Pro"/>
                      </a:endParaRPr>
                    </a:p>
                  </a:txBody>
                  <a:tcPr marL="91425" marR="91425" marT="91425" marB="91425"/>
                </a:tc>
                <a:tc>
                  <a:txBody>
                    <a:bodyPr/>
                    <a:lstStyle/>
                    <a:p>
                      <a:pPr marL="0" lvl="0" indent="0" algn="ctr" rtl="0">
                        <a:spcBef>
                          <a:spcPts val="0"/>
                        </a:spcBef>
                        <a:spcAft>
                          <a:spcPts val="0"/>
                        </a:spcAft>
                        <a:buNone/>
                      </a:pPr>
                      <a:r>
                        <a:rPr lang="en" sz="2600">
                          <a:latin typeface="Source Sans Pro"/>
                          <a:ea typeface="Source Sans Pro"/>
                          <a:cs typeface="Source Sans Pro"/>
                          <a:sym typeface="Source Sans Pro"/>
                        </a:rPr>
                        <a:t>😍</a:t>
                      </a:r>
                      <a:endParaRPr sz="2600">
                        <a:latin typeface="Source Sans Pro"/>
                        <a:ea typeface="Source Sans Pro"/>
                        <a:cs typeface="Source Sans Pro"/>
                        <a:sym typeface="Source Sans Pro"/>
                      </a:endParaRPr>
                    </a:p>
                  </a:txBody>
                  <a:tcPr marL="91425" marR="91425" marT="91425" marB="91425"/>
                </a:tc>
                <a:tc>
                  <a:txBody>
                    <a:bodyPr/>
                    <a:lstStyle/>
                    <a:p>
                      <a:pPr marL="0" lvl="0" indent="0" algn="ctr" rtl="0">
                        <a:spcBef>
                          <a:spcPts val="0"/>
                        </a:spcBef>
                        <a:spcAft>
                          <a:spcPts val="0"/>
                        </a:spcAft>
                        <a:buClr>
                          <a:schemeClr val="dk2"/>
                        </a:buClr>
                        <a:buSzPts val="1100"/>
                        <a:buFont typeface="Arial"/>
                        <a:buNone/>
                      </a:pPr>
                      <a:r>
                        <a:rPr lang="en" sz="2600">
                          <a:solidFill>
                            <a:schemeClr val="dk2"/>
                          </a:solidFill>
                          <a:latin typeface="Source Sans Pro"/>
                          <a:ea typeface="Source Sans Pro"/>
                          <a:cs typeface="Source Sans Pro"/>
                          <a:sym typeface="Source Sans Pro"/>
                        </a:rPr>
                        <a:t>😭</a:t>
                      </a:r>
                      <a:endParaRPr sz="2600">
                        <a:latin typeface="Source Sans Pro"/>
                        <a:ea typeface="Source Sans Pro"/>
                        <a:cs typeface="Source Sans Pro"/>
                        <a:sym typeface="Source Sans Pro"/>
                      </a:endParaRPr>
                    </a:p>
                  </a:txBody>
                  <a:tcPr marL="91425" marR="91425" marT="91425" marB="91425"/>
                </a:tc>
                <a:extLst>
                  <a:ext uri="{0D108BD9-81ED-4DB2-BD59-A6C34878D82A}">
                    <a16:rowId xmlns:a16="http://schemas.microsoft.com/office/drawing/2014/main" val="10000"/>
                  </a:ext>
                </a:extLst>
              </a:tr>
              <a:tr h="477925">
                <a:tc>
                  <a:txBody>
                    <a:bodyPr/>
                    <a:lstStyle/>
                    <a:p>
                      <a:pPr marL="0" lvl="0" indent="0" algn="l" rtl="0">
                        <a:spcBef>
                          <a:spcPts val="0"/>
                        </a:spcBef>
                        <a:spcAft>
                          <a:spcPts val="0"/>
                        </a:spcAft>
                        <a:buNone/>
                      </a:pPr>
                      <a:r>
                        <a:rPr lang="en" sz="1600" b="1">
                          <a:solidFill>
                            <a:srgbClr val="434343"/>
                          </a:solidFill>
                          <a:latin typeface="Source Sans Pro"/>
                          <a:ea typeface="Source Sans Pro"/>
                          <a:cs typeface="Source Sans Pro"/>
                          <a:sym typeface="Source Sans Pro"/>
                        </a:rPr>
                        <a:t>Levetiracetam (Keppra)</a:t>
                      </a:r>
                      <a:endParaRPr sz="1600" b="1">
                        <a:solidFill>
                          <a:srgbClr val="434343"/>
                        </a:solidFill>
                        <a:latin typeface="Source Sans Pro"/>
                        <a:ea typeface="Source Sans Pro"/>
                        <a:cs typeface="Source Sans Pro"/>
                        <a:sym typeface="Source Sans Pro"/>
                      </a:endParaRPr>
                    </a:p>
                  </a:txBody>
                  <a:tcPr marL="91425" marR="91425" marT="91425" marB="91425"/>
                </a:tc>
                <a:tc>
                  <a:txBody>
                    <a:bodyPr/>
                    <a:lstStyle/>
                    <a:p>
                      <a:pPr marL="0" lvl="0" indent="0" algn="l" rtl="0">
                        <a:spcBef>
                          <a:spcPts val="0"/>
                        </a:spcBef>
                        <a:spcAft>
                          <a:spcPts val="0"/>
                        </a:spcAft>
                        <a:buNone/>
                      </a:pPr>
                      <a:r>
                        <a:rPr lang="en" sz="1600" b="1">
                          <a:latin typeface="Source Sans Pro"/>
                          <a:ea typeface="Source Sans Pro"/>
                          <a:cs typeface="Source Sans Pro"/>
                          <a:sym typeface="Source Sans Pro"/>
                        </a:rPr>
                        <a:t>No med interactions</a:t>
                      </a:r>
                      <a:r>
                        <a:rPr lang="en" sz="1600">
                          <a:latin typeface="Source Sans Pro"/>
                          <a:ea typeface="Source Sans Pro"/>
                          <a:cs typeface="Source Sans Pro"/>
                          <a:sym typeface="Source Sans Pro"/>
                        </a:rPr>
                        <a:t>, well-tolerated, easy start</a:t>
                      </a:r>
                      <a:endParaRPr sz="1600">
                        <a:latin typeface="Source Sans Pro"/>
                        <a:ea typeface="Source Sans Pro"/>
                        <a:cs typeface="Source Sans Pro"/>
                        <a:sym typeface="Source Sans Pro"/>
                      </a:endParaRPr>
                    </a:p>
                  </a:txBody>
                  <a:tcPr marL="91425" marR="91425" marT="91425" marB="91425"/>
                </a:tc>
                <a:tc>
                  <a:txBody>
                    <a:bodyPr/>
                    <a:lstStyle/>
                    <a:p>
                      <a:pPr marL="0" lvl="0" indent="0" algn="l" rtl="0">
                        <a:spcBef>
                          <a:spcPts val="0"/>
                        </a:spcBef>
                        <a:spcAft>
                          <a:spcPts val="0"/>
                        </a:spcAft>
                        <a:buNone/>
                      </a:pPr>
                      <a:r>
                        <a:rPr lang="en" sz="1600">
                          <a:latin typeface="Source Sans Pro"/>
                          <a:ea typeface="Source Sans Pro"/>
                          <a:cs typeface="Source Sans Pro"/>
                          <a:sym typeface="Source Sans Pro"/>
                        </a:rPr>
                        <a:t>Mood side effects, renal dosing, </a:t>
                      </a:r>
                      <a:r>
                        <a:rPr lang="en" sz="1600" b="1">
                          <a:latin typeface="Source Sans Pro"/>
                          <a:ea typeface="Source Sans Pro"/>
                          <a:cs typeface="Source Sans Pro"/>
                          <a:sym typeface="Source Sans Pro"/>
                        </a:rPr>
                        <a:t>**not covered 1st line (SA)</a:t>
                      </a:r>
                      <a:endParaRPr sz="1600" b="1">
                        <a:latin typeface="Source Sans Pro"/>
                        <a:ea typeface="Source Sans Pro"/>
                        <a:cs typeface="Source Sans Pro"/>
                        <a:sym typeface="Source Sans Pro"/>
                      </a:endParaRPr>
                    </a:p>
                  </a:txBody>
                  <a:tcPr marL="91425" marR="91425" marT="91425" marB="91425"/>
                </a:tc>
                <a:extLst>
                  <a:ext uri="{0D108BD9-81ED-4DB2-BD59-A6C34878D82A}">
                    <a16:rowId xmlns:a16="http://schemas.microsoft.com/office/drawing/2014/main" val="10001"/>
                  </a:ext>
                </a:extLst>
              </a:tr>
              <a:tr h="477925">
                <a:tc>
                  <a:txBody>
                    <a:bodyPr/>
                    <a:lstStyle/>
                    <a:p>
                      <a:pPr marL="0" lvl="0" indent="0" algn="l" rtl="0">
                        <a:spcBef>
                          <a:spcPts val="0"/>
                        </a:spcBef>
                        <a:spcAft>
                          <a:spcPts val="0"/>
                        </a:spcAft>
                        <a:buNone/>
                      </a:pPr>
                      <a:r>
                        <a:rPr lang="en" sz="1600" b="1">
                          <a:solidFill>
                            <a:srgbClr val="434343"/>
                          </a:solidFill>
                          <a:latin typeface="Source Sans Pro"/>
                          <a:ea typeface="Source Sans Pro"/>
                          <a:cs typeface="Source Sans Pro"/>
                          <a:sym typeface="Source Sans Pro"/>
                        </a:rPr>
                        <a:t>Phenytoin (Dilantin)</a:t>
                      </a:r>
                      <a:endParaRPr sz="1600" b="1">
                        <a:solidFill>
                          <a:srgbClr val="434343"/>
                        </a:solidFill>
                        <a:latin typeface="Source Sans Pro"/>
                        <a:ea typeface="Source Sans Pro"/>
                        <a:cs typeface="Source Sans Pro"/>
                        <a:sym typeface="Source Sans Pro"/>
                      </a:endParaRPr>
                    </a:p>
                  </a:txBody>
                  <a:tcPr marL="91425" marR="91425" marT="91425" marB="91425"/>
                </a:tc>
                <a:tc>
                  <a:txBody>
                    <a:bodyPr/>
                    <a:lstStyle/>
                    <a:p>
                      <a:pPr marL="0" lvl="0" indent="0" algn="l" rtl="0">
                        <a:spcBef>
                          <a:spcPts val="0"/>
                        </a:spcBef>
                        <a:spcAft>
                          <a:spcPts val="0"/>
                        </a:spcAft>
                        <a:buNone/>
                      </a:pPr>
                      <a:r>
                        <a:rPr lang="en" sz="1600" b="1">
                          <a:latin typeface="Source Sans Pro"/>
                          <a:ea typeface="Source Sans Pro"/>
                          <a:cs typeface="Source Sans Pro"/>
                          <a:sym typeface="Source Sans Pro"/>
                        </a:rPr>
                        <a:t>Once-daily dosing</a:t>
                      </a:r>
                      <a:r>
                        <a:rPr lang="en" sz="1600">
                          <a:latin typeface="Source Sans Pro"/>
                          <a:ea typeface="Source Sans Pro"/>
                          <a:cs typeface="Source Sans Pro"/>
                          <a:sym typeface="Source Sans Pro"/>
                        </a:rPr>
                        <a:t>, cheap, readily available</a:t>
                      </a:r>
                      <a:endParaRPr sz="1600">
                        <a:latin typeface="Source Sans Pro"/>
                        <a:ea typeface="Source Sans Pro"/>
                        <a:cs typeface="Source Sans Pro"/>
                        <a:sym typeface="Source Sans Pro"/>
                      </a:endParaRPr>
                    </a:p>
                  </a:txBody>
                  <a:tcPr marL="91425" marR="91425" marT="91425" marB="91425"/>
                </a:tc>
                <a:tc>
                  <a:txBody>
                    <a:bodyPr/>
                    <a:lstStyle/>
                    <a:p>
                      <a:pPr marL="0" lvl="0" indent="0" algn="l" rtl="0">
                        <a:spcBef>
                          <a:spcPts val="0"/>
                        </a:spcBef>
                        <a:spcAft>
                          <a:spcPts val="0"/>
                        </a:spcAft>
                        <a:buNone/>
                      </a:pPr>
                      <a:r>
                        <a:rPr lang="en" sz="1600" b="1">
                          <a:latin typeface="Source Sans Pro"/>
                          <a:ea typeface="Source Sans Pro"/>
                          <a:cs typeface="Source Sans Pro"/>
                          <a:sym typeface="Source Sans Pro"/>
                        </a:rPr>
                        <a:t>Narrow therapeutic window</a:t>
                      </a:r>
                      <a:r>
                        <a:rPr lang="en" sz="1600">
                          <a:latin typeface="Source Sans Pro"/>
                          <a:ea typeface="Source Sans Pro"/>
                          <a:cs typeface="Source Sans Pro"/>
                          <a:sym typeface="Source Sans Pro"/>
                        </a:rPr>
                        <a:t>, </a:t>
                      </a:r>
                      <a:r>
                        <a:rPr lang="en" sz="1600" b="1">
                          <a:latin typeface="Source Sans Pro"/>
                          <a:ea typeface="Source Sans Pro"/>
                          <a:cs typeface="Source Sans Pro"/>
                          <a:sym typeface="Source Sans Pro"/>
                        </a:rPr>
                        <a:t>enzyme inducer</a:t>
                      </a:r>
                      <a:r>
                        <a:rPr lang="en" sz="1600">
                          <a:latin typeface="Source Sans Pro"/>
                          <a:ea typeface="Source Sans Pro"/>
                          <a:cs typeface="Source Sans Pro"/>
                          <a:sym typeface="Source Sans Pro"/>
                        </a:rPr>
                        <a:t>, long term SEs</a:t>
                      </a:r>
                      <a:endParaRPr sz="1600">
                        <a:latin typeface="Source Sans Pro"/>
                        <a:ea typeface="Source Sans Pro"/>
                        <a:cs typeface="Source Sans Pro"/>
                        <a:sym typeface="Source Sans Pro"/>
                      </a:endParaRPr>
                    </a:p>
                  </a:txBody>
                  <a:tcPr marL="91425" marR="91425" marT="91425" marB="91425"/>
                </a:tc>
                <a:extLst>
                  <a:ext uri="{0D108BD9-81ED-4DB2-BD59-A6C34878D82A}">
                    <a16:rowId xmlns:a16="http://schemas.microsoft.com/office/drawing/2014/main" val="10002"/>
                  </a:ext>
                </a:extLst>
              </a:tr>
              <a:tr h="477925">
                <a:tc>
                  <a:txBody>
                    <a:bodyPr/>
                    <a:lstStyle/>
                    <a:p>
                      <a:pPr marL="0" lvl="0" indent="0" algn="l" rtl="0">
                        <a:spcBef>
                          <a:spcPts val="0"/>
                        </a:spcBef>
                        <a:spcAft>
                          <a:spcPts val="0"/>
                        </a:spcAft>
                        <a:buNone/>
                      </a:pPr>
                      <a:r>
                        <a:rPr lang="en" sz="1600" b="1">
                          <a:solidFill>
                            <a:srgbClr val="434343"/>
                          </a:solidFill>
                          <a:latin typeface="Source Sans Pro"/>
                          <a:ea typeface="Source Sans Pro"/>
                          <a:cs typeface="Source Sans Pro"/>
                          <a:sym typeface="Source Sans Pro"/>
                        </a:rPr>
                        <a:t>Valproic Acid (Divalproex)</a:t>
                      </a:r>
                      <a:endParaRPr sz="1600" b="1">
                        <a:solidFill>
                          <a:srgbClr val="434343"/>
                        </a:solidFill>
                        <a:latin typeface="Source Sans Pro"/>
                        <a:ea typeface="Source Sans Pro"/>
                        <a:cs typeface="Source Sans Pro"/>
                        <a:sym typeface="Source Sans Pro"/>
                      </a:endParaRPr>
                    </a:p>
                  </a:txBody>
                  <a:tcPr marL="91425" marR="91425" marT="91425" marB="91425"/>
                </a:tc>
                <a:tc>
                  <a:txBody>
                    <a:bodyPr/>
                    <a:lstStyle/>
                    <a:p>
                      <a:pPr marL="0" lvl="0" indent="0" algn="l" rtl="0">
                        <a:spcBef>
                          <a:spcPts val="0"/>
                        </a:spcBef>
                        <a:spcAft>
                          <a:spcPts val="0"/>
                        </a:spcAft>
                        <a:buNone/>
                      </a:pPr>
                      <a:r>
                        <a:rPr lang="en" sz="1600" b="1">
                          <a:latin typeface="Source Sans Pro"/>
                          <a:ea typeface="Source Sans Pro"/>
                          <a:cs typeface="Source Sans Pro"/>
                          <a:sym typeface="Source Sans Pro"/>
                        </a:rPr>
                        <a:t>Powerful broad-spectrum</a:t>
                      </a:r>
                      <a:r>
                        <a:rPr lang="en" sz="1600">
                          <a:latin typeface="Source Sans Pro"/>
                          <a:ea typeface="Source Sans Pro"/>
                          <a:cs typeface="Source Sans Pro"/>
                          <a:sym typeface="Source Sans Pro"/>
                        </a:rPr>
                        <a:t>, mood-stabilizing</a:t>
                      </a:r>
                      <a:endParaRPr sz="1600">
                        <a:latin typeface="Source Sans Pro"/>
                        <a:ea typeface="Source Sans Pro"/>
                        <a:cs typeface="Source Sans Pro"/>
                        <a:sym typeface="Source Sans Pro"/>
                      </a:endParaRPr>
                    </a:p>
                  </a:txBody>
                  <a:tcPr marL="91425" marR="91425" marT="91425" marB="91425"/>
                </a:tc>
                <a:tc>
                  <a:txBody>
                    <a:bodyPr/>
                    <a:lstStyle/>
                    <a:p>
                      <a:pPr marL="0" lvl="0" indent="0" algn="l" rtl="0">
                        <a:spcBef>
                          <a:spcPts val="0"/>
                        </a:spcBef>
                        <a:spcAft>
                          <a:spcPts val="0"/>
                        </a:spcAft>
                        <a:buNone/>
                      </a:pPr>
                      <a:r>
                        <a:rPr lang="en" sz="1600">
                          <a:latin typeface="Source Sans Pro"/>
                          <a:ea typeface="Source Sans Pro"/>
                          <a:cs typeface="Source Sans Pro"/>
                          <a:sym typeface="Source Sans Pro"/>
                        </a:rPr>
                        <a:t>Endocrine and metabolic SEs, enzyme inhibitor, </a:t>
                      </a:r>
                      <a:r>
                        <a:rPr lang="en" sz="1600" b="1">
                          <a:latin typeface="Source Sans Pro"/>
                          <a:ea typeface="Source Sans Pro"/>
                          <a:cs typeface="Source Sans Pro"/>
                          <a:sym typeface="Source Sans Pro"/>
                        </a:rPr>
                        <a:t>teratogenic</a:t>
                      </a:r>
                      <a:endParaRPr sz="1600" b="1">
                        <a:latin typeface="Source Sans Pro"/>
                        <a:ea typeface="Source Sans Pro"/>
                        <a:cs typeface="Source Sans Pro"/>
                        <a:sym typeface="Source Sans Pro"/>
                      </a:endParaRPr>
                    </a:p>
                  </a:txBody>
                  <a:tcPr marL="91425" marR="91425" marT="91425" marB="91425"/>
                </a:tc>
                <a:extLst>
                  <a:ext uri="{0D108BD9-81ED-4DB2-BD59-A6C34878D82A}">
                    <a16:rowId xmlns:a16="http://schemas.microsoft.com/office/drawing/2014/main" val="10003"/>
                  </a:ext>
                </a:extLst>
              </a:tr>
              <a:tr h="477925">
                <a:tc>
                  <a:txBody>
                    <a:bodyPr/>
                    <a:lstStyle/>
                    <a:p>
                      <a:pPr marL="0" lvl="0" indent="0" algn="l" rtl="0">
                        <a:spcBef>
                          <a:spcPts val="0"/>
                        </a:spcBef>
                        <a:spcAft>
                          <a:spcPts val="0"/>
                        </a:spcAft>
                        <a:buNone/>
                      </a:pPr>
                      <a:r>
                        <a:rPr lang="en" sz="1600" b="1">
                          <a:solidFill>
                            <a:srgbClr val="434343"/>
                          </a:solidFill>
                          <a:latin typeface="Source Sans Pro"/>
                          <a:ea typeface="Source Sans Pro"/>
                          <a:cs typeface="Source Sans Pro"/>
                          <a:sym typeface="Source Sans Pro"/>
                        </a:rPr>
                        <a:t>Lamotrigine (Lamictal)</a:t>
                      </a:r>
                      <a:endParaRPr sz="1600" b="1">
                        <a:solidFill>
                          <a:srgbClr val="434343"/>
                        </a:solidFill>
                        <a:latin typeface="Source Sans Pro"/>
                        <a:ea typeface="Source Sans Pro"/>
                        <a:cs typeface="Source Sans Pro"/>
                        <a:sym typeface="Source Sans Pro"/>
                      </a:endParaRPr>
                    </a:p>
                  </a:txBody>
                  <a:tcPr marL="91425" marR="91425" marT="91425" marB="91425"/>
                </a:tc>
                <a:tc>
                  <a:txBody>
                    <a:bodyPr/>
                    <a:lstStyle/>
                    <a:p>
                      <a:pPr marL="0" lvl="0" indent="0" algn="l" rtl="0">
                        <a:spcBef>
                          <a:spcPts val="0"/>
                        </a:spcBef>
                        <a:spcAft>
                          <a:spcPts val="0"/>
                        </a:spcAft>
                        <a:buNone/>
                      </a:pPr>
                      <a:r>
                        <a:rPr lang="en" sz="1600" b="1">
                          <a:latin typeface="Source Sans Pro"/>
                          <a:ea typeface="Source Sans Pro"/>
                          <a:cs typeface="Source Sans Pro"/>
                          <a:sym typeface="Source Sans Pro"/>
                        </a:rPr>
                        <a:t>Well-tolerated</a:t>
                      </a:r>
                      <a:r>
                        <a:rPr lang="en" sz="1600">
                          <a:latin typeface="Source Sans Pro"/>
                          <a:ea typeface="Source Sans Pro"/>
                          <a:cs typeface="Source Sans Pro"/>
                          <a:sym typeface="Source Sans Pro"/>
                        </a:rPr>
                        <a:t>, mood stabilizing, good in pregnancy</a:t>
                      </a:r>
                      <a:endParaRPr sz="1600">
                        <a:latin typeface="Source Sans Pro"/>
                        <a:ea typeface="Source Sans Pro"/>
                        <a:cs typeface="Source Sans Pro"/>
                        <a:sym typeface="Source Sans Pro"/>
                      </a:endParaRPr>
                    </a:p>
                  </a:txBody>
                  <a:tcPr marL="91425" marR="91425" marT="91425" marB="91425"/>
                </a:tc>
                <a:tc>
                  <a:txBody>
                    <a:bodyPr/>
                    <a:lstStyle/>
                    <a:p>
                      <a:pPr marL="0" lvl="0" indent="0" algn="l" rtl="0">
                        <a:spcBef>
                          <a:spcPts val="0"/>
                        </a:spcBef>
                        <a:spcAft>
                          <a:spcPts val="0"/>
                        </a:spcAft>
                        <a:buNone/>
                      </a:pPr>
                      <a:r>
                        <a:rPr lang="en" sz="1600" b="1" dirty="0">
                          <a:latin typeface="Source Sans Pro"/>
                          <a:ea typeface="Source Sans Pro"/>
                          <a:cs typeface="Source Sans Pro"/>
                          <a:sym typeface="Source Sans Pro"/>
                        </a:rPr>
                        <a:t>Slow start (2-3 </a:t>
                      </a:r>
                      <a:r>
                        <a:rPr lang="en" sz="1600" b="1" dirty="0" err="1">
                          <a:latin typeface="Source Sans Pro"/>
                          <a:ea typeface="Source Sans Pro"/>
                          <a:cs typeface="Source Sans Pro"/>
                          <a:sym typeface="Source Sans Pro"/>
                        </a:rPr>
                        <a:t>mos</a:t>
                      </a:r>
                      <a:r>
                        <a:rPr lang="en" sz="1600" b="1" dirty="0">
                          <a:latin typeface="Source Sans Pro"/>
                          <a:ea typeface="Source Sans Pro"/>
                          <a:cs typeface="Source Sans Pro"/>
                          <a:sym typeface="Source Sans Pro"/>
                        </a:rPr>
                        <a:t>) - SJS risk</a:t>
                      </a:r>
                      <a:r>
                        <a:rPr lang="en" sz="1600" dirty="0">
                          <a:latin typeface="Source Sans Pro"/>
                          <a:ea typeface="Source Sans Pro"/>
                          <a:cs typeface="Source Sans Pro"/>
                          <a:sym typeface="Source Sans Pro"/>
                        </a:rPr>
                        <a:t>, interacts w/OCP</a:t>
                      </a:r>
                      <a:endParaRPr sz="1600" dirty="0">
                        <a:latin typeface="Source Sans Pro"/>
                        <a:ea typeface="Source Sans Pro"/>
                        <a:cs typeface="Source Sans Pro"/>
                        <a:sym typeface="Source Sans Pro"/>
                      </a:endParaRPr>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2"/>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Safety: Seizure Precautions</a:t>
            </a:r>
            <a:endParaRPr/>
          </a:p>
        </p:txBody>
      </p:sp>
      <p:sp>
        <p:nvSpPr>
          <p:cNvPr id="197" name="Google Shape;197;p32"/>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600" b="1">
                <a:solidFill>
                  <a:schemeClr val="dk2"/>
                </a:solidFill>
              </a:rPr>
              <a:t>General:</a:t>
            </a:r>
            <a:endParaRPr sz="1600" b="1">
              <a:solidFill>
                <a:schemeClr val="dk2"/>
              </a:solidFill>
            </a:endParaRPr>
          </a:p>
          <a:p>
            <a:pPr marL="457200" lvl="0" indent="-330200" algn="l" rtl="0">
              <a:spcBef>
                <a:spcPts val="1200"/>
              </a:spcBef>
              <a:spcAft>
                <a:spcPts val="0"/>
              </a:spcAft>
              <a:buClr>
                <a:schemeClr val="dk2"/>
              </a:buClr>
              <a:buSzPts val="1600"/>
              <a:buChar char="❖"/>
            </a:pPr>
            <a:r>
              <a:rPr lang="en" sz="1600">
                <a:solidFill>
                  <a:schemeClr val="dk2"/>
                </a:solidFill>
              </a:rPr>
              <a:t>No swimming alone</a:t>
            </a:r>
            <a:endParaRPr sz="1600">
              <a:solidFill>
                <a:schemeClr val="dk2"/>
              </a:solidFill>
            </a:endParaRPr>
          </a:p>
          <a:p>
            <a:pPr marL="457200" lvl="0" indent="-330200" algn="l" rtl="0">
              <a:spcBef>
                <a:spcPts val="0"/>
              </a:spcBef>
              <a:spcAft>
                <a:spcPts val="0"/>
              </a:spcAft>
              <a:buClr>
                <a:schemeClr val="dk2"/>
              </a:buClr>
              <a:buSzPts val="1600"/>
              <a:buChar char="❖"/>
            </a:pPr>
            <a:r>
              <a:rPr lang="en" sz="1600">
                <a:solidFill>
                  <a:schemeClr val="dk2"/>
                </a:solidFill>
              </a:rPr>
              <a:t>Showers over baths</a:t>
            </a:r>
            <a:endParaRPr sz="1600">
              <a:solidFill>
                <a:schemeClr val="dk2"/>
              </a:solidFill>
            </a:endParaRPr>
          </a:p>
          <a:p>
            <a:pPr marL="457200" lvl="0" indent="-330200" algn="l" rtl="0">
              <a:spcBef>
                <a:spcPts val="0"/>
              </a:spcBef>
              <a:spcAft>
                <a:spcPts val="0"/>
              </a:spcAft>
              <a:buClr>
                <a:schemeClr val="dk2"/>
              </a:buClr>
              <a:buSzPts val="1600"/>
              <a:buChar char="❖"/>
            </a:pPr>
            <a:r>
              <a:rPr lang="en" sz="1600">
                <a:solidFill>
                  <a:schemeClr val="dk2"/>
                </a:solidFill>
              </a:rPr>
              <a:t>Avoid heights and heavy machinery</a:t>
            </a:r>
            <a:endParaRPr sz="1600">
              <a:solidFill>
                <a:schemeClr val="dk2"/>
              </a:solidFill>
            </a:endParaRPr>
          </a:p>
          <a:p>
            <a:pPr marL="457200" lvl="0" indent="-330200" algn="l" rtl="0">
              <a:spcBef>
                <a:spcPts val="0"/>
              </a:spcBef>
              <a:spcAft>
                <a:spcPts val="0"/>
              </a:spcAft>
              <a:buClr>
                <a:schemeClr val="dk2"/>
              </a:buClr>
              <a:buSzPts val="1600"/>
              <a:buChar char="❖"/>
            </a:pPr>
            <a:r>
              <a:rPr lang="en" sz="1600">
                <a:solidFill>
                  <a:schemeClr val="dk2"/>
                </a:solidFill>
              </a:rPr>
              <a:t>Driving restrictions*** </a:t>
            </a:r>
            <a:endParaRPr sz="1600">
              <a:solidFill>
                <a:schemeClr val="dk2"/>
              </a:solidFill>
            </a:endParaRPr>
          </a:p>
          <a:p>
            <a:pPr marL="457200" lvl="0" indent="-330200" algn="l" rtl="0">
              <a:spcBef>
                <a:spcPts val="0"/>
              </a:spcBef>
              <a:spcAft>
                <a:spcPts val="0"/>
              </a:spcAft>
              <a:buClr>
                <a:schemeClr val="dk2"/>
              </a:buClr>
              <a:buSzPts val="1600"/>
              <a:buChar char="❖"/>
            </a:pPr>
            <a:r>
              <a:rPr lang="en" sz="1600">
                <a:solidFill>
                  <a:schemeClr val="dk2"/>
                </a:solidFill>
              </a:rPr>
              <a:t>Screen other patient-specific hazards </a:t>
            </a:r>
            <a:endParaRPr sz="1600">
              <a:solidFill>
                <a:schemeClr val="dk2"/>
              </a:solidFill>
            </a:endParaRPr>
          </a:p>
          <a:p>
            <a:pPr marL="457200" lvl="0" indent="-330200" algn="l" rtl="0">
              <a:spcBef>
                <a:spcPts val="0"/>
              </a:spcBef>
              <a:spcAft>
                <a:spcPts val="0"/>
              </a:spcAft>
              <a:buClr>
                <a:schemeClr val="dk2"/>
              </a:buClr>
              <a:buSzPts val="1600"/>
              <a:buChar char="❖"/>
            </a:pPr>
            <a:r>
              <a:rPr lang="en" sz="1600">
                <a:solidFill>
                  <a:schemeClr val="dk2"/>
                </a:solidFill>
              </a:rPr>
              <a:t>Trigger awareness</a:t>
            </a:r>
            <a:endParaRPr sz="1600">
              <a:solidFill>
                <a:schemeClr val="dk2"/>
              </a:solidFill>
            </a:endParaRPr>
          </a:p>
          <a:p>
            <a:pPr marL="0" lvl="0" indent="0" algn="l" rtl="0">
              <a:spcBef>
                <a:spcPts val="1200"/>
              </a:spcBef>
              <a:spcAft>
                <a:spcPts val="0"/>
              </a:spcAft>
              <a:buNone/>
            </a:pPr>
            <a:endParaRPr sz="1600">
              <a:solidFill>
                <a:schemeClr val="dk2"/>
              </a:solidFill>
            </a:endParaRPr>
          </a:p>
          <a:p>
            <a:pPr marL="0" lvl="0" indent="0" algn="l" rtl="0">
              <a:spcBef>
                <a:spcPts val="1200"/>
              </a:spcBef>
              <a:spcAft>
                <a:spcPts val="1200"/>
              </a:spcAft>
              <a:buNone/>
            </a:pPr>
            <a:endParaRPr sz="1600">
              <a:solidFill>
                <a:schemeClr val="dk2"/>
              </a:solidFill>
            </a:endParaRPr>
          </a:p>
        </p:txBody>
      </p:sp>
      <p:sp>
        <p:nvSpPr>
          <p:cNvPr id="198" name="Google Shape;198;p32"/>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2"/>
              </a:buClr>
              <a:buSzPts val="1100"/>
              <a:buFont typeface="Arial"/>
              <a:buNone/>
            </a:pPr>
            <a:r>
              <a:rPr lang="en" sz="1600" b="1">
                <a:solidFill>
                  <a:schemeClr val="dk2"/>
                </a:solidFill>
              </a:rPr>
              <a:t>During a seizure:</a:t>
            </a:r>
            <a:endParaRPr sz="1600" b="1">
              <a:solidFill>
                <a:schemeClr val="dk2"/>
              </a:solidFill>
            </a:endParaRPr>
          </a:p>
          <a:p>
            <a:pPr marL="457200" lvl="0" indent="-330200" algn="l" rtl="0">
              <a:spcBef>
                <a:spcPts val="1200"/>
              </a:spcBef>
              <a:spcAft>
                <a:spcPts val="0"/>
              </a:spcAft>
              <a:buClr>
                <a:schemeClr val="dk2"/>
              </a:buClr>
              <a:buSzPts val="1600"/>
              <a:buChar char="❖"/>
            </a:pPr>
            <a:r>
              <a:rPr lang="en" sz="1600">
                <a:solidFill>
                  <a:schemeClr val="dk2"/>
                </a:solidFill>
              </a:rPr>
              <a:t>Clear environment</a:t>
            </a:r>
            <a:endParaRPr sz="1600">
              <a:solidFill>
                <a:schemeClr val="dk2"/>
              </a:solidFill>
            </a:endParaRPr>
          </a:p>
          <a:p>
            <a:pPr marL="457200" lvl="0" indent="-330200" algn="l" rtl="0">
              <a:spcBef>
                <a:spcPts val="0"/>
              </a:spcBef>
              <a:spcAft>
                <a:spcPts val="0"/>
              </a:spcAft>
              <a:buClr>
                <a:schemeClr val="dk2"/>
              </a:buClr>
              <a:buSzPts val="1600"/>
              <a:buChar char="❖"/>
            </a:pPr>
            <a:r>
              <a:rPr lang="en" sz="1600">
                <a:solidFill>
                  <a:schemeClr val="dk2"/>
                </a:solidFill>
              </a:rPr>
              <a:t>Recovery position, </a:t>
            </a:r>
            <a:endParaRPr sz="1600">
              <a:solidFill>
                <a:schemeClr val="dk2"/>
              </a:solidFill>
            </a:endParaRPr>
          </a:p>
          <a:p>
            <a:pPr marL="457200" lvl="0" indent="-330200" algn="l" rtl="0">
              <a:spcBef>
                <a:spcPts val="0"/>
              </a:spcBef>
              <a:spcAft>
                <a:spcPts val="0"/>
              </a:spcAft>
              <a:buClr>
                <a:schemeClr val="dk2"/>
              </a:buClr>
              <a:buSzPts val="1600"/>
              <a:buChar char="❖"/>
            </a:pPr>
            <a:r>
              <a:rPr lang="en" sz="1600">
                <a:solidFill>
                  <a:schemeClr val="dk2"/>
                </a:solidFill>
              </a:rPr>
              <a:t>Nothing in the mouth</a:t>
            </a:r>
            <a:endParaRPr sz="1600">
              <a:solidFill>
                <a:schemeClr val="dk2"/>
              </a:solidFill>
            </a:endParaRPr>
          </a:p>
          <a:p>
            <a:pPr marL="457200" lvl="0" indent="-330200" algn="l" rtl="0">
              <a:spcBef>
                <a:spcPts val="0"/>
              </a:spcBef>
              <a:spcAft>
                <a:spcPts val="0"/>
              </a:spcAft>
              <a:buClr>
                <a:schemeClr val="dk2"/>
              </a:buClr>
              <a:buSzPts val="1600"/>
              <a:buChar char="❖"/>
            </a:pPr>
            <a:r>
              <a:rPr lang="en" sz="1600">
                <a:solidFill>
                  <a:schemeClr val="dk2"/>
                </a:solidFill>
              </a:rPr>
              <a:t>Call 911 if:</a:t>
            </a:r>
            <a:endParaRPr sz="1600">
              <a:solidFill>
                <a:schemeClr val="dk2"/>
              </a:solidFill>
            </a:endParaRPr>
          </a:p>
          <a:p>
            <a:pPr marL="914400" lvl="1" indent="-330200" algn="l" rtl="0">
              <a:spcBef>
                <a:spcPts val="0"/>
              </a:spcBef>
              <a:spcAft>
                <a:spcPts val="0"/>
              </a:spcAft>
              <a:buClr>
                <a:schemeClr val="dk2"/>
              </a:buClr>
              <a:buSzPts val="1600"/>
              <a:buChar char="➢"/>
            </a:pPr>
            <a:r>
              <a:rPr lang="en" sz="1600">
                <a:solidFill>
                  <a:schemeClr val="dk2"/>
                </a:solidFill>
              </a:rPr>
              <a:t>Seizure &gt; 5 mins</a:t>
            </a:r>
            <a:endParaRPr sz="1600">
              <a:solidFill>
                <a:schemeClr val="dk2"/>
              </a:solidFill>
            </a:endParaRPr>
          </a:p>
          <a:p>
            <a:pPr marL="914400" lvl="1" indent="-330200" algn="l" rtl="0">
              <a:spcBef>
                <a:spcPts val="0"/>
              </a:spcBef>
              <a:spcAft>
                <a:spcPts val="0"/>
              </a:spcAft>
              <a:buClr>
                <a:schemeClr val="dk2"/>
              </a:buClr>
              <a:buSzPts val="1600"/>
              <a:buChar char="➢"/>
            </a:pPr>
            <a:r>
              <a:rPr lang="en" sz="1600">
                <a:solidFill>
                  <a:schemeClr val="dk2"/>
                </a:solidFill>
              </a:rPr>
              <a:t>Cluster of 2-3+ seizures, not returning to normal</a:t>
            </a:r>
            <a:endParaRPr sz="1600">
              <a:solidFill>
                <a:schemeClr val="dk2"/>
              </a:solidFill>
            </a:endParaRPr>
          </a:p>
          <a:p>
            <a:pPr marL="914400" lvl="1" indent="-330200" algn="l" rtl="0">
              <a:spcBef>
                <a:spcPts val="0"/>
              </a:spcBef>
              <a:spcAft>
                <a:spcPts val="0"/>
              </a:spcAft>
              <a:buClr>
                <a:schemeClr val="dk2"/>
              </a:buClr>
              <a:buSzPts val="1600"/>
              <a:buChar char="➢"/>
            </a:pPr>
            <a:r>
              <a:rPr lang="en" sz="1600">
                <a:solidFill>
                  <a:schemeClr val="dk2"/>
                </a:solidFill>
              </a:rPr>
              <a:t>Any injury</a:t>
            </a:r>
            <a:endParaRPr sz="1600">
              <a:solidFill>
                <a:schemeClr val="dk2"/>
              </a:solidFill>
            </a:endParaRPr>
          </a:p>
          <a:p>
            <a:pPr marL="457200" lvl="0" indent="-330200" algn="l" rtl="0">
              <a:spcBef>
                <a:spcPts val="0"/>
              </a:spcBef>
              <a:spcAft>
                <a:spcPts val="0"/>
              </a:spcAft>
              <a:buClr>
                <a:schemeClr val="dk2"/>
              </a:buClr>
              <a:buSzPts val="1600"/>
              <a:buChar char="❖"/>
            </a:pPr>
            <a:r>
              <a:rPr lang="en" sz="1600">
                <a:solidFill>
                  <a:schemeClr val="dk2"/>
                </a:solidFill>
              </a:rPr>
              <a:t>If/when to use rescue medication (lorazepam, midazolam)</a:t>
            </a:r>
            <a:endParaRPr sz="1600">
              <a:solidFill>
                <a:schemeClr val="dk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3"/>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Question #3</a:t>
            </a:r>
            <a:endParaRPr/>
          </a:p>
        </p:txBody>
      </p:sp>
      <p:sp>
        <p:nvSpPr>
          <p:cNvPr id="204" name="Google Shape;204;p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i="1"/>
              <a:t>Which of the following driving restriction periods for non-commercial drivers in BC following a single paroxysmal event is INCORRECT?</a:t>
            </a:r>
            <a:endParaRPr i="1"/>
          </a:p>
          <a:p>
            <a:pPr marL="457200" lvl="0" indent="-342900" algn="l" rtl="0">
              <a:spcBef>
                <a:spcPts val="1200"/>
              </a:spcBef>
              <a:spcAft>
                <a:spcPts val="0"/>
              </a:spcAft>
              <a:buSzPts val="1800"/>
              <a:buAutoNum type="alphaLcParenR"/>
            </a:pPr>
            <a:r>
              <a:rPr lang="en"/>
              <a:t>Syncope (vasovagal, atypical or unexplained) - 1 week </a:t>
            </a:r>
            <a:endParaRPr/>
          </a:p>
          <a:p>
            <a:pPr marL="457200" lvl="0" indent="-342900" algn="l" rtl="0">
              <a:spcBef>
                <a:spcPts val="0"/>
              </a:spcBef>
              <a:spcAft>
                <a:spcPts val="0"/>
              </a:spcAft>
              <a:buSzPts val="1800"/>
              <a:buAutoNum type="alphaLcParenR"/>
            </a:pPr>
            <a:r>
              <a:rPr lang="en"/>
              <a:t>Stroke - 30 days</a:t>
            </a:r>
            <a:endParaRPr/>
          </a:p>
          <a:p>
            <a:pPr marL="457200" lvl="0" indent="-342900" algn="l" rtl="0">
              <a:spcBef>
                <a:spcPts val="0"/>
              </a:spcBef>
              <a:spcAft>
                <a:spcPts val="0"/>
              </a:spcAft>
              <a:buSzPts val="1800"/>
              <a:buAutoNum type="alphaLcParenR"/>
            </a:pPr>
            <a:r>
              <a:rPr lang="en"/>
              <a:t>Provoked seizure - 3 months</a:t>
            </a:r>
            <a:endParaRPr/>
          </a:p>
          <a:p>
            <a:pPr marL="457200" lvl="0" indent="-342900" algn="l" rtl="0">
              <a:spcBef>
                <a:spcPts val="0"/>
              </a:spcBef>
              <a:spcAft>
                <a:spcPts val="0"/>
              </a:spcAft>
              <a:buSzPts val="1800"/>
              <a:buAutoNum type="alphaLcParenR"/>
            </a:pPr>
            <a:r>
              <a:rPr lang="en"/>
              <a:t>Provoked seizure with structural brain abnormality - 6 months (since stabilization)</a:t>
            </a:r>
            <a:endParaRPr/>
          </a:p>
          <a:p>
            <a:pPr marL="457200" lvl="0" indent="-342900" algn="l" rtl="0">
              <a:spcBef>
                <a:spcPts val="0"/>
              </a:spcBef>
              <a:spcAft>
                <a:spcPts val="0"/>
              </a:spcAft>
              <a:buSzPts val="1800"/>
              <a:buAutoNum type="alphaLcParenR"/>
            </a:pPr>
            <a:r>
              <a:rPr lang="en"/>
              <a:t>Unprovoked seizure (epilepsy) - 6 months + on treatment</a:t>
            </a:r>
            <a:endParaRPr/>
          </a:p>
          <a:p>
            <a:pPr marL="457200" lvl="0" indent="-342900" algn="l" rtl="0">
              <a:spcBef>
                <a:spcPts val="0"/>
              </a:spcBef>
              <a:spcAft>
                <a:spcPts val="0"/>
              </a:spcAft>
              <a:buSzPts val="1800"/>
              <a:buAutoNum type="alphaLcParenR"/>
            </a:pPr>
            <a:r>
              <a:rPr lang="en"/>
              <a:t>Focal aware seizures or seizures from sleep - 12 months stable pattern</a:t>
            </a:r>
            <a:endParaRPr/>
          </a:p>
        </p:txBody>
      </p:sp>
      <p:pic>
        <p:nvPicPr>
          <p:cNvPr id="205" name="Google Shape;205;p33" title="Screen Shot 2025-05-23 at 11.34.02 AM.png"/>
          <p:cNvPicPr preferRelativeResize="0"/>
          <p:nvPr/>
        </p:nvPicPr>
        <p:blipFill>
          <a:blip r:embed="rId3">
            <a:alphaModFix/>
          </a:blip>
          <a:stretch>
            <a:fillRect/>
          </a:stretch>
        </p:blipFill>
        <p:spPr>
          <a:xfrm>
            <a:off x="7626525" y="3682050"/>
            <a:ext cx="1308950" cy="12964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4"/>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Question #3</a:t>
            </a:r>
            <a:endParaRPr/>
          </a:p>
        </p:txBody>
      </p:sp>
      <p:sp>
        <p:nvSpPr>
          <p:cNvPr id="211" name="Google Shape;211;p3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i="1"/>
              <a:t>Which of the following driving restriction periods for non-commercial drivers in BC following a single paroxysmal event is INCORRECT?</a:t>
            </a:r>
            <a:endParaRPr i="1"/>
          </a:p>
          <a:p>
            <a:pPr marL="457200" lvl="0" indent="-342900" algn="l" rtl="0">
              <a:spcBef>
                <a:spcPts val="1200"/>
              </a:spcBef>
              <a:spcAft>
                <a:spcPts val="0"/>
              </a:spcAft>
              <a:buSzPts val="1800"/>
              <a:buAutoNum type="alphaLcParenR"/>
            </a:pPr>
            <a:r>
              <a:rPr lang="en" b="1"/>
              <a:t>Syncope </a:t>
            </a:r>
            <a:r>
              <a:rPr lang="en"/>
              <a:t>(</a:t>
            </a:r>
            <a:r>
              <a:rPr lang="en" strike="sngStrike">
                <a:solidFill>
                  <a:srgbClr val="FF0000"/>
                </a:solidFill>
              </a:rPr>
              <a:t>vasovagal</a:t>
            </a:r>
            <a:r>
              <a:rPr lang="en"/>
              <a:t>, atypical or unexplained) - 1 week </a:t>
            </a:r>
            <a:endParaRPr/>
          </a:p>
          <a:p>
            <a:pPr marL="457200" lvl="0" indent="-342900" algn="l" rtl="0">
              <a:spcBef>
                <a:spcPts val="0"/>
              </a:spcBef>
              <a:spcAft>
                <a:spcPts val="0"/>
              </a:spcAft>
              <a:buSzPts val="1800"/>
              <a:buAutoNum type="alphaLcParenR"/>
            </a:pPr>
            <a:r>
              <a:rPr lang="en"/>
              <a:t>Stroke - 30 days </a:t>
            </a:r>
            <a:r>
              <a:rPr lang="en" i="1">
                <a:solidFill>
                  <a:schemeClr val="accent3"/>
                </a:solidFill>
              </a:rPr>
              <a:t>**per Canadian Stroke Best Practices</a:t>
            </a:r>
            <a:endParaRPr i="1">
              <a:solidFill>
                <a:schemeClr val="accent3"/>
              </a:solidFill>
            </a:endParaRPr>
          </a:p>
          <a:p>
            <a:pPr marL="457200" lvl="0" indent="-342900" algn="l" rtl="0">
              <a:spcBef>
                <a:spcPts val="0"/>
              </a:spcBef>
              <a:spcAft>
                <a:spcPts val="0"/>
              </a:spcAft>
              <a:buSzPts val="1800"/>
              <a:buAutoNum type="alphaLcParenR"/>
            </a:pPr>
            <a:r>
              <a:rPr lang="en" b="1"/>
              <a:t>Provoked seizure</a:t>
            </a:r>
            <a:r>
              <a:rPr lang="en"/>
              <a:t> - </a:t>
            </a:r>
            <a:r>
              <a:rPr lang="en" strike="sngStrike">
                <a:solidFill>
                  <a:srgbClr val="FF0000"/>
                </a:solidFill>
              </a:rPr>
              <a:t>3 months </a:t>
            </a:r>
            <a:r>
              <a:rPr lang="en">
                <a:solidFill>
                  <a:srgbClr val="FF0000"/>
                </a:solidFill>
              </a:rPr>
              <a:t>(provoking factor resolved, low recurrence risk)</a:t>
            </a:r>
            <a:endParaRPr>
              <a:solidFill>
                <a:srgbClr val="FF0000"/>
              </a:solidFill>
            </a:endParaRPr>
          </a:p>
          <a:p>
            <a:pPr marL="457200" lvl="0" indent="-342900" algn="l" rtl="0">
              <a:spcBef>
                <a:spcPts val="0"/>
              </a:spcBef>
              <a:spcAft>
                <a:spcPts val="0"/>
              </a:spcAft>
              <a:buSzPts val="1800"/>
              <a:buAutoNum type="alphaLcParenR"/>
            </a:pPr>
            <a:r>
              <a:rPr lang="en"/>
              <a:t>Provoked seizure with structural brain abnormality - 6 months (since stabilization)</a:t>
            </a:r>
            <a:endParaRPr/>
          </a:p>
          <a:p>
            <a:pPr marL="457200" lvl="0" indent="-342900" algn="l" rtl="0">
              <a:spcBef>
                <a:spcPts val="0"/>
              </a:spcBef>
              <a:spcAft>
                <a:spcPts val="0"/>
              </a:spcAft>
              <a:buSzPts val="1800"/>
              <a:buAutoNum type="alphaLcParenR"/>
            </a:pPr>
            <a:r>
              <a:rPr lang="en"/>
              <a:t>Unprovoked seizure (epilepsy) - 6 months </a:t>
            </a:r>
            <a:r>
              <a:rPr lang="en" i="1">
                <a:solidFill>
                  <a:schemeClr val="accent3"/>
                </a:solidFill>
              </a:rPr>
              <a:t>(**min 3 per neuro)</a:t>
            </a:r>
            <a:r>
              <a:rPr lang="en"/>
              <a:t> + on treatment </a:t>
            </a:r>
            <a:endParaRPr/>
          </a:p>
          <a:p>
            <a:pPr marL="457200" lvl="0" indent="-342900" algn="l" rtl="0">
              <a:spcBef>
                <a:spcPts val="0"/>
              </a:spcBef>
              <a:spcAft>
                <a:spcPts val="0"/>
              </a:spcAft>
              <a:buSzPts val="1800"/>
              <a:buAutoNum type="alphaLcParenR"/>
            </a:pPr>
            <a:r>
              <a:rPr lang="en"/>
              <a:t>Focal aware seizures or seizures from sleep - 12 months stable pattern</a:t>
            </a:r>
            <a:endParaRPr/>
          </a:p>
        </p:txBody>
      </p:sp>
      <p:sp>
        <p:nvSpPr>
          <p:cNvPr id="212" name="Google Shape;212;p34"/>
          <p:cNvSpPr txBox="1"/>
          <p:nvPr/>
        </p:nvSpPr>
        <p:spPr>
          <a:xfrm>
            <a:off x="3785300" y="445025"/>
            <a:ext cx="4831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u="sng">
                <a:solidFill>
                  <a:schemeClr val="lt2"/>
                </a:solidFill>
                <a:latin typeface="Source Sans Pro"/>
                <a:ea typeface="Source Sans Pro"/>
                <a:cs typeface="Source Sans Pro"/>
                <a:sym typeface="Source Sans Pro"/>
              </a:rPr>
              <a:t>CCMTA Medical Standards with BC guidelines</a:t>
            </a:r>
            <a:endParaRPr sz="1800" b="1" u="sng">
              <a:solidFill>
                <a:schemeClr val="lt2"/>
              </a:solidFill>
              <a:latin typeface="Source Sans Pro"/>
              <a:ea typeface="Source Sans Pro"/>
              <a:cs typeface="Source Sans Pro"/>
              <a:sym typeface="Source Sans Pr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5"/>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Summary: “Spell Characterization”</a:t>
            </a:r>
            <a:endParaRPr/>
          </a:p>
        </p:txBody>
      </p:sp>
      <p:sp>
        <p:nvSpPr>
          <p:cNvPr id="218" name="Google Shape;218;p35"/>
          <p:cNvSpPr txBox="1">
            <a:spLocks noGrp="1"/>
          </p:cNvSpPr>
          <p:nvPr>
            <p:ph type="body" idx="1"/>
          </p:nvPr>
        </p:nvSpPr>
        <p:spPr>
          <a:xfrm>
            <a:off x="311700" y="1152475"/>
            <a:ext cx="8520600" cy="3616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dk2"/>
                </a:solidFill>
              </a:rPr>
              <a:t>Seizures can look like almost anything, but tend to be brief, stereotyped events</a:t>
            </a:r>
            <a:endParaRPr>
              <a:solidFill>
                <a:schemeClr val="dk2"/>
              </a:solidFill>
            </a:endParaRPr>
          </a:p>
          <a:p>
            <a:pPr marL="0" lvl="0" indent="0" algn="l" rtl="0">
              <a:spcBef>
                <a:spcPts val="1200"/>
              </a:spcBef>
              <a:spcAft>
                <a:spcPts val="0"/>
              </a:spcAft>
              <a:buNone/>
            </a:pPr>
            <a:r>
              <a:rPr lang="en">
                <a:solidFill>
                  <a:schemeClr val="dk2"/>
                </a:solidFill>
              </a:rPr>
              <a:t>Epilepsy = ongoing high recurrence risk of (unprovoked) seizures</a:t>
            </a:r>
            <a:endParaRPr>
              <a:solidFill>
                <a:schemeClr val="dk2"/>
              </a:solidFill>
            </a:endParaRPr>
          </a:p>
          <a:p>
            <a:pPr marL="0" lvl="0" indent="0" algn="l" rtl="0">
              <a:spcBef>
                <a:spcPts val="1200"/>
              </a:spcBef>
              <a:spcAft>
                <a:spcPts val="0"/>
              </a:spcAft>
              <a:buNone/>
            </a:pPr>
            <a:r>
              <a:rPr lang="en">
                <a:solidFill>
                  <a:schemeClr val="dk2"/>
                </a:solidFill>
              </a:rPr>
              <a:t>Both seizures and epilepsy are CLINICAL diagnoses, though neurodiagnostics can help</a:t>
            </a:r>
            <a:br>
              <a:rPr lang="en">
                <a:solidFill>
                  <a:schemeClr val="dk2"/>
                </a:solidFill>
              </a:rPr>
            </a:br>
            <a:r>
              <a:rPr lang="en" b="1">
                <a:solidFill>
                  <a:schemeClr val="dk2"/>
                </a:solidFill>
              </a:rPr>
              <a:t>→ Treat the patient, not the EEG!</a:t>
            </a:r>
            <a:endParaRPr b="1">
              <a:solidFill>
                <a:schemeClr val="dk2"/>
              </a:solidFill>
            </a:endParaRPr>
          </a:p>
          <a:p>
            <a:pPr marL="0" lvl="0" indent="0" algn="l" rtl="0">
              <a:spcBef>
                <a:spcPts val="1200"/>
              </a:spcBef>
              <a:spcAft>
                <a:spcPts val="0"/>
              </a:spcAft>
              <a:buNone/>
            </a:pPr>
            <a:r>
              <a:rPr lang="en">
                <a:solidFill>
                  <a:schemeClr val="dk2"/>
                </a:solidFill>
              </a:rPr>
              <a:t>Epileptiform discharges are specific in the right population, but not sensitive</a:t>
            </a:r>
            <a:endParaRPr>
              <a:solidFill>
                <a:schemeClr val="dk2"/>
              </a:solidFill>
            </a:endParaRPr>
          </a:p>
          <a:p>
            <a:pPr marL="0" lvl="0" indent="0" algn="l" rtl="0">
              <a:spcBef>
                <a:spcPts val="1200"/>
              </a:spcBef>
              <a:spcAft>
                <a:spcPts val="0"/>
              </a:spcAft>
              <a:buNone/>
            </a:pPr>
            <a:r>
              <a:rPr lang="en">
                <a:solidFill>
                  <a:schemeClr val="dk2"/>
                </a:solidFill>
              </a:rPr>
              <a:t>Keppra is a great drug, but please fill out the special authority forms :)</a:t>
            </a:r>
            <a:br>
              <a:rPr lang="en">
                <a:solidFill>
                  <a:schemeClr val="dk2"/>
                </a:solidFill>
              </a:rPr>
            </a:br>
            <a:r>
              <a:rPr lang="en">
                <a:solidFill>
                  <a:schemeClr val="dk2"/>
                </a:solidFill>
              </a:rPr>
              <a:t>(Lamotrigine also great if you have the time to uptitrate)</a:t>
            </a:r>
            <a:endParaRPr>
              <a:solidFill>
                <a:schemeClr val="dk2"/>
              </a:solidFill>
            </a:endParaRPr>
          </a:p>
          <a:p>
            <a:pPr marL="0" lvl="0" indent="0" algn="l" rtl="0">
              <a:spcBef>
                <a:spcPts val="1200"/>
              </a:spcBef>
              <a:spcAft>
                <a:spcPts val="1200"/>
              </a:spcAft>
              <a:buNone/>
            </a:pPr>
            <a:r>
              <a:rPr lang="en">
                <a:solidFill>
                  <a:schemeClr val="dk2"/>
                </a:solidFill>
              </a:rPr>
              <a:t>Always counsel around safety (seizure precautions) and driving restrictions</a:t>
            </a:r>
            <a:endParaRPr>
              <a:solidFill>
                <a:schemeClr val="dk2"/>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6"/>
          <p:cNvSpPr txBox="1">
            <a:spLocks noGrp="1"/>
          </p:cNvSpPr>
          <p:nvPr>
            <p:ph type="title"/>
          </p:nvPr>
        </p:nvSpPr>
        <p:spPr>
          <a:xfrm>
            <a:off x="265500" y="1181700"/>
            <a:ext cx="4045200" cy="1533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“Altered Mental Status”</a:t>
            </a:r>
            <a:endParaRPr/>
          </a:p>
        </p:txBody>
      </p:sp>
      <p:sp>
        <p:nvSpPr>
          <p:cNvPr id="224" name="Google Shape;224;p36"/>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Part 2: Inpatient</a:t>
            </a:r>
            <a:endParaRPr/>
          </a:p>
        </p:txBody>
      </p:sp>
      <p:sp>
        <p:nvSpPr>
          <p:cNvPr id="225" name="Google Shape;225;p36"/>
          <p:cNvSpPr/>
          <p:nvPr/>
        </p:nvSpPr>
        <p:spPr>
          <a:xfrm>
            <a:off x="4614600" y="72300"/>
            <a:ext cx="4454700" cy="5009400"/>
          </a:xfrm>
          <a:prstGeom prst="rect">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226" name="Google Shape;226;p36"/>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b="1">
                <a:solidFill>
                  <a:srgbClr val="666666"/>
                </a:solidFill>
              </a:rPr>
              <a:t>Sample Scenario:</a:t>
            </a:r>
            <a:endParaRPr b="1">
              <a:solidFill>
                <a:srgbClr val="666666"/>
              </a:solidFill>
            </a:endParaRPr>
          </a:p>
          <a:p>
            <a:pPr marL="0" lvl="0" indent="0" algn="l" rtl="0">
              <a:spcBef>
                <a:spcPts val="1200"/>
              </a:spcBef>
              <a:spcAft>
                <a:spcPts val="0"/>
              </a:spcAft>
              <a:buNone/>
            </a:pPr>
            <a:r>
              <a:rPr lang="en" i="1">
                <a:solidFill>
                  <a:srgbClr val="666666"/>
                </a:solidFill>
              </a:rPr>
              <a:t>“75M on the ward has been confused for several days and all the DIMS workup is negative so far - what now?” </a:t>
            </a:r>
            <a:endParaRPr i="1">
              <a:solidFill>
                <a:srgbClr val="666666"/>
              </a:solidFill>
            </a:endParaRPr>
          </a:p>
          <a:p>
            <a:pPr marL="0" lvl="0" indent="0" algn="l" rtl="0">
              <a:spcBef>
                <a:spcPts val="1200"/>
              </a:spcBef>
              <a:spcAft>
                <a:spcPts val="1200"/>
              </a:spcAft>
              <a:buNone/>
            </a:pPr>
            <a:endParaRPr i="1">
              <a:solidFill>
                <a:srgbClr val="666666"/>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7"/>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Delirium+</a:t>
            </a:r>
            <a:endParaRPr/>
          </a:p>
        </p:txBody>
      </p:sp>
      <p:sp>
        <p:nvSpPr>
          <p:cNvPr id="232" name="Google Shape;232;p37"/>
          <p:cNvSpPr txBox="1">
            <a:spLocks noGrp="1"/>
          </p:cNvSpPr>
          <p:nvPr>
            <p:ph type="body" idx="1"/>
          </p:nvPr>
        </p:nvSpPr>
        <p:spPr>
          <a:xfrm>
            <a:off x="311700" y="1152475"/>
            <a:ext cx="86421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dk2"/>
                </a:solidFill>
              </a:rPr>
              <a:t>Delirium = acute, fluctuating disorientation (hypoactive/hyperactive/mixed)</a:t>
            </a:r>
            <a:endParaRPr>
              <a:solidFill>
                <a:schemeClr val="dk2"/>
              </a:solidFill>
            </a:endParaRPr>
          </a:p>
          <a:p>
            <a:pPr marL="0" lvl="0" indent="0" algn="l" rtl="0">
              <a:spcBef>
                <a:spcPts val="1200"/>
              </a:spcBef>
              <a:spcAft>
                <a:spcPts val="0"/>
              </a:spcAft>
              <a:buNone/>
            </a:pPr>
            <a:r>
              <a:rPr lang="en" b="1">
                <a:solidFill>
                  <a:schemeClr val="dk2"/>
                </a:solidFill>
              </a:rPr>
              <a:t>When is it not “just” delirium?:</a:t>
            </a:r>
            <a:endParaRPr b="1">
              <a:solidFill>
                <a:schemeClr val="dk2"/>
              </a:solidFill>
            </a:endParaRPr>
          </a:p>
          <a:p>
            <a:pPr marL="457200" lvl="0" indent="-342900" algn="l" rtl="0">
              <a:spcBef>
                <a:spcPts val="1200"/>
              </a:spcBef>
              <a:spcAft>
                <a:spcPts val="0"/>
              </a:spcAft>
              <a:buClr>
                <a:schemeClr val="dk2"/>
              </a:buClr>
              <a:buSzPts val="1800"/>
              <a:buChar char="❖"/>
            </a:pPr>
            <a:r>
              <a:rPr lang="en" i="1">
                <a:solidFill>
                  <a:schemeClr val="dk2"/>
                </a:solidFill>
              </a:rPr>
              <a:t>Aphasia, abulia, bradyphrenia, catatonia, more persistent/static cognitive deficits </a:t>
            </a:r>
            <a:br>
              <a:rPr lang="en" i="1">
                <a:solidFill>
                  <a:schemeClr val="dk2"/>
                </a:solidFill>
              </a:rPr>
            </a:br>
            <a:r>
              <a:rPr lang="en" i="1">
                <a:solidFill>
                  <a:schemeClr val="dk2"/>
                </a:solidFill>
              </a:rPr>
              <a:t>→ detailed mental status exam!</a:t>
            </a:r>
            <a:endParaRPr i="1">
              <a:solidFill>
                <a:schemeClr val="dk2"/>
              </a:solidFill>
            </a:endParaRPr>
          </a:p>
          <a:p>
            <a:pPr marL="0" lvl="0" indent="0" algn="l" rtl="0">
              <a:spcBef>
                <a:spcPts val="1200"/>
              </a:spcBef>
              <a:spcAft>
                <a:spcPts val="0"/>
              </a:spcAft>
              <a:buNone/>
            </a:pPr>
            <a:r>
              <a:rPr lang="en" b="1">
                <a:solidFill>
                  <a:schemeClr val="dk2"/>
                </a:solidFill>
              </a:rPr>
              <a:t>Think about seizure if:</a:t>
            </a:r>
            <a:endParaRPr b="1">
              <a:solidFill>
                <a:schemeClr val="dk2"/>
              </a:solidFill>
            </a:endParaRPr>
          </a:p>
          <a:p>
            <a:pPr marL="457200" lvl="0" indent="-342900" algn="l" rtl="0">
              <a:spcBef>
                <a:spcPts val="1200"/>
              </a:spcBef>
              <a:spcAft>
                <a:spcPts val="0"/>
              </a:spcAft>
              <a:buClr>
                <a:schemeClr val="dk2"/>
              </a:buClr>
              <a:buSzPts val="1800"/>
              <a:buChar char="❖"/>
            </a:pPr>
            <a:r>
              <a:rPr lang="en">
                <a:solidFill>
                  <a:schemeClr val="dk2"/>
                </a:solidFill>
              </a:rPr>
              <a:t>Risk factors (seizure history, active neurologic disorder)</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Discrete episodes, abnormal movements, abN exam (ddx = delirium + mvt disorder)</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Sudden, persistent or prolonged change otherwise unexplained</a:t>
            </a:r>
            <a:endParaRPr>
              <a:solidFill>
                <a:schemeClr val="dk2"/>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8"/>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How can EEG help you?</a:t>
            </a:r>
            <a:endParaRPr/>
          </a:p>
        </p:txBody>
      </p:sp>
      <p:sp>
        <p:nvSpPr>
          <p:cNvPr id="238" name="Google Shape;238;p3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solidFill>
                  <a:schemeClr val="dk2"/>
                </a:solidFill>
              </a:rPr>
              <a:t>In a sicker patient population, EEG can answer a broader set of questions</a:t>
            </a:r>
            <a:endParaRPr b="1">
              <a:solidFill>
                <a:schemeClr val="dk2"/>
              </a:solidFill>
            </a:endParaRPr>
          </a:p>
          <a:p>
            <a:pPr marL="457200" lvl="0" indent="-342900" algn="l" rtl="0">
              <a:spcBef>
                <a:spcPts val="1200"/>
              </a:spcBef>
              <a:spcAft>
                <a:spcPts val="0"/>
              </a:spcAft>
              <a:buClr>
                <a:schemeClr val="dk2"/>
              </a:buClr>
              <a:buSzPts val="1800"/>
              <a:buChar char="❖"/>
            </a:pPr>
            <a:r>
              <a:rPr lang="en">
                <a:solidFill>
                  <a:schemeClr val="dk2"/>
                </a:solidFill>
              </a:rPr>
              <a:t>Does my patient make normal background brain activity or are they encephalopathic?</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Could they have structural brain pathology not already identified? </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Are they at short-term risk for seizure?</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Are their ongoing events seizures?</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Are they in non-convulsive status? </a:t>
            </a:r>
            <a:endParaRPr>
              <a:solidFill>
                <a:schemeClr val="dk2"/>
              </a:solidFill>
            </a:endParaRPr>
          </a:p>
          <a:p>
            <a:pPr marL="0" lvl="0" indent="0" algn="l" rtl="0">
              <a:spcBef>
                <a:spcPts val="1200"/>
              </a:spcBef>
              <a:spcAft>
                <a:spcPts val="1200"/>
              </a:spcAft>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9"/>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How can you help the EEG reader?</a:t>
            </a:r>
            <a:endParaRPr/>
          </a:p>
        </p:txBody>
      </p:sp>
      <p:sp>
        <p:nvSpPr>
          <p:cNvPr id="244" name="Google Shape;244;p39"/>
          <p:cNvSpPr txBox="1">
            <a:spLocks noGrp="1"/>
          </p:cNvSpPr>
          <p:nvPr>
            <p:ph type="body" idx="1"/>
          </p:nvPr>
        </p:nvSpPr>
        <p:spPr>
          <a:xfrm>
            <a:off x="311700" y="1152475"/>
            <a:ext cx="8520600" cy="35826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b="1">
                <a:solidFill>
                  <a:schemeClr val="accent1"/>
                </a:solidFill>
              </a:rPr>
              <a:t>Clearly state the indication(s) + some accompanying history</a:t>
            </a:r>
            <a:endParaRPr b="1">
              <a:solidFill>
                <a:schemeClr val="accent1"/>
              </a:solidFill>
            </a:endParaRPr>
          </a:p>
          <a:p>
            <a:pPr marL="457200" lvl="0" indent="-342900" algn="l" rtl="0">
              <a:spcBef>
                <a:spcPts val="1200"/>
              </a:spcBef>
              <a:spcAft>
                <a:spcPts val="0"/>
              </a:spcAft>
              <a:buClr>
                <a:schemeClr val="accent1"/>
              </a:buClr>
              <a:buSzPts val="1800"/>
              <a:buChar char="❖"/>
            </a:pPr>
            <a:r>
              <a:rPr lang="en">
                <a:solidFill>
                  <a:schemeClr val="accent1"/>
                </a:solidFill>
              </a:rPr>
              <a:t>Probably delirious but making sure → “Encephalopathy”</a:t>
            </a:r>
            <a:endParaRPr>
              <a:solidFill>
                <a:schemeClr val="accent1"/>
              </a:solidFill>
            </a:endParaRPr>
          </a:p>
          <a:p>
            <a:pPr marL="457200" lvl="0" indent="-342900" algn="l" rtl="0">
              <a:spcBef>
                <a:spcPts val="0"/>
              </a:spcBef>
              <a:spcAft>
                <a:spcPts val="0"/>
              </a:spcAft>
              <a:buClr>
                <a:schemeClr val="accent1"/>
              </a:buClr>
              <a:buSzPts val="1800"/>
              <a:buChar char="❖"/>
            </a:pPr>
            <a:r>
              <a:rPr lang="en">
                <a:solidFill>
                  <a:schemeClr val="accent1"/>
                </a:solidFill>
              </a:rPr>
              <a:t>Maybe seizure at some point? → “Epileptiform Activity”</a:t>
            </a:r>
            <a:endParaRPr>
              <a:solidFill>
                <a:schemeClr val="accent1"/>
              </a:solidFill>
            </a:endParaRPr>
          </a:p>
          <a:p>
            <a:pPr marL="457200" lvl="0" indent="-342900" algn="l" rtl="0">
              <a:spcBef>
                <a:spcPts val="0"/>
              </a:spcBef>
              <a:spcAft>
                <a:spcPts val="0"/>
              </a:spcAft>
              <a:buClr>
                <a:schemeClr val="accent1"/>
              </a:buClr>
              <a:buSzPts val="1800"/>
              <a:buChar char="❖"/>
            </a:pPr>
            <a:r>
              <a:rPr lang="en">
                <a:solidFill>
                  <a:schemeClr val="accent1"/>
                </a:solidFill>
              </a:rPr>
              <a:t>Is this movement a seizure? → “To Capture an Event”*</a:t>
            </a:r>
            <a:endParaRPr>
              <a:solidFill>
                <a:schemeClr val="accent1"/>
              </a:solidFill>
            </a:endParaRPr>
          </a:p>
          <a:p>
            <a:pPr marL="457200" lvl="0" indent="-342900" algn="l" rtl="0">
              <a:spcBef>
                <a:spcPts val="0"/>
              </a:spcBef>
              <a:spcAft>
                <a:spcPts val="0"/>
              </a:spcAft>
              <a:buClr>
                <a:schemeClr val="accent1"/>
              </a:buClr>
              <a:buSzPts val="1800"/>
              <a:buChar char="❖"/>
            </a:pPr>
            <a:r>
              <a:rPr lang="en">
                <a:solidFill>
                  <a:schemeClr val="accent1"/>
                </a:solidFill>
              </a:rPr>
              <a:t>If truly concerned → “Non-Convulsive Status”*</a:t>
            </a:r>
            <a:br>
              <a:rPr lang="en">
                <a:solidFill>
                  <a:schemeClr val="accent1"/>
                </a:solidFill>
              </a:rPr>
            </a:br>
            <a:r>
              <a:rPr lang="en" sz="1400" i="1">
                <a:solidFill>
                  <a:schemeClr val="accent1"/>
                </a:solidFill>
              </a:rPr>
              <a:t>*Please consult neurology first</a:t>
            </a:r>
            <a:endParaRPr sz="1400" i="1">
              <a:solidFill>
                <a:schemeClr val="accent1"/>
              </a:solidFill>
            </a:endParaRPr>
          </a:p>
          <a:p>
            <a:pPr marL="0" lvl="0" indent="0" algn="l" rtl="0">
              <a:spcBef>
                <a:spcPts val="1200"/>
              </a:spcBef>
              <a:spcAft>
                <a:spcPts val="0"/>
              </a:spcAft>
              <a:buNone/>
            </a:pPr>
            <a:r>
              <a:rPr lang="en" b="1">
                <a:solidFill>
                  <a:schemeClr val="accent1"/>
                </a:solidFill>
              </a:rPr>
              <a:t>Help obtunded/delirious patients be as awake as possible</a:t>
            </a:r>
            <a:endParaRPr b="1">
              <a:solidFill>
                <a:schemeClr val="accent1"/>
              </a:solidFill>
            </a:endParaRPr>
          </a:p>
          <a:p>
            <a:pPr marL="457200" lvl="0" indent="-342900" algn="l" rtl="0">
              <a:spcBef>
                <a:spcPts val="1200"/>
              </a:spcBef>
              <a:spcAft>
                <a:spcPts val="0"/>
              </a:spcAft>
              <a:buClr>
                <a:schemeClr val="accent1"/>
              </a:buClr>
              <a:buSzPts val="1800"/>
              <a:buChar char="❖"/>
            </a:pPr>
            <a:r>
              <a:rPr lang="en">
                <a:solidFill>
                  <a:schemeClr val="accent1"/>
                </a:solidFill>
              </a:rPr>
              <a:t>Request to schedule EEG during time of day when </a:t>
            </a:r>
            <a:br>
              <a:rPr lang="en">
                <a:solidFill>
                  <a:schemeClr val="accent1"/>
                </a:solidFill>
              </a:rPr>
            </a:br>
            <a:r>
              <a:rPr lang="en">
                <a:solidFill>
                  <a:schemeClr val="accent1"/>
                </a:solidFill>
              </a:rPr>
              <a:t>patient likely to be most alert</a:t>
            </a:r>
            <a:endParaRPr>
              <a:solidFill>
                <a:schemeClr val="accent1"/>
              </a:solidFill>
            </a:endParaRPr>
          </a:p>
          <a:p>
            <a:pPr marL="457200" lvl="0" indent="-342900" algn="l" rtl="0">
              <a:spcBef>
                <a:spcPts val="0"/>
              </a:spcBef>
              <a:spcAft>
                <a:spcPts val="0"/>
              </a:spcAft>
              <a:buClr>
                <a:schemeClr val="accent1"/>
              </a:buClr>
              <a:buSzPts val="1800"/>
              <a:buChar char="❖"/>
            </a:pPr>
            <a:r>
              <a:rPr lang="en">
                <a:solidFill>
                  <a:schemeClr val="accent1"/>
                </a:solidFill>
              </a:rPr>
              <a:t>Rouse/stimulate patient during the study (or request this)</a:t>
            </a:r>
            <a:endParaRPr>
              <a:solidFill>
                <a:schemeClr val="accent1"/>
              </a:solidFill>
            </a:endParaRPr>
          </a:p>
        </p:txBody>
      </p:sp>
      <p:pic>
        <p:nvPicPr>
          <p:cNvPr id="245" name="Google Shape;245;p39" title="Screen Shot 2025-05-21 at 9.38.28 PM.png"/>
          <p:cNvPicPr preferRelativeResize="0"/>
          <p:nvPr/>
        </p:nvPicPr>
        <p:blipFill rotWithShape="1">
          <a:blip r:embed="rId3">
            <a:alphaModFix/>
          </a:blip>
          <a:srcRect l="40146" t="35118" r="11847" b="4301"/>
          <a:stretch/>
        </p:blipFill>
        <p:spPr>
          <a:xfrm>
            <a:off x="6323725" y="1648850"/>
            <a:ext cx="2562924" cy="23049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40"/>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EEG Essentials (Inpatient)</a:t>
            </a:r>
            <a:endParaRPr/>
          </a:p>
        </p:txBody>
      </p:sp>
      <p:sp>
        <p:nvSpPr>
          <p:cNvPr id="251" name="Google Shape;251;p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solidFill>
                  <a:schemeClr val="dk2"/>
                </a:solidFill>
              </a:rPr>
              <a:t>Common Inpatient EEG findings:</a:t>
            </a:r>
            <a:endParaRPr>
              <a:solidFill>
                <a:schemeClr val="dk2"/>
              </a:solidFill>
            </a:endParaRPr>
          </a:p>
          <a:p>
            <a:pPr marL="0" lvl="0" indent="0" algn="l" rtl="0">
              <a:spcBef>
                <a:spcPts val="1200"/>
              </a:spcBef>
              <a:spcAft>
                <a:spcPts val="0"/>
              </a:spcAft>
              <a:buNone/>
            </a:pPr>
            <a:r>
              <a:rPr lang="en" b="1">
                <a:solidFill>
                  <a:schemeClr val="dk2"/>
                </a:solidFill>
              </a:rPr>
              <a:t>Diffuse slowing</a:t>
            </a:r>
            <a:r>
              <a:rPr lang="en">
                <a:solidFill>
                  <a:schemeClr val="dk2"/>
                </a:solidFill>
              </a:rPr>
              <a:t> = </a:t>
            </a:r>
            <a:r>
              <a:rPr lang="en" i="1">
                <a:solidFill>
                  <a:schemeClr val="dk2"/>
                </a:solidFill>
              </a:rPr>
              <a:t>nonspecific</a:t>
            </a:r>
            <a:r>
              <a:rPr lang="en">
                <a:solidFill>
                  <a:schemeClr val="dk2"/>
                </a:solidFill>
              </a:rPr>
              <a:t> “diffuse cerebral dysfunction” </a:t>
            </a:r>
            <a:r>
              <a:rPr lang="en" b="1">
                <a:solidFill>
                  <a:schemeClr val="dk2"/>
                </a:solidFill>
              </a:rPr>
              <a:t>= encephalopathy</a:t>
            </a:r>
            <a:endParaRPr b="1">
              <a:solidFill>
                <a:schemeClr val="dk2"/>
              </a:solidFill>
            </a:endParaRPr>
          </a:p>
          <a:p>
            <a:pPr marL="457200" lvl="0" indent="-342900" algn="l" rtl="0">
              <a:spcBef>
                <a:spcPts val="1200"/>
              </a:spcBef>
              <a:spcAft>
                <a:spcPts val="0"/>
              </a:spcAft>
              <a:buClr>
                <a:schemeClr val="dk2"/>
              </a:buClr>
              <a:buSzPts val="1800"/>
              <a:buChar char="❖"/>
            </a:pPr>
            <a:r>
              <a:rPr lang="en">
                <a:solidFill>
                  <a:schemeClr val="dk2"/>
                </a:solidFill>
              </a:rPr>
              <a:t>e.g. infection, toxic/metabolic, medications, neurodegenerative, multifocal intracranial lesions, (more rarely) high ICP</a:t>
            </a:r>
            <a:endParaRPr>
              <a:solidFill>
                <a:schemeClr val="dk2"/>
              </a:solidFill>
            </a:endParaRPr>
          </a:p>
          <a:p>
            <a:pPr marL="0" lvl="0" indent="0" algn="l" rtl="0">
              <a:spcBef>
                <a:spcPts val="1200"/>
              </a:spcBef>
              <a:spcAft>
                <a:spcPts val="0"/>
              </a:spcAft>
              <a:buNone/>
            </a:pPr>
            <a:r>
              <a:rPr lang="en" b="1">
                <a:solidFill>
                  <a:schemeClr val="dk2"/>
                </a:solidFill>
              </a:rPr>
              <a:t>Generalized rhythmic delta activity (GRDA)</a:t>
            </a:r>
            <a:r>
              <a:rPr lang="en">
                <a:solidFill>
                  <a:schemeClr val="dk2"/>
                </a:solidFill>
              </a:rPr>
              <a:t> = (worse) encephalopathy</a:t>
            </a:r>
            <a:endParaRPr>
              <a:solidFill>
                <a:schemeClr val="dk2"/>
              </a:solidFill>
            </a:endParaRPr>
          </a:p>
          <a:p>
            <a:pPr marL="0" lvl="0" indent="0" algn="l" rtl="0">
              <a:spcBef>
                <a:spcPts val="1200"/>
              </a:spcBef>
              <a:spcAft>
                <a:spcPts val="0"/>
              </a:spcAft>
              <a:buNone/>
            </a:pPr>
            <a:r>
              <a:rPr lang="en" b="1">
                <a:solidFill>
                  <a:schemeClr val="dk2"/>
                </a:solidFill>
              </a:rPr>
              <a:t>Triphasic waves</a:t>
            </a:r>
            <a:r>
              <a:rPr lang="en">
                <a:solidFill>
                  <a:schemeClr val="dk2"/>
                </a:solidFill>
              </a:rPr>
              <a:t> = metabolic/toxic encephalopathy (especially hyperammonemic)</a:t>
            </a:r>
            <a:endParaRPr>
              <a:solidFill>
                <a:schemeClr val="dk2"/>
              </a:solidFill>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41"/>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Question #4: Alternate Scenario</a:t>
            </a:r>
            <a:endParaRPr/>
          </a:p>
        </p:txBody>
      </p:sp>
      <p:sp>
        <p:nvSpPr>
          <p:cNvPr id="257" name="Google Shape;257;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i="1"/>
              <a:t>75M admitted under CTU with colorectal cancer (s/p FOLFOX cycle #2, plts = 25), pneumonia and left SDH is initially “pleasantly confused” on admission. When you round on him this morning, eyes and head are fully deviated to the right. He has no verbal output and does not follow commands. When you lift up his blankets, you see subtle ongoing twitching of his right hand.</a:t>
            </a:r>
            <a:endParaRPr i="1"/>
          </a:p>
          <a:p>
            <a:pPr marL="0" lvl="0" indent="0" algn="l" rtl="0">
              <a:spcBef>
                <a:spcPts val="1200"/>
              </a:spcBef>
              <a:spcAft>
                <a:spcPts val="0"/>
              </a:spcAft>
              <a:buNone/>
            </a:pPr>
            <a:endParaRPr b="1"/>
          </a:p>
          <a:p>
            <a:pPr marL="0" lvl="0" indent="0" algn="l" rtl="0">
              <a:spcBef>
                <a:spcPts val="1200"/>
              </a:spcBef>
              <a:spcAft>
                <a:spcPts val="0"/>
              </a:spcAft>
              <a:buNone/>
            </a:pPr>
            <a:r>
              <a:rPr lang="en" b="1"/>
              <a:t>What is the most likely diagnosis?</a:t>
            </a:r>
            <a:endParaRPr b="1"/>
          </a:p>
          <a:p>
            <a:pPr marL="0" lvl="0" indent="0" algn="l" rtl="0">
              <a:spcBef>
                <a:spcPts val="1200"/>
              </a:spcBef>
              <a:spcAft>
                <a:spcPts val="0"/>
              </a:spcAft>
              <a:buNone/>
            </a:pPr>
            <a:r>
              <a:rPr lang="en" b="1"/>
              <a:t>What is your first step in management?</a:t>
            </a:r>
            <a:endParaRPr b="1"/>
          </a:p>
          <a:p>
            <a:pPr marL="0" lvl="0" indent="0" algn="l" rtl="0">
              <a:spcBef>
                <a:spcPts val="1200"/>
              </a:spcBef>
              <a:spcAft>
                <a:spcPts val="1200"/>
              </a:spcAft>
              <a:buNone/>
            </a:pPr>
            <a:endParaRPr/>
          </a:p>
        </p:txBody>
      </p:sp>
      <p:pic>
        <p:nvPicPr>
          <p:cNvPr id="258" name="Google Shape;258;p41" title="Screen Shot 2025-05-23 at 11.34.02 AM.png"/>
          <p:cNvPicPr preferRelativeResize="0"/>
          <p:nvPr/>
        </p:nvPicPr>
        <p:blipFill>
          <a:blip r:embed="rId3">
            <a:alphaModFix/>
          </a:blip>
          <a:stretch>
            <a:fillRect/>
          </a:stretch>
        </p:blipFill>
        <p:spPr>
          <a:xfrm>
            <a:off x="7523350" y="3580150"/>
            <a:ext cx="1308950" cy="12964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42"/>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Status Epilepticus</a:t>
            </a:r>
            <a:endParaRPr/>
          </a:p>
        </p:txBody>
      </p:sp>
      <p:sp>
        <p:nvSpPr>
          <p:cNvPr id="264" name="Google Shape;264;p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solidFill>
                  <a:schemeClr val="dk2"/>
                </a:solidFill>
              </a:rPr>
              <a:t>Definition: persistent seizure activity</a:t>
            </a:r>
            <a:r>
              <a:rPr lang="en">
                <a:solidFill>
                  <a:schemeClr val="dk2"/>
                </a:solidFill>
              </a:rPr>
              <a:t>, most often a single seizure &gt; 5 mins or a cluster of 2+ seizures without return to baseline</a:t>
            </a:r>
            <a:endParaRPr>
              <a:solidFill>
                <a:schemeClr val="dk2"/>
              </a:solidFill>
            </a:endParaRPr>
          </a:p>
          <a:p>
            <a:pPr marL="0" lvl="0" indent="0" algn="l" rtl="0">
              <a:spcBef>
                <a:spcPts val="1200"/>
              </a:spcBef>
              <a:spcAft>
                <a:spcPts val="1200"/>
              </a:spcAft>
              <a:buNone/>
            </a:pPr>
            <a:r>
              <a:rPr lang="en">
                <a:solidFill>
                  <a:schemeClr val="dk2"/>
                </a:solidFill>
              </a:rPr>
              <a:t>Delayed recognition and treatment = higher risk of neuronal injury and death</a:t>
            </a:r>
            <a:endParaRPr>
              <a:solidFill>
                <a:schemeClr val="dk2"/>
              </a:solidFill>
            </a:endParaRPr>
          </a:p>
        </p:txBody>
      </p:sp>
      <p:pic>
        <p:nvPicPr>
          <p:cNvPr id="265" name="Google Shape;265;p42" title="Screen Shot 2025-05-22 at 12.52.35 PM.png"/>
          <p:cNvPicPr preferRelativeResize="0"/>
          <p:nvPr/>
        </p:nvPicPr>
        <p:blipFill rotWithShape="1">
          <a:blip r:embed="rId3">
            <a:alphaModFix/>
          </a:blip>
          <a:srcRect t="13919"/>
          <a:stretch/>
        </p:blipFill>
        <p:spPr>
          <a:xfrm>
            <a:off x="184637" y="2499475"/>
            <a:ext cx="8774724" cy="236645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43"/>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Non-Convulsive Status Epilepticus (NCSE)</a:t>
            </a:r>
            <a:endParaRPr/>
          </a:p>
        </p:txBody>
      </p:sp>
      <p:sp>
        <p:nvSpPr>
          <p:cNvPr id="271" name="Google Shape;271;p4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b="1">
                <a:solidFill>
                  <a:schemeClr val="dk2"/>
                </a:solidFill>
              </a:rPr>
              <a:t>Definition:</a:t>
            </a:r>
            <a:r>
              <a:rPr lang="en">
                <a:solidFill>
                  <a:schemeClr val="dk2"/>
                </a:solidFill>
              </a:rPr>
              <a:t> status epilepticus with minimal to no motor manifestations</a:t>
            </a:r>
            <a:endParaRPr>
              <a:solidFill>
                <a:schemeClr val="dk2"/>
              </a:solidFill>
            </a:endParaRPr>
          </a:p>
          <a:p>
            <a:pPr marL="0" lvl="0" indent="0" algn="l" rtl="0">
              <a:spcBef>
                <a:spcPts val="1200"/>
              </a:spcBef>
              <a:spcAft>
                <a:spcPts val="0"/>
              </a:spcAft>
              <a:buNone/>
            </a:pPr>
            <a:r>
              <a:rPr lang="en" b="1">
                <a:solidFill>
                  <a:schemeClr val="dk2"/>
                </a:solidFill>
              </a:rPr>
              <a:t>Historical clues: </a:t>
            </a:r>
            <a:endParaRPr b="1">
              <a:solidFill>
                <a:schemeClr val="dk2"/>
              </a:solidFill>
            </a:endParaRPr>
          </a:p>
          <a:p>
            <a:pPr marL="457200" lvl="0" indent="-342900" algn="l" rtl="0">
              <a:spcBef>
                <a:spcPts val="1200"/>
              </a:spcBef>
              <a:spcAft>
                <a:spcPts val="0"/>
              </a:spcAft>
              <a:buClr>
                <a:schemeClr val="dk2"/>
              </a:buClr>
              <a:buSzPts val="1800"/>
              <a:buChar char="❖"/>
            </a:pPr>
            <a:r>
              <a:rPr lang="en">
                <a:solidFill>
                  <a:schemeClr val="dk2"/>
                </a:solidFill>
              </a:rPr>
              <a:t>Prior seizures or immediately following convulsive status</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Otherwise unexplained obtundation (not following commands or fluctuating)</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Acute supratentorial intracranial pathology</a:t>
            </a:r>
            <a:endParaRPr>
              <a:solidFill>
                <a:schemeClr val="dk2"/>
              </a:solidFill>
            </a:endParaRPr>
          </a:p>
          <a:p>
            <a:pPr marL="0" lvl="0" indent="0" algn="l" rtl="0">
              <a:spcBef>
                <a:spcPts val="1200"/>
              </a:spcBef>
              <a:spcAft>
                <a:spcPts val="0"/>
              </a:spcAft>
              <a:buNone/>
            </a:pPr>
            <a:r>
              <a:rPr lang="en" b="1">
                <a:solidFill>
                  <a:schemeClr val="dk2"/>
                </a:solidFill>
              </a:rPr>
              <a:t>Examination clues:</a:t>
            </a:r>
            <a:endParaRPr b="1">
              <a:solidFill>
                <a:schemeClr val="dk2"/>
              </a:solidFill>
            </a:endParaRPr>
          </a:p>
          <a:p>
            <a:pPr marL="457200" lvl="0" indent="-342900" algn="l" rtl="0">
              <a:spcBef>
                <a:spcPts val="1200"/>
              </a:spcBef>
              <a:spcAft>
                <a:spcPts val="0"/>
              </a:spcAft>
              <a:buClr>
                <a:schemeClr val="dk2"/>
              </a:buClr>
              <a:buSzPts val="1800"/>
              <a:buChar char="❖"/>
            </a:pPr>
            <a:r>
              <a:rPr lang="en">
                <a:solidFill>
                  <a:schemeClr val="dk2"/>
                </a:solidFill>
              </a:rPr>
              <a:t>Speech abnormalities </a:t>
            </a:r>
            <a:r>
              <a:rPr lang="en" i="1">
                <a:solidFill>
                  <a:schemeClr val="dk2"/>
                </a:solidFill>
              </a:rPr>
              <a:t>(e.g. mutism, not following commands)</a:t>
            </a:r>
            <a:endParaRPr i="1">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Eye movement abnormalities </a:t>
            </a:r>
            <a:r>
              <a:rPr lang="en" i="1">
                <a:solidFill>
                  <a:schemeClr val="dk2"/>
                </a:solidFill>
              </a:rPr>
              <a:t>(e.g. sustained lateral gaze deviation, nystagmus)</a:t>
            </a:r>
            <a:endParaRPr i="1">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Subtle motor activity </a:t>
            </a:r>
            <a:r>
              <a:rPr lang="en" i="1">
                <a:solidFill>
                  <a:schemeClr val="dk2"/>
                </a:solidFill>
              </a:rPr>
              <a:t>(particularly synchronous facial/periorbital myoclonus)</a:t>
            </a:r>
            <a:endParaRPr i="1">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Automatisms </a:t>
            </a:r>
            <a:r>
              <a:rPr lang="en" i="1">
                <a:solidFill>
                  <a:schemeClr val="dk2"/>
                </a:solidFill>
              </a:rPr>
              <a:t>(e.g. lip-smacking, chewing)</a:t>
            </a:r>
            <a:endParaRPr i="1">
              <a:solidFill>
                <a:schemeClr val="dk2"/>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276" name="Google Shape;276;p44" title="Screen Shot 2025-05-22 at 1.53.56 PM.png"/>
          <p:cNvPicPr preferRelativeResize="0"/>
          <p:nvPr/>
        </p:nvPicPr>
        <p:blipFill>
          <a:blip r:embed="rId3">
            <a:alphaModFix/>
          </a:blip>
          <a:stretch>
            <a:fillRect/>
          </a:stretch>
        </p:blipFill>
        <p:spPr>
          <a:xfrm>
            <a:off x="368125" y="693925"/>
            <a:ext cx="8484351" cy="4148725"/>
          </a:xfrm>
          <a:prstGeom prst="rect">
            <a:avLst/>
          </a:prstGeom>
          <a:noFill/>
          <a:ln>
            <a:noFill/>
          </a:ln>
        </p:spPr>
      </p:pic>
      <p:sp>
        <p:nvSpPr>
          <p:cNvPr id="277" name="Google Shape;277;p44"/>
          <p:cNvSpPr txBox="1"/>
          <p:nvPr/>
        </p:nvSpPr>
        <p:spPr>
          <a:xfrm>
            <a:off x="2990200" y="455400"/>
            <a:ext cx="5934600" cy="2432100"/>
          </a:xfrm>
          <a:prstGeom prst="rect">
            <a:avLst/>
          </a:prstGeom>
          <a:solidFill>
            <a:schemeClr val="lt1"/>
          </a:solidFill>
          <a:ln w="9525" cap="flat" cmpd="sng">
            <a:solidFill>
              <a:schemeClr val="accent3"/>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2200" b="1">
                <a:solidFill>
                  <a:schemeClr val="dk2"/>
                </a:solidFill>
                <a:latin typeface="Raleway"/>
                <a:ea typeface="Raleway"/>
                <a:cs typeface="Raleway"/>
                <a:sym typeface="Raleway"/>
              </a:rPr>
              <a:t>Initial ward management of ?NCSE</a:t>
            </a:r>
            <a:br>
              <a:rPr lang="en" sz="2200" b="1">
                <a:solidFill>
                  <a:schemeClr val="dk2"/>
                </a:solidFill>
                <a:latin typeface="Raleway"/>
                <a:ea typeface="Raleway"/>
                <a:cs typeface="Raleway"/>
                <a:sym typeface="Raleway"/>
              </a:rPr>
            </a:br>
            <a:endParaRPr sz="2200" b="1">
              <a:solidFill>
                <a:schemeClr val="dk2"/>
              </a:solidFill>
              <a:latin typeface="Raleway"/>
              <a:ea typeface="Raleway"/>
              <a:cs typeface="Raleway"/>
              <a:sym typeface="Raleway"/>
            </a:endParaRPr>
          </a:p>
          <a:p>
            <a:pPr marL="457200" lvl="0" indent="-336550" algn="l" rtl="0">
              <a:spcBef>
                <a:spcPts val="0"/>
              </a:spcBef>
              <a:spcAft>
                <a:spcPts val="0"/>
              </a:spcAft>
              <a:buClr>
                <a:schemeClr val="dk2"/>
              </a:buClr>
              <a:buSzPts val="1700"/>
              <a:buFont typeface="Source Sans Pro"/>
              <a:buChar char="❖"/>
            </a:pPr>
            <a:r>
              <a:rPr lang="en" sz="1700" b="1">
                <a:solidFill>
                  <a:schemeClr val="dk2"/>
                </a:solidFill>
                <a:latin typeface="Source Sans Pro"/>
                <a:ea typeface="Source Sans Pro"/>
                <a:cs typeface="Source Sans Pro"/>
                <a:sym typeface="Source Sans Pro"/>
              </a:rPr>
              <a:t>In practice, EEG almost never immediately available</a:t>
            </a:r>
            <a:endParaRPr sz="1700" b="1">
              <a:solidFill>
                <a:schemeClr val="dk2"/>
              </a:solidFill>
              <a:latin typeface="Source Sans Pro"/>
              <a:ea typeface="Source Sans Pro"/>
              <a:cs typeface="Source Sans Pro"/>
              <a:sym typeface="Source Sans Pro"/>
            </a:endParaRPr>
          </a:p>
          <a:p>
            <a:pPr marL="457200" lvl="0" indent="-336550" algn="l" rtl="0">
              <a:spcBef>
                <a:spcPts val="0"/>
              </a:spcBef>
              <a:spcAft>
                <a:spcPts val="0"/>
              </a:spcAft>
              <a:buClr>
                <a:schemeClr val="dk2"/>
              </a:buClr>
              <a:buSzPts val="1700"/>
              <a:buFont typeface="Source Sans Pro"/>
              <a:buChar char="❖"/>
            </a:pPr>
            <a:r>
              <a:rPr lang="en" sz="1700" b="1">
                <a:solidFill>
                  <a:schemeClr val="dk2"/>
                </a:solidFill>
                <a:latin typeface="Source Sans Pro"/>
                <a:ea typeface="Source Sans Pro"/>
                <a:cs typeface="Source Sans Pro"/>
                <a:sym typeface="Source Sans Pro"/>
              </a:rPr>
              <a:t>If suspicious, do </a:t>
            </a:r>
            <a:r>
              <a:rPr lang="en" sz="1700" b="1">
                <a:solidFill>
                  <a:srgbClr val="FF0000"/>
                </a:solidFill>
                <a:latin typeface="Source Sans Pro"/>
                <a:ea typeface="Source Sans Pro"/>
                <a:cs typeface="Source Sans Pro"/>
                <a:sym typeface="Source Sans Pro"/>
              </a:rPr>
              <a:t>NOT </a:t>
            </a:r>
            <a:r>
              <a:rPr lang="en" sz="1700" b="1">
                <a:solidFill>
                  <a:schemeClr val="dk2"/>
                </a:solidFill>
                <a:latin typeface="Source Sans Pro"/>
                <a:ea typeface="Source Sans Pro"/>
                <a:cs typeface="Source Sans Pro"/>
                <a:sym typeface="Source Sans Pro"/>
              </a:rPr>
              <a:t>let EEG delay treatment trial</a:t>
            </a:r>
            <a:endParaRPr sz="1700" b="1">
              <a:solidFill>
                <a:schemeClr val="dk2"/>
              </a:solidFill>
              <a:latin typeface="Source Sans Pro"/>
              <a:ea typeface="Source Sans Pro"/>
              <a:cs typeface="Source Sans Pro"/>
              <a:sym typeface="Source Sans Pro"/>
            </a:endParaRPr>
          </a:p>
          <a:p>
            <a:pPr marL="457200" lvl="0" indent="-336550" algn="l" rtl="0">
              <a:spcBef>
                <a:spcPts val="0"/>
              </a:spcBef>
              <a:spcAft>
                <a:spcPts val="0"/>
              </a:spcAft>
              <a:buClr>
                <a:schemeClr val="dk2"/>
              </a:buClr>
              <a:buSzPts val="1700"/>
              <a:buFont typeface="Source Sans Pro"/>
              <a:buChar char="❖"/>
            </a:pPr>
            <a:r>
              <a:rPr lang="en" sz="1700">
                <a:solidFill>
                  <a:schemeClr val="dk2"/>
                </a:solidFill>
                <a:latin typeface="Source Sans Pro"/>
                <a:ea typeface="Source Sans Pro"/>
                <a:cs typeface="Source Sans Pro"/>
                <a:sym typeface="Source Sans Pro"/>
              </a:rPr>
              <a:t>Monitor for improvements in focal neurologic findings and mental status over minutes up to hours/days</a:t>
            </a:r>
            <a:endParaRPr sz="1700">
              <a:solidFill>
                <a:schemeClr val="dk2"/>
              </a:solidFill>
              <a:latin typeface="Source Sans Pro"/>
              <a:ea typeface="Source Sans Pro"/>
              <a:cs typeface="Source Sans Pro"/>
              <a:sym typeface="Source Sans Pro"/>
            </a:endParaRPr>
          </a:p>
          <a:p>
            <a:pPr marL="457200" lvl="0" indent="-336550" algn="l" rtl="0">
              <a:spcBef>
                <a:spcPts val="0"/>
              </a:spcBef>
              <a:spcAft>
                <a:spcPts val="0"/>
              </a:spcAft>
              <a:buClr>
                <a:schemeClr val="dk2"/>
              </a:buClr>
              <a:buSzPts val="1700"/>
              <a:buFont typeface="Source Sans Pro"/>
              <a:buChar char="❖"/>
            </a:pPr>
            <a:r>
              <a:rPr lang="en" sz="1700">
                <a:solidFill>
                  <a:schemeClr val="dk2"/>
                </a:solidFill>
                <a:latin typeface="Source Sans Pro"/>
                <a:ea typeface="Source Sans Pro"/>
                <a:cs typeface="Source Sans Pro"/>
                <a:sym typeface="Source Sans Pro"/>
              </a:rPr>
              <a:t>Especially if airway at risk, can follow the same treatment algorithm as for convulsive status</a:t>
            </a:r>
            <a:endParaRPr sz="1800">
              <a:solidFill>
                <a:schemeClr val="lt2"/>
              </a:solidFill>
              <a:latin typeface="Source Sans Pro"/>
              <a:ea typeface="Source Sans Pro"/>
              <a:cs typeface="Source Sans Pro"/>
              <a:sym typeface="Source Sans Pro"/>
            </a:endParaRPr>
          </a:p>
        </p:txBody>
      </p:sp>
      <p:sp>
        <p:nvSpPr>
          <p:cNvPr id="278" name="Google Shape;278;p44"/>
          <p:cNvSpPr txBox="1"/>
          <p:nvPr/>
        </p:nvSpPr>
        <p:spPr>
          <a:xfrm>
            <a:off x="0" y="4798775"/>
            <a:ext cx="6221400" cy="276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 sz="600">
                <a:solidFill>
                  <a:schemeClr val="dk2"/>
                </a:solidFill>
                <a:highlight>
                  <a:srgbClr val="FFFFFF"/>
                </a:highlight>
              </a:rPr>
              <a:t>Espinosa-Jovel, et al. Seizure emergency code strategy: Improving treatment times and hospital outcomes for patients with urgent epileptic seizures. Epileptic Disord, 2024.</a:t>
            </a:r>
            <a:endParaRPr sz="600">
              <a:solidFill>
                <a:schemeClr val="dk2"/>
              </a:solidFill>
              <a:highlight>
                <a:srgbClr val="FFFFFF"/>
              </a:high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45"/>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Question #5</a:t>
            </a:r>
            <a:endParaRPr/>
          </a:p>
        </p:txBody>
      </p:sp>
      <p:sp>
        <p:nvSpPr>
          <p:cNvPr id="284" name="Google Shape;284;p4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i="1"/>
              <a:t>For the patient in the previous scenario, what would you order for initial management?</a:t>
            </a:r>
            <a:br>
              <a:rPr lang="en" i="1"/>
            </a:br>
            <a:r>
              <a:rPr lang="en" i="1"/>
              <a:t>You’re guessing they weigh around 70 kg, this morning’s bloodwork was ok, and you’re not immediately concerned about their airway</a:t>
            </a:r>
            <a:endParaRPr i="1"/>
          </a:p>
          <a:p>
            <a:pPr marL="457200" lvl="0" indent="-342900" algn="l" rtl="0">
              <a:spcBef>
                <a:spcPts val="1200"/>
              </a:spcBef>
              <a:spcAft>
                <a:spcPts val="0"/>
              </a:spcAft>
              <a:buSzPts val="1800"/>
              <a:buAutoNum type="alphaLcParenR"/>
            </a:pPr>
            <a:r>
              <a:rPr lang="en"/>
              <a:t>Lorazepam 2mg IV x1</a:t>
            </a:r>
            <a:endParaRPr/>
          </a:p>
          <a:p>
            <a:pPr marL="457200" lvl="0" indent="-342900" algn="l" rtl="0">
              <a:spcBef>
                <a:spcPts val="0"/>
              </a:spcBef>
              <a:spcAft>
                <a:spcPts val="0"/>
              </a:spcAft>
              <a:buSzPts val="1800"/>
              <a:buAutoNum type="alphaLcParenR"/>
            </a:pPr>
            <a:r>
              <a:rPr lang="en"/>
              <a:t>Lorazepam 2mg IV x1, repeat x1 at 5 mins if not improving</a:t>
            </a:r>
            <a:endParaRPr/>
          </a:p>
          <a:p>
            <a:pPr marL="457200" lvl="0" indent="-342900" algn="l" rtl="0">
              <a:spcBef>
                <a:spcPts val="0"/>
              </a:spcBef>
              <a:spcAft>
                <a:spcPts val="0"/>
              </a:spcAft>
              <a:buSzPts val="1800"/>
              <a:buAutoNum type="alphaLcParenR"/>
            </a:pPr>
            <a:r>
              <a:rPr lang="en"/>
              <a:t>Lorazepam 4mg IV x1, then keppra 2g IV x1 if not improving after 5 mins</a:t>
            </a:r>
            <a:endParaRPr/>
          </a:p>
          <a:p>
            <a:pPr marL="457200" lvl="0" indent="-342900" algn="l" rtl="0">
              <a:spcBef>
                <a:spcPts val="0"/>
              </a:spcBef>
              <a:spcAft>
                <a:spcPts val="0"/>
              </a:spcAft>
              <a:buSzPts val="1800"/>
              <a:buAutoNum type="alphaLcParenR"/>
            </a:pPr>
            <a:r>
              <a:rPr lang="en"/>
              <a:t>Lorazepam 4mg IV x1 (repeat x1 at 5 mins if not improving) then keppra 4.5g IV x1</a:t>
            </a:r>
            <a:endParaRPr/>
          </a:p>
          <a:p>
            <a:pPr marL="457200" lvl="0" indent="-342900" algn="l" rtl="0">
              <a:spcBef>
                <a:spcPts val="0"/>
              </a:spcBef>
              <a:spcAft>
                <a:spcPts val="0"/>
              </a:spcAft>
              <a:buSzPts val="1800"/>
              <a:buAutoNum type="alphaLcParenR"/>
            </a:pPr>
            <a:r>
              <a:rPr lang="en"/>
              <a:t>Keppra 3g IV x1</a:t>
            </a:r>
            <a:endParaRPr/>
          </a:p>
        </p:txBody>
      </p:sp>
      <p:pic>
        <p:nvPicPr>
          <p:cNvPr id="285" name="Google Shape;285;p45" title="Screen Shot 2025-05-23 at 11.34.02 AM.png"/>
          <p:cNvPicPr preferRelativeResize="0"/>
          <p:nvPr/>
        </p:nvPicPr>
        <p:blipFill>
          <a:blip r:embed="rId3">
            <a:alphaModFix/>
          </a:blip>
          <a:stretch>
            <a:fillRect/>
          </a:stretch>
        </p:blipFill>
        <p:spPr>
          <a:xfrm>
            <a:off x="7674100" y="3709225"/>
            <a:ext cx="1308950" cy="12964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6"/>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Question #5</a:t>
            </a:r>
            <a:endParaRPr/>
          </a:p>
        </p:txBody>
      </p:sp>
      <p:sp>
        <p:nvSpPr>
          <p:cNvPr id="291" name="Google Shape;291;p46"/>
          <p:cNvSpPr txBox="1">
            <a:spLocks noGrp="1"/>
          </p:cNvSpPr>
          <p:nvPr>
            <p:ph type="body" idx="1"/>
          </p:nvPr>
        </p:nvSpPr>
        <p:spPr>
          <a:xfrm>
            <a:off x="311700" y="1152475"/>
            <a:ext cx="88323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i="1"/>
              <a:t>For the patient in the previous scenario, what would you order for initial management?</a:t>
            </a:r>
            <a:br>
              <a:rPr lang="en" i="1"/>
            </a:br>
            <a:r>
              <a:rPr lang="en" i="1"/>
              <a:t>You’re guessing they weigh around 70 kg, this morning’s bloodwork was ok, and you’re </a:t>
            </a:r>
            <a:br>
              <a:rPr lang="en" i="1"/>
            </a:br>
            <a:r>
              <a:rPr lang="en" i="1"/>
              <a:t>not immediately concerned about their airway</a:t>
            </a:r>
            <a:endParaRPr i="1"/>
          </a:p>
          <a:p>
            <a:pPr marL="457200" lvl="0" indent="-342900" algn="l" rtl="0">
              <a:spcBef>
                <a:spcPts val="1200"/>
              </a:spcBef>
              <a:spcAft>
                <a:spcPts val="0"/>
              </a:spcAft>
              <a:buSzPts val="1800"/>
              <a:buAutoNum type="alphaLcParenR"/>
            </a:pPr>
            <a:r>
              <a:rPr lang="en"/>
              <a:t>Lorazepam 2mg IV x1</a:t>
            </a:r>
            <a:endParaRPr/>
          </a:p>
          <a:p>
            <a:pPr marL="457200" lvl="0" indent="-342900" algn="l" rtl="0">
              <a:spcBef>
                <a:spcPts val="0"/>
              </a:spcBef>
              <a:spcAft>
                <a:spcPts val="0"/>
              </a:spcAft>
              <a:buSzPts val="1800"/>
              <a:buAutoNum type="alphaLcParenR"/>
            </a:pPr>
            <a:r>
              <a:rPr lang="en"/>
              <a:t>Lorazepam 2mg IV x1, repeat x1 at 5 mins if not improving</a:t>
            </a:r>
            <a:endParaRPr/>
          </a:p>
          <a:p>
            <a:pPr marL="457200" lvl="0" indent="-342900" algn="l" rtl="0">
              <a:spcBef>
                <a:spcPts val="0"/>
              </a:spcBef>
              <a:spcAft>
                <a:spcPts val="0"/>
              </a:spcAft>
              <a:buSzPts val="1800"/>
              <a:buAutoNum type="alphaLcParenR"/>
            </a:pPr>
            <a:r>
              <a:rPr lang="en"/>
              <a:t>Lorazepam 4mg IV x1, then keppra 2g IV x1 if not improving after 5 mins</a:t>
            </a:r>
            <a:endParaRPr/>
          </a:p>
          <a:p>
            <a:pPr marL="457200" lvl="0" indent="-342900" algn="l" rtl="0">
              <a:spcBef>
                <a:spcPts val="0"/>
              </a:spcBef>
              <a:spcAft>
                <a:spcPts val="0"/>
              </a:spcAft>
              <a:buSzPts val="1800"/>
              <a:buAutoNum type="alphaLcParenR"/>
            </a:pPr>
            <a:r>
              <a:rPr lang="en" b="1"/>
              <a:t>Lorazepam 4mg IV x1 (repeat x1 at 5 mins if not improving) and keppra 4.5g IV x1</a:t>
            </a:r>
            <a:endParaRPr b="1"/>
          </a:p>
          <a:p>
            <a:pPr marL="457200" lvl="0" indent="-342900" algn="l" rtl="0">
              <a:spcBef>
                <a:spcPts val="0"/>
              </a:spcBef>
              <a:spcAft>
                <a:spcPts val="0"/>
              </a:spcAft>
              <a:buSzPts val="1800"/>
              <a:buAutoNum type="alphaLcParenR"/>
            </a:pPr>
            <a:r>
              <a:rPr lang="en"/>
              <a:t>Keppra 3g IV x1</a:t>
            </a:r>
            <a:endParaRPr/>
          </a:p>
        </p:txBody>
      </p:sp>
      <p:sp>
        <p:nvSpPr>
          <p:cNvPr id="292" name="Google Shape;292;p46"/>
          <p:cNvSpPr txBox="1"/>
          <p:nvPr/>
        </p:nvSpPr>
        <p:spPr>
          <a:xfrm>
            <a:off x="3879275" y="404800"/>
            <a:ext cx="4163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sp>
        <p:nvSpPr>
          <p:cNvPr id="293" name="Google Shape;293;p46"/>
          <p:cNvSpPr txBox="1"/>
          <p:nvPr/>
        </p:nvSpPr>
        <p:spPr>
          <a:xfrm>
            <a:off x="2650425" y="3838300"/>
            <a:ext cx="6014100" cy="10158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dk2"/>
                </a:solidFill>
                <a:latin typeface="Source Sans Pro"/>
                <a:ea typeface="Source Sans Pro"/>
                <a:cs typeface="Source Sans Pro"/>
                <a:sym typeface="Source Sans Pro"/>
              </a:rPr>
              <a:t>Benzos first - hit hard and fast!</a:t>
            </a:r>
            <a:endParaRPr sz="1800" b="1">
              <a:solidFill>
                <a:schemeClr val="dk2"/>
              </a:solidFill>
              <a:latin typeface="Source Sans Pro"/>
              <a:ea typeface="Source Sans Pro"/>
              <a:cs typeface="Source Sans Pro"/>
              <a:sym typeface="Source Sans Pro"/>
            </a:endParaRPr>
          </a:p>
          <a:p>
            <a:pPr marL="0" lvl="0" indent="0" algn="l" rtl="0">
              <a:spcBef>
                <a:spcPts val="0"/>
              </a:spcBef>
              <a:spcAft>
                <a:spcPts val="0"/>
              </a:spcAft>
              <a:buNone/>
            </a:pPr>
            <a:r>
              <a:rPr lang="en" sz="1800">
                <a:solidFill>
                  <a:schemeClr val="dk2"/>
                </a:solidFill>
                <a:latin typeface="Source Sans Pro"/>
                <a:ea typeface="Source Sans Pro"/>
                <a:cs typeface="Source Sans Pro"/>
                <a:sym typeface="Source Sans Pro"/>
              </a:rPr>
              <a:t>Lorazepam IV - 0.1mg/kg, up to 8mg (2-4 mg/dose)</a:t>
            </a:r>
            <a:endParaRPr sz="1800">
              <a:solidFill>
                <a:schemeClr val="dk2"/>
              </a:solidFill>
              <a:latin typeface="Source Sans Pro"/>
              <a:ea typeface="Source Sans Pro"/>
              <a:cs typeface="Source Sans Pro"/>
              <a:sym typeface="Source Sans Pro"/>
            </a:endParaRPr>
          </a:p>
          <a:p>
            <a:pPr marL="0" lvl="0" indent="0" algn="l" rtl="0">
              <a:spcBef>
                <a:spcPts val="0"/>
              </a:spcBef>
              <a:spcAft>
                <a:spcPts val="0"/>
              </a:spcAft>
              <a:buNone/>
            </a:pPr>
            <a:r>
              <a:rPr lang="en" sz="1800" b="1">
                <a:solidFill>
                  <a:schemeClr val="dk2"/>
                </a:solidFill>
                <a:latin typeface="Source Sans Pro"/>
                <a:ea typeface="Source Sans Pro"/>
                <a:cs typeface="Source Sans Pro"/>
                <a:sym typeface="Source Sans Pro"/>
              </a:rPr>
              <a:t>Even if benzos work, still need to load a maintenance ASM</a:t>
            </a:r>
            <a:endParaRPr sz="1800" b="1">
              <a:solidFill>
                <a:schemeClr val="dk2"/>
              </a:solidFill>
              <a:latin typeface="Source Sans Pro"/>
              <a:ea typeface="Source Sans Pro"/>
              <a:cs typeface="Source Sans Pro"/>
              <a:sym typeface="Source Sans Pro"/>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pic>
        <p:nvPicPr>
          <p:cNvPr id="298" name="Google Shape;298;p47" descr="A close-up of a document&#10;&#10;Description automatically generated"/>
          <p:cNvPicPr preferRelativeResize="0"/>
          <p:nvPr/>
        </p:nvPicPr>
        <p:blipFill>
          <a:blip r:embed="rId3">
            <a:alphaModFix/>
          </a:blip>
          <a:stretch>
            <a:fillRect/>
          </a:stretch>
        </p:blipFill>
        <p:spPr>
          <a:xfrm>
            <a:off x="3602775" y="0"/>
            <a:ext cx="3962400" cy="5143500"/>
          </a:xfrm>
          <a:prstGeom prst="rect">
            <a:avLst/>
          </a:prstGeom>
          <a:noFill/>
          <a:ln>
            <a:noFill/>
          </a:ln>
        </p:spPr>
      </p:pic>
      <p:sp>
        <p:nvSpPr>
          <p:cNvPr id="299" name="Google Shape;299;p47"/>
          <p:cNvSpPr txBox="1"/>
          <p:nvPr/>
        </p:nvSpPr>
        <p:spPr>
          <a:xfrm>
            <a:off x="2743200" y="15240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300" name="Google Shape;300;p47"/>
          <p:cNvSpPr txBox="1"/>
          <p:nvPr/>
        </p:nvSpPr>
        <p:spPr>
          <a:xfrm>
            <a:off x="159900" y="1793700"/>
            <a:ext cx="3365100" cy="7332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2227" b="1">
                <a:solidFill>
                  <a:schemeClr val="lt2"/>
                </a:solidFill>
                <a:latin typeface="Raleway"/>
                <a:ea typeface="Raleway"/>
                <a:cs typeface="Raleway"/>
                <a:sym typeface="Raleway"/>
              </a:rPr>
              <a:t>Status Epilepticus:</a:t>
            </a:r>
            <a:endParaRPr sz="2227" b="1">
              <a:solidFill>
                <a:schemeClr val="lt2"/>
              </a:solidFill>
              <a:latin typeface="Raleway"/>
              <a:ea typeface="Raleway"/>
              <a:cs typeface="Raleway"/>
              <a:sym typeface="Raleway"/>
            </a:endParaRPr>
          </a:p>
          <a:p>
            <a:pPr marL="0" lvl="0" indent="0" algn="l" rtl="0">
              <a:lnSpc>
                <a:spcPct val="80000"/>
              </a:lnSpc>
              <a:spcBef>
                <a:spcPts val="0"/>
              </a:spcBef>
              <a:spcAft>
                <a:spcPts val="0"/>
              </a:spcAft>
              <a:buNone/>
            </a:pPr>
            <a:r>
              <a:rPr lang="en" sz="2227" b="1">
                <a:solidFill>
                  <a:schemeClr val="lt2"/>
                </a:solidFill>
                <a:latin typeface="Raleway"/>
                <a:ea typeface="Raleway"/>
                <a:cs typeface="Raleway"/>
                <a:sym typeface="Raleway"/>
              </a:rPr>
              <a:t>Treatment Algorithm</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8"/>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Status Epilepticus: Treatment</a:t>
            </a:r>
            <a:endParaRPr/>
          </a:p>
        </p:txBody>
      </p:sp>
      <p:sp>
        <p:nvSpPr>
          <p:cNvPr id="306" name="Google Shape;306;p48"/>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sz="1600" b="1" u="sng">
                <a:solidFill>
                  <a:schemeClr val="dk2"/>
                </a:solidFill>
              </a:rPr>
              <a:t>First 10 minutes:</a:t>
            </a:r>
            <a:endParaRPr sz="1600" b="1" u="sng">
              <a:solidFill>
                <a:schemeClr val="dk2"/>
              </a:solidFill>
            </a:endParaRPr>
          </a:p>
          <a:p>
            <a:pPr marL="0" lvl="0" indent="0" algn="l" rtl="0">
              <a:spcBef>
                <a:spcPts val="1200"/>
              </a:spcBef>
              <a:spcAft>
                <a:spcPts val="0"/>
              </a:spcAft>
              <a:buNone/>
            </a:pPr>
            <a:r>
              <a:rPr lang="en" sz="1600" b="1">
                <a:solidFill>
                  <a:schemeClr val="dk2"/>
                </a:solidFill>
              </a:rPr>
              <a:t>Lorazepam IV 4 mg IV push over 2 mins</a:t>
            </a:r>
            <a:br>
              <a:rPr lang="en" sz="1600">
                <a:solidFill>
                  <a:schemeClr val="dk2"/>
                </a:solidFill>
              </a:rPr>
            </a:br>
            <a:r>
              <a:rPr lang="en" sz="1600" b="1">
                <a:solidFill>
                  <a:schemeClr val="dk2"/>
                </a:solidFill>
              </a:rPr>
              <a:t>If still seizing at 5 mins, repeat x1</a:t>
            </a:r>
            <a:br>
              <a:rPr lang="en" sz="1600">
                <a:solidFill>
                  <a:schemeClr val="dk2"/>
                </a:solidFill>
              </a:rPr>
            </a:br>
            <a:r>
              <a:rPr lang="en" sz="1600">
                <a:solidFill>
                  <a:schemeClr val="dk2"/>
                </a:solidFill>
              </a:rPr>
              <a:t>(or 0.1mg/kg IV, max dose 8 mg)</a:t>
            </a:r>
            <a:endParaRPr sz="1600">
              <a:solidFill>
                <a:schemeClr val="dk2"/>
              </a:solidFill>
            </a:endParaRPr>
          </a:p>
          <a:p>
            <a:pPr marL="0" lvl="0" indent="0" algn="l" rtl="0">
              <a:spcBef>
                <a:spcPts val="1200"/>
              </a:spcBef>
              <a:spcAft>
                <a:spcPts val="0"/>
              </a:spcAft>
              <a:buNone/>
            </a:pPr>
            <a:r>
              <a:rPr lang="en" sz="1600">
                <a:solidFill>
                  <a:schemeClr val="dk2"/>
                </a:solidFill>
              </a:rPr>
              <a:t>If no IV access: midazolam 10mg IN/buccal/IM</a:t>
            </a:r>
            <a:endParaRPr sz="1600">
              <a:solidFill>
                <a:schemeClr val="dk2"/>
              </a:solidFill>
            </a:endParaRPr>
          </a:p>
          <a:p>
            <a:pPr marL="0" lvl="0" indent="0" algn="l" rtl="0">
              <a:spcBef>
                <a:spcPts val="1200"/>
              </a:spcBef>
              <a:spcAft>
                <a:spcPts val="0"/>
              </a:spcAft>
              <a:buNone/>
            </a:pPr>
            <a:r>
              <a:rPr lang="en" sz="1600">
                <a:solidFill>
                  <a:schemeClr val="dk2"/>
                </a:solidFill>
              </a:rPr>
              <a:t>If no other benzos:</a:t>
            </a:r>
            <a:br>
              <a:rPr lang="en" sz="1600">
                <a:solidFill>
                  <a:schemeClr val="dk2"/>
                </a:solidFill>
              </a:rPr>
            </a:br>
            <a:r>
              <a:rPr lang="en" sz="1600">
                <a:solidFill>
                  <a:schemeClr val="dk2"/>
                </a:solidFill>
              </a:rPr>
              <a:t>Diazepam 5 mg IV q3min (max 20 mg) or 20 mg PR</a:t>
            </a:r>
            <a:endParaRPr sz="1600">
              <a:solidFill>
                <a:schemeClr val="dk2"/>
              </a:solidFill>
            </a:endParaRPr>
          </a:p>
          <a:p>
            <a:pPr marL="0" lvl="0" indent="0" algn="l" rtl="0">
              <a:spcBef>
                <a:spcPts val="1200"/>
              </a:spcBef>
              <a:spcAft>
                <a:spcPts val="0"/>
              </a:spcAft>
              <a:buNone/>
            </a:pPr>
            <a:endParaRPr>
              <a:solidFill>
                <a:schemeClr val="dk2"/>
              </a:solidFill>
            </a:endParaRPr>
          </a:p>
          <a:p>
            <a:pPr marL="0" lvl="0" indent="0" algn="l" rtl="0">
              <a:spcBef>
                <a:spcPts val="1200"/>
              </a:spcBef>
              <a:spcAft>
                <a:spcPts val="1200"/>
              </a:spcAft>
              <a:buNone/>
            </a:pPr>
            <a:endParaRPr/>
          </a:p>
        </p:txBody>
      </p:sp>
      <p:sp>
        <p:nvSpPr>
          <p:cNvPr id="307" name="Google Shape;307;p48"/>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600" b="1">
                <a:solidFill>
                  <a:schemeClr val="accent3"/>
                </a:solidFill>
              </a:rPr>
              <a:t>Benzodiazepines are 1st line for status</a:t>
            </a:r>
            <a:endParaRPr sz="1600" b="1">
              <a:solidFill>
                <a:schemeClr val="accent3"/>
              </a:solidFill>
            </a:endParaRPr>
          </a:p>
          <a:p>
            <a:pPr marL="0" lvl="0" indent="0" algn="l" rtl="0">
              <a:spcBef>
                <a:spcPts val="1200"/>
              </a:spcBef>
              <a:spcAft>
                <a:spcPts val="0"/>
              </a:spcAft>
              <a:buNone/>
            </a:pPr>
            <a:r>
              <a:rPr lang="en" sz="1600">
                <a:solidFill>
                  <a:schemeClr val="dk2"/>
                </a:solidFill>
              </a:rPr>
              <a:t>Upfront, adequate doses give best chance of stopping a seizure quickly (In practice often under-dosed)</a:t>
            </a:r>
            <a:endParaRPr sz="1600">
              <a:solidFill>
                <a:schemeClr val="dk2"/>
              </a:solidFill>
            </a:endParaRPr>
          </a:p>
          <a:p>
            <a:pPr marL="0" lvl="0" indent="0" algn="l" rtl="0">
              <a:spcBef>
                <a:spcPts val="1200"/>
              </a:spcBef>
              <a:spcAft>
                <a:spcPts val="1200"/>
              </a:spcAft>
              <a:buNone/>
            </a:pPr>
            <a:r>
              <a:rPr lang="en" sz="1600">
                <a:solidFill>
                  <a:schemeClr val="dk2"/>
                </a:solidFill>
              </a:rPr>
              <a:t>Evidence does </a:t>
            </a:r>
            <a:r>
              <a:rPr lang="en" sz="1600">
                <a:solidFill>
                  <a:srgbClr val="FF0000"/>
                </a:solidFill>
              </a:rPr>
              <a:t>NOT</a:t>
            </a:r>
            <a:r>
              <a:rPr lang="en" sz="1600">
                <a:solidFill>
                  <a:schemeClr val="dk2"/>
                </a:solidFill>
              </a:rPr>
              <a:t> suggest that benzos for status hasten respiratory depression/need for intubation</a:t>
            </a:r>
            <a:r>
              <a:rPr lang="en">
                <a:solidFill>
                  <a:schemeClr val="dk2"/>
                </a:solidFill>
              </a:rPr>
              <a:t> </a:t>
            </a:r>
            <a:endParaRPr>
              <a:solidFill>
                <a:schemeClr val="dk2"/>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9"/>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Status Epilepticus: Treatment</a:t>
            </a:r>
            <a:endParaRPr/>
          </a:p>
        </p:txBody>
      </p:sp>
      <p:sp>
        <p:nvSpPr>
          <p:cNvPr id="313" name="Google Shape;313;p49"/>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sz="1600" b="1" u="sng">
                <a:solidFill>
                  <a:schemeClr val="dk2"/>
                </a:solidFill>
              </a:rPr>
              <a:t>10 minutes → 30 minutes</a:t>
            </a:r>
            <a:endParaRPr sz="1600" b="1" u="sng">
              <a:solidFill>
                <a:schemeClr val="dk2"/>
              </a:solidFill>
            </a:endParaRPr>
          </a:p>
          <a:p>
            <a:pPr marL="0" lvl="0" indent="0" algn="l" rtl="0">
              <a:spcBef>
                <a:spcPts val="1200"/>
              </a:spcBef>
              <a:spcAft>
                <a:spcPts val="0"/>
              </a:spcAft>
              <a:buNone/>
            </a:pPr>
            <a:r>
              <a:rPr lang="en" sz="1600">
                <a:solidFill>
                  <a:schemeClr val="dk2"/>
                </a:solidFill>
              </a:rPr>
              <a:t>Load 2nd line antiseizure medication (order STAT, give whenever arrives)</a:t>
            </a:r>
            <a:endParaRPr sz="1600">
              <a:solidFill>
                <a:schemeClr val="dk2"/>
              </a:solidFill>
            </a:endParaRPr>
          </a:p>
          <a:p>
            <a:pPr marL="0" lvl="0" indent="0" algn="l" rtl="0">
              <a:spcBef>
                <a:spcPts val="1200"/>
              </a:spcBef>
              <a:spcAft>
                <a:spcPts val="0"/>
              </a:spcAft>
              <a:buNone/>
            </a:pPr>
            <a:r>
              <a:rPr lang="en" sz="1600" b="1">
                <a:solidFill>
                  <a:schemeClr val="dk2"/>
                </a:solidFill>
              </a:rPr>
              <a:t>Keppra 60 mg/kg IV, max 4.5 g (&gt;75 kg)</a:t>
            </a:r>
            <a:endParaRPr sz="1600" b="1">
              <a:solidFill>
                <a:schemeClr val="dk2"/>
              </a:solidFill>
            </a:endParaRPr>
          </a:p>
          <a:p>
            <a:pPr marL="0" lvl="0" indent="0" algn="l" rtl="0">
              <a:spcBef>
                <a:spcPts val="1200"/>
              </a:spcBef>
              <a:spcAft>
                <a:spcPts val="0"/>
              </a:spcAft>
              <a:buNone/>
            </a:pPr>
            <a:r>
              <a:rPr lang="en" sz="1600">
                <a:solidFill>
                  <a:schemeClr val="dk2"/>
                </a:solidFill>
              </a:rPr>
              <a:t>VPA 40 mg/kg IV, max 3 g (&gt;75 kg)</a:t>
            </a:r>
            <a:endParaRPr sz="1600">
              <a:solidFill>
                <a:schemeClr val="dk2"/>
              </a:solidFill>
            </a:endParaRPr>
          </a:p>
          <a:p>
            <a:pPr marL="0" lvl="0" indent="0" algn="l" rtl="0">
              <a:spcBef>
                <a:spcPts val="1200"/>
              </a:spcBef>
              <a:spcAft>
                <a:spcPts val="0"/>
              </a:spcAft>
              <a:buNone/>
            </a:pPr>
            <a:r>
              <a:rPr lang="en" sz="1600">
                <a:solidFill>
                  <a:schemeClr val="dk2"/>
                </a:solidFill>
              </a:rPr>
              <a:t>Phenytoin 20 mg/kg IV, max 1.5 g (&gt;75 kg)</a:t>
            </a:r>
            <a:endParaRPr sz="1600">
              <a:solidFill>
                <a:schemeClr val="dk2"/>
              </a:solidFill>
            </a:endParaRPr>
          </a:p>
          <a:p>
            <a:pPr marL="457200" lvl="0" indent="-330200" algn="l" rtl="0">
              <a:spcBef>
                <a:spcPts val="1200"/>
              </a:spcBef>
              <a:spcAft>
                <a:spcPts val="0"/>
              </a:spcAft>
              <a:buClr>
                <a:schemeClr val="dk2"/>
              </a:buClr>
              <a:buSzPts val="1600"/>
              <a:buChar char="❖"/>
            </a:pPr>
            <a:r>
              <a:rPr lang="en" sz="1600">
                <a:solidFill>
                  <a:schemeClr val="dk2"/>
                </a:solidFill>
              </a:rPr>
              <a:t>Risk of hypotension, arrhythmia</a:t>
            </a:r>
            <a:endParaRPr sz="1600">
              <a:solidFill>
                <a:schemeClr val="dk2"/>
              </a:solidFill>
            </a:endParaRPr>
          </a:p>
          <a:p>
            <a:pPr marL="457200" lvl="0" indent="-330200" algn="l" rtl="0">
              <a:spcBef>
                <a:spcPts val="0"/>
              </a:spcBef>
              <a:spcAft>
                <a:spcPts val="0"/>
              </a:spcAft>
              <a:buClr>
                <a:schemeClr val="dk2"/>
              </a:buClr>
              <a:buSzPts val="1600"/>
              <a:buChar char="❖"/>
            </a:pPr>
            <a:r>
              <a:rPr lang="en" sz="1600">
                <a:solidFill>
                  <a:schemeClr val="dk2"/>
                </a:solidFill>
              </a:rPr>
              <a:t>Avoid in known generalized epilepsy, may worsen myoclonic status</a:t>
            </a:r>
            <a:endParaRPr sz="1600">
              <a:solidFill>
                <a:schemeClr val="dk2"/>
              </a:solidFill>
            </a:endParaRPr>
          </a:p>
          <a:p>
            <a:pPr marL="0" lvl="0" indent="0" algn="l" rtl="0">
              <a:spcBef>
                <a:spcPts val="1200"/>
              </a:spcBef>
              <a:spcAft>
                <a:spcPts val="1200"/>
              </a:spcAft>
              <a:buNone/>
            </a:pPr>
            <a:r>
              <a:rPr lang="en" sz="1600">
                <a:solidFill>
                  <a:schemeClr val="dk2"/>
                </a:solidFill>
              </a:rPr>
              <a:t>Lacosamide 10mg/kg IV, max 600 mg</a:t>
            </a:r>
            <a:endParaRPr sz="1600">
              <a:solidFill>
                <a:schemeClr val="dk2"/>
              </a:solidFill>
            </a:endParaRPr>
          </a:p>
        </p:txBody>
      </p:sp>
      <p:sp>
        <p:nvSpPr>
          <p:cNvPr id="314" name="Google Shape;314;p49"/>
          <p:cNvSpPr txBox="1">
            <a:spLocks noGrp="1"/>
          </p:cNvSpPr>
          <p:nvPr>
            <p:ph type="body" idx="2"/>
          </p:nvPr>
        </p:nvSpPr>
        <p:spPr>
          <a:xfrm>
            <a:off x="4832400" y="1152475"/>
            <a:ext cx="4063500" cy="37917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sz="1600">
                <a:solidFill>
                  <a:schemeClr val="dk2"/>
                </a:solidFill>
              </a:rPr>
              <a:t>Always manage airway first if needed!</a:t>
            </a:r>
            <a:endParaRPr sz="1600">
              <a:solidFill>
                <a:schemeClr val="dk2"/>
              </a:solidFill>
            </a:endParaRPr>
          </a:p>
          <a:p>
            <a:pPr marL="0" lvl="0" indent="0" algn="l" rtl="0">
              <a:spcBef>
                <a:spcPts val="1200"/>
              </a:spcBef>
              <a:spcAft>
                <a:spcPts val="0"/>
              </a:spcAft>
              <a:buNone/>
            </a:pPr>
            <a:r>
              <a:rPr lang="en" sz="1600" b="1">
                <a:solidFill>
                  <a:schemeClr val="dk2"/>
                </a:solidFill>
              </a:rPr>
              <a:t>If keppra is not available, use whatever you can access most quickly</a:t>
            </a:r>
            <a:endParaRPr sz="1600" b="1">
              <a:solidFill>
                <a:schemeClr val="dk2"/>
              </a:solidFill>
            </a:endParaRPr>
          </a:p>
          <a:p>
            <a:pPr marL="457200" lvl="0" indent="-330200" algn="l" rtl="0">
              <a:spcBef>
                <a:spcPts val="1200"/>
              </a:spcBef>
              <a:spcAft>
                <a:spcPts val="0"/>
              </a:spcAft>
              <a:buClr>
                <a:schemeClr val="dk2"/>
              </a:buClr>
              <a:buSzPts val="1600"/>
              <a:buChar char="❖"/>
            </a:pPr>
            <a:r>
              <a:rPr lang="en" sz="1600">
                <a:solidFill>
                  <a:schemeClr val="dk2"/>
                </a:solidFill>
              </a:rPr>
              <a:t>Ketamine 1mg/kg IV may be reasonable as an initial 2nd line agent to buy time</a:t>
            </a:r>
            <a:endParaRPr sz="1600">
              <a:solidFill>
                <a:schemeClr val="dk2"/>
              </a:solidFill>
            </a:endParaRPr>
          </a:p>
          <a:p>
            <a:pPr marL="0" lvl="0" indent="0" algn="l" rtl="0">
              <a:spcBef>
                <a:spcPts val="1200"/>
              </a:spcBef>
              <a:spcAft>
                <a:spcPts val="0"/>
              </a:spcAft>
              <a:buNone/>
            </a:pPr>
            <a:r>
              <a:rPr lang="en" sz="1600">
                <a:solidFill>
                  <a:schemeClr val="dk2"/>
                </a:solidFill>
              </a:rPr>
              <a:t>Equipoise r.e. loading an additional 2nd line agent vs. immediately proceeding to infusions</a:t>
            </a:r>
            <a:endParaRPr sz="1600">
              <a:solidFill>
                <a:schemeClr val="dk2"/>
              </a:solidFill>
            </a:endParaRPr>
          </a:p>
          <a:p>
            <a:pPr marL="0" lvl="0" indent="0" algn="l" rtl="0">
              <a:spcBef>
                <a:spcPts val="1200"/>
              </a:spcBef>
              <a:spcAft>
                <a:spcPts val="1200"/>
              </a:spcAft>
              <a:buNone/>
            </a:pPr>
            <a:r>
              <a:rPr lang="en" sz="1600" b="1">
                <a:solidFill>
                  <a:schemeClr val="dk2"/>
                </a:solidFill>
              </a:rPr>
              <a:t>If still seizing as approach 30 mins, load at least 1 continuous anesthetic infusion </a:t>
            </a:r>
            <a:br>
              <a:rPr lang="en" sz="1600">
                <a:solidFill>
                  <a:schemeClr val="dk2"/>
                </a:solidFill>
              </a:rPr>
            </a:br>
            <a:r>
              <a:rPr lang="en" sz="1600">
                <a:solidFill>
                  <a:schemeClr val="dk2"/>
                </a:solidFill>
              </a:rPr>
              <a:t>(propofol, ketamine, midazolam) → initial bolus, then maintenance</a:t>
            </a:r>
            <a:endParaRPr sz="1600">
              <a:solidFill>
                <a:schemeClr val="dk2"/>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50"/>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Summary: “Altered Mental Status”</a:t>
            </a:r>
            <a:endParaRPr/>
          </a:p>
        </p:txBody>
      </p:sp>
      <p:sp>
        <p:nvSpPr>
          <p:cNvPr id="320" name="Google Shape;320;p5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solidFill>
                  <a:schemeClr val="dk2"/>
                </a:solidFill>
              </a:rPr>
              <a:t>Not your garden-variety delirium = red flag for more detailed investigation</a:t>
            </a:r>
            <a:endParaRPr b="1">
              <a:solidFill>
                <a:schemeClr val="dk2"/>
              </a:solidFill>
            </a:endParaRPr>
          </a:p>
          <a:p>
            <a:pPr marL="0" lvl="0" indent="0" algn="l" rtl="0">
              <a:spcBef>
                <a:spcPts val="1200"/>
              </a:spcBef>
              <a:spcAft>
                <a:spcPts val="0"/>
              </a:spcAft>
              <a:buNone/>
            </a:pPr>
            <a:r>
              <a:rPr lang="en">
                <a:solidFill>
                  <a:schemeClr val="dk2"/>
                </a:solidFill>
              </a:rPr>
              <a:t>EEG in an inpatient setting can help clarify encephalopathy and seizure risk and definitively diagnose non-convulsive status (NCSE)</a:t>
            </a:r>
            <a:endParaRPr>
              <a:solidFill>
                <a:schemeClr val="dk2"/>
              </a:solidFill>
            </a:endParaRPr>
          </a:p>
          <a:p>
            <a:pPr marL="0" lvl="0" indent="0" algn="l" rtl="0">
              <a:spcBef>
                <a:spcPts val="1200"/>
              </a:spcBef>
              <a:spcAft>
                <a:spcPts val="0"/>
              </a:spcAft>
              <a:buNone/>
            </a:pPr>
            <a:r>
              <a:rPr lang="en">
                <a:solidFill>
                  <a:schemeClr val="dk2"/>
                </a:solidFill>
              </a:rPr>
              <a:t>Subtle motor manifestations, speech disturbance are most obvious clues to NCSE</a:t>
            </a:r>
            <a:endParaRPr>
              <a:solidFill>
                <a:schemeClr val="dk2"/>
              </a:solidFill>
            </a:endParaRPr>
          </a:p>
          <a:p>
            <a:pPr marL="0" lvl="0" indent="0" algn="l" rtl="0">
              <a:spcBef>
                <a:spcPts val="1200"/>
              </a:spcBef>
              <a:spcAft>
                <a:spcPts val="0"/>
              </a:spcAft>
              <a:buNone/>
            </a:pPr>
            <a:r>
              <a:rPr lang="en" b="1">
                <a:solidFill>
                  <a:schemeClr val="dk2"/>
                </a:solidFill>
              </a:rPr>
              <a:t>Status epilepticus is a neurologic emergency and should be treated promptly (mainly clinically, often empirically)</a:t>
            </a:r>
            <a:endParaRPr b="1">
              <a:solidFill>
                <a:schemeClr val="dk2"/>
              </a:solidFill>
            </a:endParaRPr>
          </a:p>
          <a:p>
            <a:pPr marL="0" lvl="0" indent="0" algn="l" rtl="0">
              <a:spcBef>
                <a:spcPts val="1200"/>
              </a:spcBef>
              <a:spcAft>
                <a:spcPts val="1200"/>
              </a:spcAft>
              <a:buNone/>
            </a:pPr>
            <a:r>
              <a:rPr lang="en" b="1">
                <a:solidFill>
                  <a:schemeClr val="dk2"/>
                </a:solidFill>
              </a:rPr>
              <a:t>Don’t underdose benzos/other ASMs for status! Large doses upfront most effective</a:t>
            </a:r>
            <a:endParaRPr b="1">
              <a:solidFill>
                <a:schemeClr val="dk2"/>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1"/>
          <p:cNvSpPr txBox="1">
            <a:spLocks noGrp="1"/>
          </p:cNvSpPr>
          <p:nvPr>
            <p:ph type="title"/>
          </p:nvPr>
        </p:nvSpPr>
        <p:spPr>
          <a:xfrm>
            <a:off x="265500" y="1181700"/>
            <a:ext cx="4045200" cy="1533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Status Post-Status</a:t>
            </a:r>
            <a:endParaRPr/>
          </a:p>
        </p:txBody>
      </p:sp>
      <p:sp>
        <p:nvSpPr>
          <p:cNvPr id="326" name="Google Shape;326;p51"/>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Part 3: Critical Care</a:t>
            </a:r>
            <a:endParaRPr/>
          </a:p>
        </p:txBody>
      </p:sp>
      <p:sp>
        <p:nvSpPr>
          <p:cNvPr id="327" name="Google Shape;327;p51"/>
          <p:cNvSpPr/>
          <p:nvPr/>
        </p:nvSpPr>
        <p:spPr>
          <a:xfrm>
            <a:off x="4614600" y="72300"/>
            <a:ext cx="4454700" cy="5009400"/>
          </a:xfrm>
          <a:prstGeom prst="rect">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328" name="Google Shape;328;p51"/>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b="1">
                <a:solidFill>
                  <a:srgbClr val="666666"/>
                </a:solidFill>
              </a:rPr>
              <a:t>Sample Scenario:</a:t>
            </a:r>
            <a:endParaRPr b="1">
              <a:solidFill>
                <a:srgbClr val="666666"/>
              </a:solidFill>
            </a:endParaRPr>
          </a:p>
          <a:p>
            <a:pPr marL="0" lvl="0" indent="0" algn="l" rtl="0">
              <a:spcBef>
                <a:spcPts val="1200"/>
              </a:spcBef>
              <a:spcAft>
                <a:spcPts val="1200"/>
              </a:spcAft>
              <a:buNone/>
            </a:pPr>
            <a:r>
              <a:rPr lang="en" i="1">
                <a:solidFill>
                  <a:srgbClr val="666666"/>
                </a:solidFill>
              </a:rPr>
              <a:t>“28M intubated for status epilepticus and admitted to the ICU - what next?”</a:t>
            </a:r>
            <a:endParaRPr i="1">
              <a:solidFill>
                <a:srgbClr val="666666"/>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52"/>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post-status intubated patient</a:t>
            </a:r>
            <a:endParaRPr/>
          </a:p>
        </p:txBody>
      </p:sp>
      <p:sp>
        <p:nvSpPr>
          <p:cNvPr id="334" name="Google Shape;334;p5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dk2"/>
                </a:solidFill>
              </a:rPr>
              <a:t>Make sure that the patient 1) received a loading dose of antiseizure medication and </a:t>
            </a:r>
            <a:br>
              <a:rPr lang="en">
                <a:solidFill>
                  <a:schemeClr val="dk2"/>
                </a:solidFill>
              </a:rPr>
            </a:br>
            <a:r>
              <a:rPr lang="en">
                <a:solidFill>
                  <a:schemeClr val="dk2"/>
                </a:solidFill>
              </a:rPr>
              <a:t>2) has maintenance doses ordered</a:t>
            </a:r>
            <a:br>
              <a:rPr lang="en">
                <a:solidFill>
                  <a:schemeClr val="dk2"/>
                </a:solidFill>
              </a:rPr>
            </a:br>
            <a:r>
              <a:rPr lang="en">
                <a:solidFill>
                  <a:schemeClr val="dk2"/>
                </a:solidFill>
              </a:rPr>
              <a:t>→ </a:t>
            </a:r>
            <a:r>
              <a:rPr lang="en" i="1">
                <a:solidFill>
                  <a:schemeClr val="dk2"/>
                </a:solidFill>
              </a:rPr>
              <a:t>e.g. IV Keppra 60mg/kg x1 then 1 g NG/IV BID; IV dilantin 20mg/kg x1 then 100 mg IV TID</a:t>
            </a:r>
            <a:endParaRPr i="1">
              <a:solidFill>
                <a:schemeClr val="dk2"/>
              </a:solidFill>
            </a:endParaRPr>
          </a:p>
          <a:p>
            <a:pPr marL="0" lvl="0" indent="0" algn="l" rtl="0">
              <a:spcBef>
                <a:spcPts val="1200"/>
              </a:spcBef>
              <a:spcAft>
                <a:spcPts val="0"/>
              </a:spcAft>
              <a:buNone/>
            </a:pPr>
            <a:r>
              <a:rPr lang="en" b="1">
                <a:solidFill>
                  <a:schemeClr val="dk2"/>
                </a:solidFill>
              </a:rPr>
              <a:t>Use EEG to make sure seizures are actually stopping!</a:t>
            </a:r>
            <a:endParaRPr b="1">
              <a:solidFill>
                <a:schemeClr val="dk2"/>
              </a:solidFill>
            </a:endParaRPr>
          </a:p>
          <a:p>
            <a:pPr marL="457200" lvl="0" indent="-342900" algn="l" rtl="0">
              <a:spcBef>
                <a:spcPts val="1200"/>
              </a:spcBef>
              <a:spcAft>
                <a:spcPts val="0"/>
              </a:spcAft>
              <a:buClr>
                <a:schemeClr val="dk2"/>
              </a:buClr>
              <a:buSzPts val="1800"/>
              <a:buChar char="❖"/>
            </a:pPr>
            <a:r>
              <a:rPr lang="en">
                <a:solidFill>
                  <a:schemeClr val="dk2"/>
                </a:solidFill>
              </a:rPr>
              <a:t>Minimum target cessation of status, may specifically target burst suppression</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Post-status on infusions = most important indication for long-term EEG monitoring (at minimum need urgent spot EEG with rapid reporting if LTM unavailable)</a:t>
            </a:r>
            <a:endParaRPr>
              <a:solidFill>
                <a:schemeClr val="dk2"/>
              </a:solidFill>
            </a:endParaRPr>
          </a:p>
          <a:p>
            <a:pPr marL="0" lvl="0" indent="0" algn="l" rtl="0">
              <a:spcBef>
                <a:spcPts val="1200"/>
              </a:spcBef>
              <a:spcAft>
                <a:spcPts val="1200"/>
              </a:spcAft>
              <a:buNone/>
            </a:pPr>
            <a:r>
              <a:rPr lang="en">
                <a:solidFill>
                  <a:schemeClr val="dk2"/>
                </a:solidFill>
              </a:rPr>
              <a:t>After a period of sustained sedation, wean infusions with EEG guidance</a:t>
            </a:r>
            <a:endParaRPr>
              <a:solidFill>
                <a:schemeClr val="dk2"/>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53"/>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Refractory Status</a:t>
            </a:r>
            <a:endParaRPr/>
          </a:p>
        </p:txBody>
      </p:sp>
      <p:sp>
        <p:nvSpPr>
          <p:cNvPr id="340" name="Google Shape;340;p5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solidFill>
                  <a:schemeClr val="dk2"/>
                </a:solidFill>
              </a:rPr>
              <a:t>Optimize maintenance antiseizure medications</a:t>
            </a:r>
            <a:endParaRPr>
              <a:solidFill>
                <a:schemeClr val="dk2"/>
              </a:solidFill>
            </a:endParaRPr>
          </a:p>
          <a:p>
            <a:pPr marL="457200" lvl="0" indent="-342900" algn="l" rtl="0">
              <a:spcBef>
                <a:spcPts val="1200"/>
              </a:spcBef>
              <a:spcAft>
                <a:spcPts val="0"/>
              </a:spcAft>
              <a:buClr>
                <a:schemeClr val="dk2"/>
              </a:buClr>
              <a:buSzPts val="1800"/>
              <a:buChar char="❖"/>
            </a:pPr>
            <a:r>
              <a:rPr lang="en" b="1">
                <a:solidFill>
                  <a:schemeClr val="dk2"/>
                </a:solidFill>
              </a:rPr>
              <a:t>Lacosamide (Vimpat) is an excellent 2nd line IV ASM </a:t>
            </a:r>
            <a:r>
              <a:rPr lang="en">
                <a:solidFill>
                  <a:schemeClr val="dk2"/>
                </a:solidFill>
              </a:rPr>
              <a:t>(watch for AV block)</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VPA, phenytoin available IV but messier w/drug interactions</a:t>
            </a:r>
            <a:endParaRPr>
              <a:solidFill>
                <a:schemeClr val="dk2"/>
              </a:solidFill>
            </a:endParaRPr>
          </a:p>
          <a:p>
            <a:pPr marL="0" lvl="0" indent="0" algn="l" rtl="0">
              <a:spcBef>
                <a:spcPts val="1200"/>
              </a:spcBef>
              <a:spcAft>
                <a:spcPts val="0"/>
              </a:spcAft>
              <a:buNone/>
            </a:pPr>
            <a:r>
              <a:rPr lang="en">
                <a:solidFill>
                  <a:schemeClr val="dk2"/>
                </a:solidFill>
              </a:rPr>
              <a:t>May need prolonged/multiple infusions - </a:t>
            </a:r>
            <a:r>
              <a:rPr lang="en" b="1">
                <a:solidFill>
                  <a:schemeClr val="dk2"/>
                </a:solidFill>
              </a:rPr>
              <a:t>GABA-ergic therapy (i.e. midazolam) less helpful as status continues</a:t>
            </a:r>
            <a:endParaRPr b="1">
              <a:solidFill>
                <a:schemeClr val="dk2"/>
              </a:solidFill>
            </a:endParaRPr>
          </a:p>
          <a:p>
            <a:pPr marL="0" lvl="0" indent="0" algn="l" rtl="0">
              <a:spcBef>
                <a:spcPts val="1200"/>
              </a:spcBef>
              <a:spcAft>
                <a:spcPts val="0"/>
              </a:spcAft>
              <a:buNone/>
            </a:pPr>
            <a:r>
              <a:rPr lang="en">
                <a:solidFill>
                  <a:schemeClr val="dk2"/>
                </a:solidFill>
              </a:rPr>
              <a:t>New Onset Refractory Status Epilepticus (NORSE)</a:t>
            </a:r>
            <a:endParaRPr>
              <a:solidFill>
                <a:schemeClr val="dk2"/>
              </a:solidFill>
            </a:endParaRPr>
          </a:p>
          <a:p>
            <a:pPr marL="457200" lvl="0" indent="-342900" algn="l" rtl="0">
              <a:spcBef>
                <a:spcPts val="1200"/>
              </a:spcBef>
              <a:spcAft>
                <a:spcPts val="0"/>
              </a:spcAft>
              <a:buClr>
                <a:schemeClr val="dk2"/>
              </a:buClr>
              <a:buSzPts val="1800"/>
              <a:buChar char="❖"/>
            </a:pPr>
            <a:r>
              <a:rPr lang="en">
                <a:solidFill>
                  <a:schemeClr val="dk2"/>
                </a:solidFill>
              </a:rPr>
              <a:t>No clear cause. Ultimate Dx autoimmune &gt; paraneoplastic &gt; infectious</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Aggressive, protocolized, empiric treatment with early immunotherapy (steroids, +/- IVIG or PLEX) + ketogenic diet, 2nd line immunotherapies, etc.</a:t>
            </a:r>
            <a:endParaRPr>
              <a:solidFill>
                <a:schemeClr val="dk2"/>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54"/>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46" name="Google Shape;346;p5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47" name="Google Shape;347;p54" title="Screen Shot 2025-05-21 at 11.58.01 AM.png"/>
          <p:cNvPicPr preferRelativeResize="0"/>
          <p:nvPr/>
        </p:nvPicPr>
        <p:blipFill>
          <a:blip r:embed="rId3">
            <a:alphaModFix/>
          </a:blip>
          <a:stretch>
            <a:fillRect/>
          </a:stretch>
        </p:blipFill>
        <p:spPr>
          <a:xfrm>
            <a:off x="87758" y="0"/>
            <a:ext cx="9056233" cy="514349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55"/>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EEG Essentials: ICU</a:t>
            </a:r>
            <a:endParaRPr/>
          </a:p>
        </p:txBody>
      </p:sp>
      <p:sp>
        <p:nvSpPr>
          <p:cNvPr id="353" name="Google Shape;353;p5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solidFill>
                  <a:schemeClr val="dk2"/>
                </a:solidFill>
              </a:rPr>
              <a:t>Periodic and rhythmic patterns = “sick brain”</a:t>
            </a:r>
            <a:endParaRPr b="1">
              <a:solidFill>
                <a:schemeClr val="dk2"/>
              </a:solidFill>
            </a:endParaRPr>
          </a:p>
          <a:p>
            <a:pPr marL="457200" lvl="0" indent="-342900" algn="l" rtl="0">
              <a:spcBef>
                <a:spcPts val="1200"/>
              </a:spcBef>
              <a:spcAft>
                <a:spcPts val="0"/>
              </a:spcAft>
              <a:buClr>
                <a:schemeClr val="dk2"/>
              </a:buClr>
              <a:buSzPts val="1800"/>
              <a:buChar char="❖"/>
            </a:pPr>
            <a:r>
              <a:rPr lang="en">
                <a:solidFill>
                  <a:schemeClr val="dk2"/>
                </a:solidFill>
              </a:rPr>
              <a:t>Lateralized periodic discharges (LPDs)</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Bilateral independent periodic discharges (BIPDs)</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Lateralized Rhythmic Delta Activity (LRDA)</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Generalized periodic discharges (GPDs)</a:t>
            </a:r>
            <a:endParaRPr>
              <a:solidFill>
                <a:schemeClr val="dk2"/>
              </a:solidFill>
            </a:endParaRPr>
          </a:p>
          <a:p>
            <a:pPr marL="0" lvl="0" indent="0" algn="l" rtl="0">
              <a:spcBef>
                <a:spcPts val="1200"/>
              </a:spcBef>
              <a:spcAft>
                <a:spcPts val="0"/>
              </a:spcAft>
              <a:buNone/>
            </a:pPr>
            <a:r>
              <a:rPr lang="en" b="1">
                <a:solidFill>
                  <a:schemeClr val="dk2"/>
                </a:solidFill>
              </a:rPr>
              <a:t>“Seizure-ish”: often on ictal/interictal continuum, sometimes form NCSE</a:t>
            </a:r>
            <a:endParaRPr b="1">
              <a:solidFill>
                <a:schemeClr val="dk2"/>
              </a:solidFill>
            </a:endParaRPr>
          </a:p>
          <a:p>
            <a:pPr marL="0" lvl="0" indent="0" algn="l" rtl="0">
              <a:spcBef>
                <a:spcPts val="1200"/>
              </a:spcBef>
              <a:spcAft>
                <a:spcPts val="0"/>
              </a:spcAft>
              <a:buNone/>
            </a:pPr>
            <a:r>
              <a:rPr lang="en">
                <a:solidFill>
                  <a:schemeClr val="dk2"/>
                </a:solidFill>
              </a:rPr>
              <a:t>Sometimes may cause neuronal injury beyond just reflecting underlying dysfunction</a:t>
            </a:r>
            <a:endParaRPr>
              <a:solidFill>
                <a:schemeClr val="dk2"/>
              </a:solidFill>
            </a:endParaRPr>
          </a:p>
          <a:p>
            <a:pPr marL="0" lvl="0" indent="0" algn="l" rtl="0">
              <a:spcBef>
                <a:spcPts val="1200"/>
              </a:spcBef>
              <a:spcAft>
                <a:spcPts val="1200"/>
              </a:spcAft>
              <a:buNone/>
            </a:pPr>
            <a:r>
              <a:rPr lang="en">
                <a:solidFill>
                  <a:schemeClr val="dk2"/>
                </a:solidFill>
              </a:rPr>
              <a:t>High risk patterns are often indications for continuous EEG monitoring</a:t>
            </a:r>
            <a:endParaRPr>
              <a:solidFill>
                <a:schemeClr val="dk2"/>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56"/>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Question #6</a:t>
            </a:r>
            <a:endParaRPr/>
          </a:p>
        </p:txBody>
      </p:sp>
      <p:sp>
        <p:nvSpPr>
          <p:cNvPr id="359" name="Google Shape;359;p5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i="1"/>
              <a:t>Which of these EEG findings does NOT convey a risk for seizure?</a:t>
            </a:r>
            <a:endParaRPr i="1"/>
          </a:p>
          <a:p>
            <a:pPr marL="457200" lvl="0" indent="-342900" algn="l" rtl="0">
              <a:spcBef>
                <a:spcPts val="1200"/>
              </a:spcBef>
              <a:spcAft>
                <a:spcPts val="0"/>
              </a:spcAft>
              <a:buSzPts val="1800"/>
              <a:buAutoNum type="alphaLcParenR"/>
            </a:pPr>
            <a:r>
              <a:rPr lang="en"/>
              <a:t>BIRDs</a:t>
            </a:r>
            <a:endParaRPr/>
          </a:p>
          <a:p>
            <a:pPr marL="457200" lvl="0" indent="-342900" algn="l" rtl="0">
              <a:spcBef>
                <a:spcPts val="0"/>
              </a:spcBef>
              <a:spcAft>
                <a:spcPts val="0"/>
              </a:spcAft>
              <a:buSzPts val="1800"/>
              <a:buAutoNum type="alphaLcParenR"/>
            </a:pPr>
            <a:r>
              <a:rPr lang="en"/>
              <a:t>LPDs</a:t>
            </a:r>
            <a:endParaRPr/>
          </a:p>
          <a:p>
            <a:pPr marL="457200" lvl="0" indent="-342900" algn="l" rtl="0">
              <a:spcBef>
                <a:spcPts val="0"/>
              </a:spcBef>
              <a:spcAft>
                <a:spcPts val="0"/>
              </a:spcAft>
              <a:buSzPts val="1800"/>
              <a:buAutoNum type="alphaLcParenR"/>
            </a:pPr>
            <a:r>
              <a:rPr lang="en"/>
              <a:t>LRDA</a:t>
            </a:r>
            <a:endParaRPr/>
          </a:p>
          <a:p>
            <a:pPr marL="457200" lvl="0" indent="-342900" algn="l" rtl="0">
              <a:spcBef>
                <a:spcPts val="0"/>
              </a:spcBef>
              <a:spcAft>
                <a:spcPts val="0"/>
              </a:spcAft>
              <a:buSzPts val="1800"/>
              <a:buAutoNum type="alphaLcParenR"/>
            </a:pPr>
            <a:r>
              <a:rPr lang="en"/>
              <a:t>GPDs</a:t>
            </a:r>
            <a:endParaRPr/>
          </a:p>
          <a:p>
            <a:pPr marL="457200" lvl="0" indent="-342900" algn="l" rtl="0">
              <a:spcBef>
                <a:spcPts val="0"/>
              </a:spcBef>
              <a:spcAft>
                <a:spcPts val="0"/>
              </a:spcAft>
              <a:buSzPts val="1800"/>
              <a:buAutoNum type="alphaLcParenR"/>
            </a:pPr>
            <a:r>
              <a:rPr lang="en"/>
              <a:t>GRDA</a:t>
            </a:r>
            <a:endParaRPr/>
          </a:p>
        </p:txBody>
      </p:sp>
      <p:pic>
        <p:nvPicPr>
          <p:cNvPr id="360" name="Google Shape;360;p56" title="Screen Shot 2025-05-23 at 11.34.02 AM.png"/>
          <p:cNvPicPr preferRelativeResize="0"/>
          <p:nvPr/>
        </p:nvPicPr>
        <p:blipFill>
          <a:blip r:embed="rId3">
            <a:alphaModFix/>
          </a:blip>
          <a:stretch>
            <a:fillRect/>
          </a:stretch>
        </p:blipFill>
        <p:spPr>
          <a:xfrm>
            <a:off x="7523350" y="3573375"/>
            <a:ext cx="1308950" cy="129642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57"/>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Question #6</a:t>
            </a:r>
            <a:endParaRPr/>
          </a:p>
        </p:txBody>
      </p:sp>
      <p:sp>
        <p:nvSpPr>
          <p:cNvPr id="366" name="Google Shape;366;p5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i="1"/>
              <a:t>Which of these EEG findings does NOT convey a risk for seizure?</a:t>
            </a:r>
            <a:endParaRPr i="1"/>
          </a:p>
          <a:p>
            <a:pPr marL="457200" lvl="0" indent="-342900" algn="l" rtl="0">
              <a:spcBef>
                <a:spcPts val="1200"/>
              </a:spcBef>
              <a:spcAft>
                <a:spcPts val="0"/>
              </a:spcAft>
              <a:buSzPts val="1800"/>
              <a:buAutoNum type="alphaLcParenR"/>
            </a:pPr>
            <a:r>
              <a:rPr lang="en"/>
              <a:t>BIRDs = Brief Interictal Rhythmic Discharges </a:t>
            </a:r>
            <a:endParaRPr/>
          </a:p>
          <a:p>
            <a:pPr marL="457200" lvl="0" indent="-342900" algn="l" rtl="0">
              <a:spcBef>
                <a:spcPts val="0"/>
              </a:spcBef>
              <a:spcAft>
                <a:spcPts val="0"/>
              </a:spcAft>
              <a:buSzPts val="1800"/>
              <a:buAutoNum type="alphaLcParenR"/>
            </a:pPr>
            <a:r>
              <a:rPr lang="en"/>
              <a:t>LPDs</a:t>
            </a:r>
            <a:endParaRPr/>
          </a:p>
          <a:p>
            <a:pPr marL="457200" lvl="0" indent="-342900" algn="l" rtl="0">
              <a:spcBef>
                <a:spcPts val="0"/>
              </a:spcBef>
              <a:spcAft>
                <a:spcPts val="0"/>
              </a:spcAft>
              <a:buSzPts val="1800"/>
              <a:buAutoNum type="alphaLcParenR"/>
            </a:pPr>
            <a:r>
              <a:rPr lang="en"/>
              <a:t>LRDA</a:t>
            </a:r>
            <a:endParaRPr/>
          </a:p>
          <a:p>
            <a:pPr marL="457200" lvl="0" indent="-342900" algn="l" rtl="0">
              <a:spcBef>
                <a:spcPts val="0"/>
              </a:spcBef>
              <a:spcAft>
                <a:spcPts val="0"/>
              </a:spcAft>
              <a:buSzPts val="1800"/>
              <a:buAutoNum type="alphaLcParenR"/>
            </a:pPr>
            <a:r>
              <a:rPr lang="en"/>
              <a:t>GPDs</a:t>
            </a:r>
            <a:endParaRPr/>
          </a:p>
          <a:p>
            <a:pPr marL="457200" lvl="0" indent="-342900" algn="l" rtl="0">
              <a:spcBef>
                <a:spcPts val="0"/>
              </a:spcBef>
              <a:spcAft>
                <a:spcPts val="0"/>
              </a:spcAft>
              <a:buSzPts val="1800"/>
              <a:buAutoNum type="alphaLcParenR"/>
            </a:pPr>
            <a:r>
              <a:rPr lang="en" b="1"/>
              <a:t>GRDA = Generalized Rhythmic Delta Activity</a:t>
            </a:r>
            <a:endParaRPr b="1"/>
          </a:p>
        </p:txBody>
      </p:sp>
      <p:sp>
        <p:nvSpPr>
          <p:cNvPr id="367" name="Google Shape;367;p57"/>
          <p:cNvSpPr txBox="1"/>
          <p:nvPr/>
        </p:nvSpPr>
        <p:spPr>
          <a:xfrm>
            <a:off x="5647800" y="1595525"/>
            <a:ext cx="3496200" cy="1754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accent3"/>
                </a:solidFill>
                <a:latin typeface="Source Sans Pro"/>
                <a:ea typeface="Source Sans Pro"/>
                <a:cs typeface="Source Sans Pro"/>
                <a:sym typeface="Source Sans Pro"/>
              </a:rPr>
              <a:t>→</a:t>
            </a:r>
            <a:r>
              <a:rPr lang="en" sz="1800">
                <a:solidFill>
                  <a:schemeClr val="accent3"/>
                </a:solidFill>
                <a:latin typeface="Source Sans Pro"/>
                <a:ea typeface="Source Sans Pro"/>
                <a:cs typeface="Source Sans Pro"/>
                <a:sym typeface="Source Sans Pro"/>
              </a:rPr>
              <a:t> like an electrographic seizure </a:t>
            </a:r>
            <a:br>
              <a:rPr lang="en" sz="1800">
                <a:solidFill>
                  <a:schemeClr val="accent3"/>
                </a:solidFill>
                <a:latin typeface="Source Sans Pro"/>
                <a:ea typeface="Source Sans Pro"/>
                <a:cs typeface="Source Sans Pro"/>
                <a:sym typeface="Source Sans Pro"/>
              </a:rPr>
            </a:br>
            <a:r>
              <a:rPr lang="en" sz="1800">
                <a:solidFill>
                  <a:schemeClr val="accent3"/>
                </a:solidFill>
                <a:latin typeface="Source Sans Pro"/>
                <a:ea typeface="Source Sans Pro"/>
                <a:cs typeface="Source Sans Pro"/>
                <a:sym typeface="Source Sans Pro"/>
              </a:rPr>
              <a:t>    but too short</a:t>
            </a:r>
            <a:endParaRPr sz="1800">
              <a:solidFill>
                <a:schemeClr val="accent3"/>
              </a:solidFill>
              <a:latin typeface="Source Sans Pro"/>
              <a:ea typeface="Source Sans Pro"/>
              <a:cs typeface="Source Sans Pro"/>
              <a:sym typeface="Source Sans Pro"/>
            </a:endParaRPr>
          </a:p>
          <a:p>
            <a:pPr marL="0" lvl="0" indent="0" algn="l" rtl="0">
              <a:spcBef>
                <a:spcPts val="0"/>
              </a:spcBef>
              <a:spcAft>
                <a:spcPts val="0"/>
              </a:spcAft>
              <a:buNone/>
            </a:pPr>
            <a:endParaRPr sz="1600">
              <a:solidFill>
                <a:schemeClr val="lt2"/>
              </a:solidFill>
              <a:latin typeface="Source Sans Pro"/>
              <a:ea typeface="Source Sans Pro"/>
              <a:cs typeface="Source Sans Pro"/>
              <a:sym typeface="Source Sans Pro"/>
            </a:endParaRPr>
          </a:p>
          <a:p>
            <a:pPr marL="0" lvl="0" indent="0" algn="l" rtl="0">
              <a:spcBef>
                <a:spcPts val="0"/>
              </a:spcBef>
              <a:spcAft>
                <a:spcPts val="0"/>
              </a:spcAft>
              <a:buNone/>
            </a:pPr>
            <a:endParaRPr sz="1600">
              <a:solidFill>
                <a:schemeClr val="lt2"/>
              </a:solidFill>
              <a:latin typeface="Source Sans Pro"/>
              <a:ea typeface="Source Sans Pro"/>
              <a:cs typeface="Source Sans Pro"/>
              <a:sym typeface="Source Sans Pro"/>
            </a:endParaRPr>
          </a:p>
          <a:p>
            <a:pPr marL="0" lvl="0" indent="0" algn="l" rtl="0">
              <a:spcBef>
                <a:spcPts val="0"/>
              </a:spcBef>
              <a:spcAft>
                <a:spcPts val="0"/>
              </a:spcAft>
              <a:buNone/>
            </a:pPr>
            <a:endParaRPr sz="1600">
              <a:solidFill>
                <a:schemeClr val="lt2"/>
              </a:solidFill>
              <a:latin typeface="Source Sans Pro"/>
              <a:ea typeface="Source Sans Pro"/>
              <a:cs typeface="Source Sans Pro"/>
              <a:sym typeface="Source Sans Pro"/>
            </a:endParaRPr>
          </a:p>
          <a:p>
            <a:pPr marL="0" lvl="0" indent="0" algn="l" rtl="0">
              <a:spcBef>
                <a:spcPts val="0"/>
              </a:spcBef>
              <a:spcAft>
                <a:spcPts val="0"/>
              </a:spcAft>
              <a:buNone/>
            </a:pPr>
            <a:r>
              <a:rPr lang="en" sz="1800" b="1">
                <a:solidFill>
                  <a:schemeClr val="dk2"/>
                </a:solidFill>
                <a:latin typeface="Source Sans Pro"/>
                <a:ea typeface="Source Sans Pro"/>
                <a:cs typeface="Source Sans Pro"/>
                <a:sym typeface="Source Sans Pro"/>
              </a:rPr>
              <a:t>→</a:t>
            </a:r>
            <a:r>
              <a:rPr lang="en" sz="1800">
                <a:solidFill>
                  <a:schemeClr val="dk2"/>
                </a:solidFill>
                <a:latin typeface="Source Sans Pro"/>
                <a:ea typeface="Source Sans Pro"/>
                <a:cs typeface="Source Sans Pro"/>
                <a:sym typeface="Source Sans Pro"/>
              </a:rPr>
              <a:t> encephalopathy pattern</a:t>
            </a:r>
            <a:endParaRPr sz="1800">
              <a:solidFill>
                <a:schemeClr val="dk2"/>
              </a:solidFill>
              <a:latin typeface="Source Sans Pro"/>
              <a:ea typeface="Source Sans Pro"/>
              <a:cs typeface="Source Sans Pro"/>
              <a:sym typeface="Source Sans Pro"/>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58"/>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EEG Essentials: ICU</a:t>
            </a:r>
            <a:endParaRPr/>
          </a:p>
        </p:txBody>
      </p:sp>
      <p:sp>
        <p:nvSpPr>
          <p:cNvPr id="373" name="Google Shape;373;p5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accent1"/>
                </a:solidFill>
              </a:rPr>
              <a:t>Patterns of severe encephalopathy and coma:</a:t>
            </a:r>
            <a:endParaRPr>
              <a:solidFill>
                <a:schemeClr val="accent1"/>
              </a:solidFill>
            </a:endParaRPr>
          </a:p>
          <a:p>
            <a:pPr marL="457200" lvl="0" indent="-342900" algn="l" rtl="0">
              <a:spcBef>
                <a:spcPts val="1200"/>
              </a:spcBef>
              <a:spcAft>
                <a:spcPts val="0"/>
              </a:spcAft>
              <a:buClr>
                <a:schemeClr val="accent1"/>
              </a:buClr>
              <a:buSzPts val="1800"/>
              <a:buChar char="❖"/>
            </a:pPr>
            <a:r>
              <a:rPr lang="en" b="1">
                <a:solidFill>
                  <a:schemeClr val="accent1"/>
                </a:solidFill>
              </a:rPr>
              <a:t>Burst suppression </a:t>
            </a:r>
            <a:r>
              <a:rPr lang="en">
                <a:solidFill>
                  <a:schemeClr val="accent1"/>
                </a:solidFill>
              </a:rPr>
              <a:t>- infusions, anoxia, other nonspecific encephalopathy</a:t>
            </a:r>
            <a:br>
              <a:rPr lang="en">
                <a:solidFill>
                  <a:schemeClr val="accent1"/>
                </a:solidFill>
              </a:rPr>
            </a:br>
            <a:br>
              <a:rPr lang="en">
                <a:solidFill>
                  <a:schemeClr val="accent1"/>
                </a:solidFill>
              </a:rPr>
            </a:br>
            <a:br>
              <a:rPr lang="en">
                <a:solidFill>
                  <a:schemeClr val="accent1"/>
                </a:solidFill>
              </a:rPr>
            </a:br>
            <a:br>
              <a:rPr lang="en">
                <a:solidFill>
                  <a:schemeClr val="accent1"/>
                </a:solidFill>
              </a:rPr>
            </a:br>
            <a:br>
              <a:rPr lang="en">
                <a:solidFill>
                  <a:schemeClr val="accent1"/>
                </a:solidFill>
              </a:rPr>
            </a:br>
            <a:endParaRPr>
              <a:solidFill>
                <a:schemeClr val="accent1"/>
              </a:solidFill>
            </a:endParaRPr>
          </a:p>
          <a:p>
            <a:pPr marL="457200" lvl="0" indent="-342900" algn="l" rtl="0">
              <a:spcBef>
                <a:spcPts val="0"/>
              </a:spcBef>
              <a:spcAft>
                <a:spcPts val="0"/>
              </a:spcAft>
              <a:buClr>
                <a:schemeClr val="accent1"/>
              </a:buClr>
              <a:buSzPts val="1800"/>
              <a:buChar char="❖"/>
            </a:pPr>
            <a:r>
              <a:rPr lang="en">
                <a:solidFill>
                  <a:schemeClr val="accent1"/>
                </a:solidFill>
              </a:rPr>
              <a:t>Various other specific coma patterns (e.g. beta, alpha, theta, delta, spindle coma) can give clues to coma etiology and prognosis</a:t>
            </a:r>
            <a:endParaRPr>
              <a:solidFill>
                <a:schemeClr val="accent1"/>
              </a:solidFill>
            </a:endParaRPr>
          </a:p>
        </p:txBody>
      </p:sp>
      <p:pic>
        <p:nvPicPr>
          <p:cNvPr id="374" name="Google Shape;374;p58" title="Screen Shot 2025-05-22 at 9.44.58 PM.png"/>
          <p:cNvPicPr preferRelativeResize="0"/>
          <p:nvPr/>
        </p:nvPicPr>
        <p:blipFill>
          <a:blip r:embed="rId3">
            <a:alphaModFix/>
          </a:blip>
          <a:stretch>
            <a:fillRect/>
          </a:stretch>
        </p:blipFill>
        <p:spPr>
          <a:xfrm>
            <a:off x="883975" y="2073550"/>
            <a:ext cx="2476200" cy="14485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59"/>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EEG in neuroprognostication</a:t>
            </a:r>
            <a:endParaRPr/>
          </a:p>
        </p:txBody>
      </p:sp>
      <p:sp>
        <p:nvSpPr>
          <p:cNvPr id="380" name="Google Shape;380;p5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solidFill>
                  <a:schemeClr val="dk2"/>
                </a:solidFill>
              </a:rPr>
              <a:t>General Principles:</a:t>
            </a:r>
            <a:br>
              <a:rPr lang="en">
                <a:solidFill>
                  <a:schemeClr val="dk2"/>
                </a:solidFill>
              </a:rPr>
            </a:br>
            <a:r>
              <a:rPr lang="en">
                <a:solidFill>
                  <a:schemeClr val="dk2"/>
                </a:solidFill>
              </a:rPr>
              <a:t>Able to achieve a more </a:t>
            </a:r>
            <a:r>
              <a:rPr lang="en" i="1">
                <a:solidFill>
                  <a:schemeClr val="dk2"/>
                </a:solidFill>
              </a:rPr>
              <a:t>benign</a:t>
            </a:r>
            <a:r>
              <a:rPr lang="en">
                <a:solidFill>
                  <a:schemeClr val="dk2"/>
                </a:solidFill>
              </a:rPr>
              <a:t> EEG pattern </a:t>
            </a:r>
            <a:r>
              <a:rPr lang="en" i="1">
                <a:solidFill>
                  <a:schemeClr val="dk2"/>
                </a:solidFill>
              </a:rPr>
              <a:t>early</a:t>
            </a:r>
            <a:r>
              <a:rPr lang="en">
                <a:solidFill>
                  <a:schemeClr val="dk2"/>
                </a:solidFill>
              </a:rPr>
              <a:t> = more likely to recover**</a:t>
            </a:r>
            <a:br>
              <a:rPr lang="en">
                <a:solidFill>
                  <a:schemeClr val="dk2"/>
                </a:solidFill>
              </a:rPr>
            </a:br>
            <a:r>
              <a:rPr lang="en">
                <a:solidFill>
                  <a:schemeClr val="dk2"/>
                </a:solidFill>
              </a:rPr>
              <a:t>Still making a more </a:t>
            </a:r>
            <a:r>
              <a:rPr lang="en" i="1">
                <a:solidFill>
                  <a:schemeClr val="dk2"/>
                </a:solidFill>
              </a:rPr>
              <a:t>malignant</a:t>
            </a:r>
            <a:r>
              <a:rPr lang="en">
                <a:solidFill>
                  <a:schemeClr val="dk2"/>
                </a:solidFill>
              </a:rPr>
              <a:t> EEG pattern </a:t>
            </a:r>
            <a:r>
              <a:rPr lang="en" i="1">
                <a:solidFill>
                  <a:schemeClr val="dk2"/>
                </a:solidFill>
              </a:rPr>
              <a:t>later</a:t>
            </a:r>
            <a:r>
              <a:rPr lang="en">
                <a:solidFill>
                  <a:schemeClr val="dk2"/>
                </a:solidFill>
              </a:rPr>
              <a:t> = less likely to recover**</a:t>
            </a:r>
            <a:br>
              <a:rPr lang="en">
                <a:solidFill>
                  <a:schemeClr val="dk2"/>
                </a:solidFill>
              </a:rPr>
            </a:br>
            <a:r>
              <a:rPr lang="en" i="1">
                <a:solidFill>
                  <a:schemeClr val="dk2"/>
                </a:solidFill>
              </a:rPr>
              <a:t>**recorded OFF sedation</a:t>
            </a:r>
            <a:endParaRPr i="1">
              <a:solidFill>
                <a:schemeClr val="dk2"/>
              </a:solidFill>
            </a:endParaRPr>
          </a:p>
          <a:p>
            <a:pPr marL="0" lvl="0" indent="0" algn="l" rtl="0">
              <a:spcBef>
                <a:spcPts val="1200"/>
              </a:spcBef>
              <a:spcAft>
                <a:spcPts val="0"/>
              </a:spcAft>
              <a:buNone/>
            </a:pPr>
            <a:endParaRPr>
              <a:solidFill>
                <a:schemeClr val="dk2"/>
              </a:solidFill>
            </a:endParaRPr>
          </a:p>
          <a:p>
            <a:pPr marL="0" lvl="0" indent="0" algn="l" rtl="0">
              <a:spcBef>
                <a:spcPts val="1200"/>
              </a:spcBef>
              <a:spcAft>
                <a:spcPts val="0"/>
              </a:spcAft>
              <a:buNone/>
            </a:pPr>
            <a:endParaRPr>
              <a:solidFill>
                <a:schemeClr val="dk2"/>
              </a:solidFill>
            </a:endParaRPr>
          </a:p>
          <a:p>
            <a:pPr marL="0" lvl="0" indent="0" algn="l" rtl="0">
              <a:spcBef>
                <a:spcPts val="1200"/>
              </a:spcBef>
              <a:spcAft>
                <a:spcPts val="1200"/>
              </a:spcAft>
              <a:buNone/>
            </a:pPr>
            <a:endParaRPr>
              <a:solidFill>
                <a:schemeClr val="dk2"/>
              </a:solidFill>
            </a:endParaRPr>
          </a:p>
        </p:txBody>
      </p:sp>
      <p:graphicFrame>
        <p:nvGraphicFramePr>
          <p:cNvPr id="381" name="Google Shape;381;p59"/>
          <p:cNvGraphicFramePr/>
          <p:nvPr/>
        </p:nvGraphicFramePr>
        <p:xfrm>
          <a:off x="427375" y="2709150"/>
          <a:ext cx="7239000" cy="1737300"/>
        </p:xfrm>
        <a:graphic>
          <a:graphicData uri="http://schemas.openxmlformats.org/drawingml/2006/table">
            <a:tbl>
              <a:tblPr>
                <a:noFill/>
                <a:tableStyleId>{B2F96AF4-1B26-46DD-ABB2-01022517A8A8}</a:tableStyleId>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381000">
                <a:tc>
                  <a:txBody>
                    <a:bodyPr/>
                    <a:lstStyle/>
                    <a:p>
                      <a:pPr marL="0" lvl="0" indent="0" algn="ctr" rtl="0">
                        <a:spcBef>
                          <a:spcPts val="0"/>
                        </a:spcBef>
                        <a:spcAft>
                          <a:spcPts val="0"/>
                        </a:spcAft>
                        <a:buNone/>
                      </a:pPr>
                      <a:r>
                        <a:rPr lang="en" sz="1800" b="1">
                          <a:latin typeface="Source Sans Pro"/>
                          <a:ea typeface="Source Sans Pro"/>
                          <a:cs typeface="Source Sans Pro"/>
                          <a:sym typeface="Source Sans Pro"/>
                        </a:rPr>
                        <a:t>Benign</a:t>
                      </a:r>
                      <a:endParaRPr sz="1800" b="1">
                        <a:latin typeface="Source Sans Pro"/>
                        <a:ea typeface="Source Sans Pro"/>
                        <a:cs typeface="Source Sans Pro"/>
                        <a:sym typeface="Source Sans Pro"/>
                      </a:endParaRPr>
                    </a:p>
                  </a:txBody>
                  <a:tcPr marL="91425" marR="91425" marT="91425" marB="91425"/>
                </a:tc>
                <a:tc>
                  <a:txBody>
                    <a:bodyPr/>
                    <a:lstStyle/>
                    <a:p>
                      <a:pPr marL="0" lvl="0" indent="0" algn="ctr" rtl="0">
                        <a:spcBef>
                          <a:spcPts val="0"/>
                        </a:spcBef>
                        <a:spcAft>
                          <a:spcPts val="0"/>
                        </a:spcAft>
                        <a:buNone/>
                      </a:pPr>
                      <a:r>
                        <a:rPr lang="en" sz="1800" b="1">
                          <a:latin typeface="Source Sans Pro"/>
                          <a:ea typeface="Source Sans Pro"/>
                          <a:cs typeface="Source Sans Pro"/>
                          <a:sym typeface="Source Sans Pro"/>
                        </a:rPr>
                        <a:t>Malignant</a:t>
                      </a:r>
                      <a:endParaRPr sz="1800" b="1">
                        <a:latin typeface="Source Sans Pro"/>
                        <a:ea typeface="Source Sans Pro"/>
                        <a:cs typeface="Source Sans Pro"/>
                        <a:sym typeface="Source Sans Pro"/>
                      </a:endParaRPr>
                    </a:p>
                  </a:txBody>
                  <a:tcPr marL="91425" marR="91425" marT="91425" marB="91425"/>
                </a:tc>
                <a:extLst>
                  <a:ext uri="{0D108BD9-81ED-4DB2-BD59-A6C34878D82A}">
                    <a16:rowId xmlns:a16="http://schemas.microsoft.com/office/drawing/2014/main" val="10000"/>
                  </a:ext>
                </a:extLst>
              </a:tr>
              <a:tr h="450425">
                <a:tc>
                  <a:txBody>
                    <a:bodyPr/>
                    <a:lstStyle/>
                    <a:p>
                      <a:pPr marL="457200" lvl="0" indent="-342900" algn="l" rtl="0">
                        <a:spcBef>
                          <a:spcPts val="0"/>
                        </a:spcBef>
                        <a:spcAft>
                          <a:spcPts val="0"/>
                        </a:spcAft>
                        <a:buSzPts val="1800"/>
                        <a:buFont typeface="Source Sans Pro"/>
                        <a:buChar char="❖"/>
                      </a:pPr>
                      <a:r>
                        <a:rPr lang="en" sz="1800">
                          <a:latin typeface="Source Sans Pro"/>
                          <a:ea typeface="Source Sans Pro"/>
                          <a:cs typeface="Source Sans Pro"/>
                          <a:sym typeface="Source Sans Pro"/>
                        </a:rPr>
                        <a:t>Continuous</a:t>
                      </a:r>
                      <a:endParaRPr sz="1800">
                        <a:latin typeface="Source Sans Pro"/>
                        <a:ea typeface="Source Sans Pro"/>
                        <a:cs typeface="Source Sans Pro"/>
                        <a:sym typeface="Source Sans Pro"/>
                      </a:endParaRPr>
                    </a:p>
                    <a:p>
                      <a:pPr marL="457200" lvl="0" indent="-342900" algn="l" rtl="0">
                        <a:spcBef>
                          <a:spcPts val="0"/>
                        </a:spcBef>
                        <a:spcAft>
                          <a:spcPts val="0"/>
                        </a:spcAft>
                        <a:buSzPts val="1800"/>
                        <a:buFont typeface="Source Sans Pro"/>
                        <a:buChar char="❖"/>
                      </a:pPr>
                      <a:r>
                        <a:rPr lang="en" sz="1800">
                          <a:latin typeface="Source Sans Pro"/>
                          <a:ea typeface="Source Sans Pro"/>
                          <a:cs typeface="Source Sans Pro"/>
                          <a:sym typeface="Source Sans Pro"/>
                        </a:rPr>
                        <a:t>Normal voltages</a:t>
                      </a:r>
                      <a:endParaRPr sz="1800">
                        <a:latin typeface="Source Sans Pro"/>
                        <a:ea typeface="Source Sans Pro"/>
                        <a:cs typeface="Source Sans Pro"/>
                        <a:sym typeface="Source Sans Pro"/>
                      </a:endParaRPr>
                    </a:p>
                    <a:p>
                      <a:pPr marL="457200" lvl="0" indent="-342900" algn="l" rtl="0">
                        <a:spcBef>
                          <a:spcPts val="0"/>
                        </a:spcBef>
                        <a:spcAft>
                          <a:spcPts val="0"/>
                        </a:spcAft>
                        <a:buSzPts val="1800"/>
                        <a:buFont typeface="Source Sans Pro"/>
                        <a:buChar char="❖"/>
                      </a:pPr>
                      <a:r>
                        <a:rPr lang="en" sz="1800">
                          <a:latin typeface="Source Sans Pro"/>
                          <a:ea typeface="Source Sans Pro"/>
                          <a:cs typeface="Source Sans Pro"/>
                          <a:sym typeface="Source Sans Pro"/>
                        </a:rPr>
                        <a:t>Reactive to stimuli</a:t>
                      </a:r>
                      <a:endParaRPr sz="1800">
                        <a:latin typeface="Source Sans Pro"/>
                        <a:ea typeface="Source Sans Pro"/>
                        <a:cs typeface="Source Sans Pro"/>
                        <a:sym typeface="Source Sans Pro"/>
                      </a:endParaRPr>
                    </a:p>
                    <a:p>
                      <a:pPr marL="457200" lvl="0" indent="-342900" algn="l" rtl="0">
                        <a:spcBef>
                          <a:spcPts val="0"/>
                        </a:spcBef>
                        <a:spcAft>
                          <a:spcPts val="0"/>
                        </a:spcAft>
                        <a:buSzPts val="1800"/>
                        <a:buFont typeface="Source Sans Pro"/>
                        <a:buChar char="❖"/>
                      </a:pPr>
                      <a:r>
                        <a:rPr lang="en" sz="1800">
                          <a:latin typeface="Source Sans Pro"/>
                          <a:ea typeface="Source Sans Pro"/>
                          <a:cs typeface="Source Sans Pro"/>
                          <a:sym typeface="Source Sans Pro"/>
                        </a:rPr>
                        <a:t>No extra bursts/discharges</a:t>
                      </a:r>
                      <a:endParaRPr sz="1800">
                        <a:latin typeface="Source Sans Pro"/>
                        <a:ea typeface="Source Sans Pro"/>
                        <a:cs typeface="Source Sans Pro"/>
                        <a:sym typeface="Source Sans Pro"/>
                      </a:endParaRPr>
                    </a:p>
                  </a:txBody>
                  <a:tcPr marL="91425" marR="91425" marT="91425" marB="91425"/>
                </a:tc>
                <a:tc>
                  <a:txBody>
                    <a:bodyPr/>
                    <a:lstStyle/>
                    <a:p>
                      <a:pPr marL="457200" lvl="0" indent="-342900" algn="l" rtl="0">
                        <a:spcBef>
                          <a:spcPts val="0"/>
                        </a:spcBef>
                        <a:spcAft>
                          <a:spcPts val="0"/>
                        </a:spcAft>
                        <a:buSzPts val="1800"/>
                        <a:buFont typeface="Source Sans Pro"/>
                        <a:buChar char="❖"/>
                      </a:pPr>
                      <a:r>
                        <a:rPr lang="en" sz="1800">
                          <a:latin typeface="Source Sans Pro"/>
                          <a:ea typeface="Source Sans Pro"/>
                          <a:cs typeface="Source Sans Pro"/>
                          <a:sym typeface="Source Sans Pro"/>
                        </a:rPr>
                        <a:t>Burst suppression</a:t>
                      </a:r>
                      <a:endParaRPr sz="1800">
                        <a:latin typeface="Source Sans Pro"/>
                        <a:ea typeface="Source Sans Pro"/>
                        <a:cs typeface="Source Sans Pro"/>
                        <a:sym typeface="Source Sans Pro"/>
                      </a:endParaRPr>
                    </a:p>
                    <a:p>
                      <a:pPr marL="457200" lvl="0" indent="-342900" algn="l" rtl="0">
                        <a:spcBef>
                          <a:spcPts val="0"/>
                        </a:spcBef>
                        <a:spcAft>
                          <a:spcPts val="0"/>
                        </a:spcAft>
                        <a:buSzPts val="1800"/>
                        <a:buFont typeface="Source Sans Pro"/>
                        <a:buChar char="❖"/>
                      </a:pPr>
                      <a:r>
                        <a:rPr lang="en" sz="1800">
                          <a:latin typeface="Source Sans Pro"/>
                          <a:ea typeface="Source Sans Pro"/>
                          <a:cs typeface="Source Sans Pro"/>
                          <a:sym typeface="Source Sans Pro"/>
                        </a:rPr>
                        <a:t>Very low voltages (suppressed)</a:t>
                      </a:r>
                      <a:endParaRPr sz="1800">
                        <a:latin typeface="Source Sans Pro"/>
                        <a:ea typeface="Source Sans Pro"/>
                        <a:cs typeface="Source Sans Pro"/>
                        <a:sym typeface="Source Sans Pro"/>
                      </a:endParaRPr>
                    </a:p>
                    <a:p>
                      <a:pPr marL="457200" lvl="0" indent="-342900" algn="l" rtl="0">
                        <a:spcBef>
                          <a:spcPts val="0"/>
                        </a:spcBef>
                        <a:spcAft>
                          <a:spcPts val="0"/>
                        </a:spcAft>
                        <a:buSzPts val="1800"/>
                        <a:buFont typeface="Source Sans Pro"/>
                        <a:buChar char="❖"/>
                      </a:pPr>
                      <a:r>
                        <a:rPr lang="en" sz="1800">
                          <a:latin typeface="Source Sans Pro"/>
                          <a:ea typeface="Source Sans Pro"/>
                          <a:cs typeface="Source Sans Pro"/>
                          <a:sym typeface="Source Sans Pro"/>
                        </a:rPr>
                        <a:t>Non-reactive</a:t>
                      </a:r>
                      <a:endParaRPr sz="1800">
                        <a:latin typeface="Source Sans Pro"/>
                        <a:ea typeface="Source Sans Pro"/>
                        <a:cs typeface="Source Sans Pro"/>
                        <a:sym typeface="Source Sans Pro"/>
                      </a:endParaRPr>
                    </a:p>
                    <a:p>
                      <a:pPr marL="457200" lvl="0" indent="-342900" algn="l" rtl="0">
                        <a:spcBef>
                          <a:spcPts val="0"/>
                        </a:spcBef>
                        <a:spcAft>
                          <a:spcPts val="0"/>
                        </a:spcAft>
                        <a:buSzPts val="1800"/>
                        <a:buFont typeface="Source Sans Pro"/>
                        <a:buChar char="❖"/>
                      </a:pPr>
                      <a:r>
                        <a:rPr lang="en" sz="1800">
                          <a:latin typeface="Source Sans Pro"/>
                          <a:ea typeface="Source Sans Pro"/>
                          <a:cs typeface="Source Sans Pro"/>
                          <a:sym typeface="Source Sans Pro"/>
                        </a:rPr>
                        <a:t>Frequent periodic discharges</a:t>
                      </a:r>
                      <a:endParaRPr sz="1800">
                        <a:latin typeface="Source Sans Pro"/>
                        <a:ea typeface="Source Sans Pro"/>
                        <a:cs typeface="Source Sans Pro"/>
                        <a:sym typeface="Source Sans Pro"/>
                      </a:endParaRPr>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60"/>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Neuroprognostication: Anoxic Brain Injury</a:t>
            </a:r>
            <a:endParaRPr/>
          </a:p>
        </p:txBody>
      </p:sp>
      <p:sp>
        <p:nvSpPr>
          <p:cNvPr id="387" name="Google Shape;387;p6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solidFill>
                  <a:schemeClr val="dk2"/>
                </a:solidFill>
              </a:rPr>
              <a:t>EEG at 24-48h per guidelines</a:t>
            </a:r>
            <a:r>
              <a:rPr lang="en">
                <a:solidFill>
                  <a:schemeClr val="dk2"/>
                </a:solidFill>
              </a:rPr>
              <a:t>, +/- PRN for seizure monitoring</a:t>
            </a:r>
            <a:endParaRPr>
              <a:solidFill>
                <a:schemeClr val="dk2"/>
              </a:solidFill>
            </a:endParaRPr>
          </a:p>
          <a:p>
            <a:pPr marL="0" lvl="0" indent="0" algn="l" rtl="0">
              <a:spcBef>
                <a:spcPts val="1200"/>
              </a:spcBef>
              <a:spcAft>
                <a:spcPts val="0"/>
              </a:spcAft>
              <a:buNone/>
            </a:pPr>
            <a:r>
              <a:rPr lang="en" b="1">
                <a:solidFill>
                  <a:schemeClr val="dk2"/>
                </a:solidFill>
              </a:rPr>
              <a:t>Specific findings suggestive of poor prognosis (&lt;5% false positive rate):</a:t>
            </a:r>
            <a:endParaRPr b="1">
              <a:solidFill>
                <a:schemeClr val="dk2"/>
              </a:solidFill>
            </a:endParaRPr>
          </a:p>
          <a:p>
            <a:pPr marL="457200" lvl="0" indent="-342900" algn="l" rtl="0">
              <a:spcBef>
                <a:spcPts val="1200"/>
              </a:spcBef>
              <a:spcAft>
                <a:spcPts val="0"/>
              </a:spcAft>
              <a:buClr>
                <a:schemeClr val="dk2"/>
              </a:buClr>
              <a:buSzPts val="1800"/>
              <a:buChar char="❖"/>
            </a:pPr>
            <a:r>
              <a:rPr lang="en">
                <a:solidFill>
                  <a:schemeClr val="dk2"/>
                </a:solidFill>
              </a:rPr>
              <a:t>Myoclonic status epilepticus</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Suppressed background (including complete + burst suppression</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Generalized periodic discharges (GPDs) on a suppressed background</a:t>
            </a:r>
            <a:endParaRPr>
              <a:solidFill>
                <a:schemeClr val="dk2"/>
              </a:solidFill>
            </a:endParaRPr>
          </a:p>
          <a:p>
            <a:pPr marL="0" lvl="0" indent="0" algn="l" rtl="0">
              <a:spcBef>
                <a:spcPts val="1200"/>
              </a:spcBef>
              <a:spcAft>
                <a:spcPts val="0"/>
              </a:spcAft>
              <a:buNone/>
            </a:pPr>
            <a:r>
              <a:rPr lang="en" i="1">
                <a:solidFill>
                  <a:schemeClr val="dk2"/>
                </a:solidFill>
              </a:rPr>
              <a:t>→ Integrated into multimodal neuroprognostication</a:t>
            </a:r>
            <a:endParaRPr i="1">
              <a:solidFill>
                <a:schemeClr val="dk2"/>
              </a:solidFill>
            </a:endParaRPr>
          </a:p>
          <a:p>
            <a:pPr marL="0" lvl="0" indent="0" algn="l" rtl="0">
              <a:spcBef>
                <a:spcPts val="1200"/>
              </a:spcBef>
              <a:spcAft>
                <a:spcPts val="1200"/>
              </a:spcAft>
              <a:buNone/>
            </a:pPr>
            <a:r>
              <a:rPr lang="en">
                <a:solidFill>
                  <a:schemeClr val="dk2"/>
                </a:solidFill>
              </a:rPr>
              <a:t>Early status epilepticus, seizures also often indicate poor prognosis</a:t>
            </a:r>
            <a:endParaRPr/>
          </a:p>
        </p:txBody>
      </p:sp>
      <p:sp>
        <p:nvSpPr>
          <p:cNvPr id="388" name="Google Shape;388;p60"/>
          <p:cNvSpPr txBox="1"/>
          <p:nvPr/>
        </p:nvSpPr>
        <p:spPr>
          <a:xfrm>
            <a:off x="311700" y="4773225"/>
            <a:ext cx="3877800" cy="866400"/>
          </a:xfrm>
          <a:prstGeom prst="rect">
            <a:avLst/>
          </a:prstGeom>
          <a:noFill/>
          <a:ln>
            <a:noFill/>
          </a:ln>
        </p:spPr>
        <p:txBody>
          <a:bodyPr spcFirstLastPara="1" wrap="square" lIns="91425" tIns="91425" rIns="91425" bIns="91425" anchor="t" anchorCtr="0">
            <a:spAutoFit/>
          </a:bodyPr>
          <a:lstStyle/>
          <a:p>
            <a:pPr marL="0" lvl="0" indent="0" algn="l" rtl="0">
              <a:lnSpc>
                <a:spcPct val="118750"/>
              </a:lnSpc>
              <a:spcBef>
                <a:spcPts val="1500"/>
              </a:spcBef>
              <a:spcAft>
                <a:spcPts val="0"/>
              </a:spcAft>
              <a:buClr>
                <a:schemeClr val="dk2"/>
              </a:buClr>
              <a:buSzPts val="1100"/>
              <a:buFont typeface="Arial"/>
              <a:buNone/>
            </a:pPr>
            <a:r>
              <a:rPr lang="en" sz="600">
                <a:solidFill>
                  <a:srgbClr val="272727"/>
                </a:solidFill>
                <a:latin typeface="Montserrat"/>
                <a:ea typeface="Montserrat"/>
                <a:cs typeface="Montserrat"/>
                <a:sym typeface="Montserrat"/>
              </a:rPr>
              <a:t>CCS 2023 Neuroprognostication Position Statement</a:t>
            </a:r>
            <a:endParaRPr sz="600">
              <a:solidFill>
                <a:srgbClr val="272727"/>
              </a:solidFill>
              <a:latin typeface="Montserrat"/>
              <a:ea typeface="Montserrat"/>
              <a:cs typeface="Montserrat"/>
              <a:sym typeface="Montserrat"/>
            </a:endParaRPr>
          </a:p>
          <a:p>
            <a:pPr marL="0" lvl="0" indent="0" algn="l" rtl="0">
              <a:spcBef>
                <a:spcPts val="2300"/>
              </a:spcBef>
              <a:spcAft>
                <a:spcPts val="0"/>
              </a:spcAft>
              <a:buNone/>
            </a:pPr>
            <a:endParaRPr sz="1800">
              <a:solidFill>
                <a:schemeClr val="lt2"/>
              </a:solidFill>
              <a:latin typeface="Source Sans Pro"/>
              <a:ea typeface="Source Sans Pro"/>
              <a:cs typeface="Source Sans Pro"/>
              <a:sym typeface="Source Sans Pro"/>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61"/>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Summary: Status Post-Status</a:t>
            </a:r>
            <a:endParaRPr/>
          </a:p>
        </p:txBody>
      </p:sp>
      <p:sp>
        <p:nvSpPr>
          <p:cNvPr id="394" name="Google Shape;394;p6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dk2"/>
                </a:solidFill>
              </a:rPr>
              <a:t>Don’t forget about maintenance ASMs in intubated patients!</a:t>
            </a:r>
            <a:endParaRPr>
              <a:solidFill>
                <a:schemeClr val="dk2"/>
              </a:solidFill>
            </a:endParaRPr>
          </a:p>
          <a:p>
            <a:pPr marL="0" lvl="0" indent="0" algn="l" rtl="0">
              <a:spcBef>
                <a:spcPts val="1200"/>
              </a:spcBef>
              <a:spcAft>
                <a:spcPts val="0"/>
              </a:spcAft>
              <a:buNone/>
            </a:pPr>
            <a:r>
              <a:rPr lang="en" b="1">
                <a:solidFill>
                  <a:schemeClr val="dk2"/>
                </a:solidFill>
              </a:rPr>
              <a:t>EEG is crucial to rule out ongoing status when not (or no longer) convulsive and guide infusion weans</a:t>
            </a:r>
            <a:endParaRPr b="1">
              <a:solidFill>
                <a:schemeClr val="dk2"/>
              </a:solidFill>
            </a:endParaRPr>
          </a:p>
          <a:p>
            <a:pPr marL="0" lvl="0" indent="0" algn="l" rtl="0">
              <a:spcBef>
                <a:spcPts val="1200"/>
              </a:spcBef>
              <a:spcAft>
                <a:spcPts val="0"/>
              </a:spcAft>
              <a:buNone/>
            </a:pPr>
            <a:r>
              <a:rPr lang="en">
                <a:solidFill>
                  <a:schemeClr val="dk2"/>
                </a:solidFill>
              </a:rPr>
              <a:t>Sick brains make various high-risk EEG patterns (e.g. LPDs, LRDA, GPDs) which may become ictal and require close monitoring</a:t>
            </a:r>
            <a:endParaRPr>
              <a:solidFill>
                <a:schemeClr val="dk2"/>
              </a:solidFill>
            </a:endParaRPr>
          </a:p>
          <a:p>
            <a:pPr marL="0" lvl="0" indent="0" algn="l" rtl="0">
              <a:spcBef>
                <a:spcPts val="1200"/>
              </a:spcBef>
              <a:spcAft>
                <a:spcPts val="1200"/>
              </a:spcAft>
              <a:buNone/>
            </a:pPr>
            <a:r>
              <a:rPr lang="en">
                <a:solidFill>
                  <a:schemeClr val="dk2"/>
                </a:solidFill>
              </a:rPr>
              <a:t>EEG can provide important neuroprognostic information (e.g. post-arrest) </a:t>
            </a:r>
            <a:endParaRPr>
              <a:solidFill>
                <a:schemeClr val="dk2"/>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62"/>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Conclusion</a:t>
            </a:r>
            <a:endParaRPr/>
          </a:p>
        </p:txBody>
      </p:sp>
      <p:sp>
        <p:nvSpPr>
          <p:cNvPr id="400" name="Google Shape;400;p6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solidFill>
                  <a:schemeClr val="dk2"/>
                </a:solidFill>
              </a:rPr>
              <a:t>Seizures, epilepsy and status epilepticus remain clinical diagnoses</a:t>
            </a:r>
            <a:endParaRPr>
              <a:solidFill>
                <a:schemeClr val="dk2"/>
              </a:solidFill>
            </a:endParaRPr>
          </a:p>
          <a:p>
            <a:pPr marL="0" lvl="0" indent="0" algn="l" rtl="0">
              <a:spcBef>
                <a:spcPts val="1200"/>
              </a:spcBef>
              <a:spcAft>
                <a:spcPts val="0"/>
              </a:spcAft>
              <a:buNone/>
            </a:pPr>
            <a:r>
              <a:rPr lang="en">
                <a:solidFill>
                  <a:schemeClr val="dk2"/>
                </a:solidFill>
              </a:rPr>
              <a:t>If you are suspicious for non-convulsive status, consider trialing empiric treatment while arranging for an EEG</a:t>
            </a:r>
            <a:endParaRPr>
              <a:solidFill>
                <a:schemeClr val="dk2"/>
              </a:solidFill>
            </a:endParaRPr>
          </a:p>
          <a:p>
            <a:pPr marL="0" lvl="0" indent="0" algn="l" rtl="0">
              <a:spcBef>
                <a:spcPts val="1200"/>
              </a:spcBef>
              <a:spcAft>
                <a:spcPts val="0"/>
              </a:spcAft>
              <a:buNone/>
            </a:pPr>
            <a:r>
              <a:rPr lang="en">
                <a:solidFill>
                  <a:schemeClr val="dk2"/>
                </a:solidFill>
              </a:rPr>
              <a:t>Treat recognized status as an emergency, hard + fast</a:t>
            </a:r>
            <a:endParaRPr>
              <a:solidFill>
                <a:schemeClr val="dk2"/>
              </a:solidFill>
            </a:endParaRPr>
          </a:p>
          <a:p>
            <a:pPr marL="0" lvl="0" indent="0" algn="l" rtl="0">
              <a:spcBef>
                <a:spcPts val="1200"/>
              </a:spcBef>
              <a:spcAft>
                <a:spcPts val="0"/>
              </a:spcAft>
              <a:buNone/>
            </a:pPr>
            <a:r>
              <a:rPr lang="en">
                <a:solidFill>
                  <a:schemeClr val="dk2"/>
                </a:solidFill>
              </a:rPr>
              <a:t>EEG is essential to some diagnoses (e.g. non-convulsive status) but generally more of an ancillary test</a:t>
            </a:r>
            <a:endParaRPr>
              <a:solidFill>
                <a:schemeClr val="dk2"/>
              </a:solidFill>
            </a:endParaRPr>
          </a:p>
          <a:p>
            <a:pPr marL="0" lvl="0" indent="0" algn="l" rtl="0">
              <a:spcBef>
                <a:spcPts val="1200"/>
              </a:spcBef>
              <a:spcAft>
                <a:spcPts val="0"/>
              </a:spcAft>
              <a:buNone/>
            </a:pPr>
            <a:r>
              <a:rPr lang="en">
                <a:solidFill>
                  <a:schemeClr val="dk2"/>
                </a:solidFill>
              </a:rPr>
              <a:t>(Almost always) treat the patient, NOT the EEG</a:t>
            </a:r>
            <a:endParaRPr>
              <a:solidFill>
                <a:schemeClr val="dk2"/>
              </a:solidFill>
            </a:endParaRPr>
          </a:p>
          <a:p>
            <a:pPr marL="0" lvl="0" indent="0" algn="l" rtl="0">
              <a:spcBef>
                <a:spcPts val="1200"/>
              </a:spcBef>
              <a:spcAft>
                <a:spcPts val="1200"/>
              </a:spcAft>
              <a:buNone/>
            </a:pPr>
            <a:r>
              <a:rPr lang="en" b="1">
                <a:solidFill>
                  <a:schemeClr val="dk2"/>
                </a:solidFill>
              </a:rPr>
              <a:t>If in doubt, ask your neurology friends :)</a:t>
            </a:r>
            <a:endParaRPr b="1">
              <a:solidFill>
                <a:schemeClr val="dk2"/>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63"/>
          <p:cNvSpPr txBox="1">
            <a:spLocks noGrp="1"/>
          </p:cNvSpPr>
          <p:nvPr>
            <p:ph type="title"/>
          </p:nvPr>
        </p:nvSpPr>
        <p:spPr>
          <a:xfrm>
            <a:off x="265500" y="1181700"/>
            <a:ext cx="4045200" cy="1533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Thank You!</a:t>
            </a:r>
            <a:endParaRPr/>
          </a:p>
        </p:txBody>
      </p:sp>
      <p:sp>
        <p:nvSpPr>
          <p:cNvPr id="406" name="Google Shape;406;p63"/>
          <p:cNvSpPr/>
          <p:nvPr/>
        </p:nvSpPr>
        <p:spPr>
          <a:xfrm>
            <a:off x="4614600" y="72300"/>
            <a:ext cx="4454700" cy="5009400"/>
          </a:xfrm>
          <a:prstGeom prst="rect">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407" name="Google Shape;407;p63"/>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solidFill>
                  <a:srgbClr val="666666"/>
                </a:solidFill>
              </a:rPr>
              <a:t>Feel free to email </a:t>
            </a:r>
            <a:r>
              <a:rPr lang="en" u="sng">
                <a:solidFill>
                  <a:schemeClr val="hlink"/>
                </a:solidFill>
                <a:hlinkClick r:id="rId3"/>
              </a:rPr>
              <a:t>jasmynek@student.ubc.ca</a:t>
            </a:r>
            <a:r>
              <a:rPr lang="en">
                <a:solidFill>
                  <a:srgbClr val="666666"/>
                </a:solidFill>
              </a:rPr>
              <a:t> with ongoing neurology-related questions</a:t>
            </a:r>
            <a:endParaRPr>
              <a:solidFill>
                <a:srgbClr val="666666"/>
              </a:solidFill>
            </a:endParaRPr>
          </a:p>
          <a:p>
            <a:pPr marL="0" lvl="0" indent="0" algn="l" rtl="0">
              <a:spcBef>
                <a:spcPts val="1200"/>
              </a:spcBef>
              <a:spcAft>
                <a:spcPts val="1200"/>
              </a:spcAft>
              <a:buNone/>
            </a:pPr>
            <a:r>
              <a:rPr lang="en">
                <a:solidFill>
                  <a:srgbClr val="666666"/>
                </a:solidFill>
              </a:rPr>
              <a:t>Come rotate with us :)</a:t>
            </a:r>
            <a:endParaRPr i="1">
              <a:solidFill>
                <a:srgbClr val="666666"/>
              </a:solidFill>
            </a:endParaRPr>
          </a:p>
        </p:txBody>
      </p:sp>
    </p:spTree>
  </p:cSld>
  <p:clrMapOvr>
    <a:masterClrMapping/>
  </p:clrMapOvr>
</p:sld>
</file>

<file path=ppt/theme/theme1.xml><?xml version="1.0" encoding="utf-8"?>
<a:theme xmlns:a="http://schemas.openxmlformats.org/drawingml/2006/main"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2902</Words>
  <Application>Microsoft Macintosh PowerPoint</Application>
  <PresentationFormat>On-screen Show (16:9)</PresentationFormat>
  <Paragraphs>428</Paragraphs>
  <Slides>51</Slides>
  <Notes>51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Source Sans Pro</vt:lpstr>
      <vt:lpstr>Montserrat</vt:lpstr>
      <vt:lpstr>Raleway</vt:lpstr>
      <vt:lpstr>Plum</vt:lpstr>
      <vt:lpstr>“Brainstorming” Approaches</vt:lpstr>
      <vt:lpstr>Outline</vt:lpstr>
      <vt:lpstr>Spell Evaluation</vt:lpstr>
      <vt:lpstr>Approach to first seizure</vt:lpstr>
      <vt:lpstr>Spell Characterization</vt:lpstr>
      <vt:lpstr>History, history, history!</vt:lpstr>
      <vt:lpstr>Question #1</vt:lpstr>
      <vt:lpstr>Question #1</vt:lpstr>
      <vt:lpstr>Why did they seize?</vt:lpstr>
      <vt:lpstr>Approach to first seizure</vt:lpstr>
      <vt:lpstr>Question #2</vt:lpstr>
      <vt:lpstr>Question #2</vt:lpstr>
      <vt:lpstr>Approach to first seizure</vt:lpstr>
      <vt:lpstr>EEG Essentials: Outpatient</vt:lpstr>
      <vt:lpstr>EEG Essentials: Outpatient</vt:lpstr>
      <vt:lpstr>EEG Essentials: Outpatient</vt:lpstr>
      <vt:lpstr>Approach to first seizure</vt:lpstr>
      <vt:lpstr>Approach to Antiseizure Medications: SOS</vt:lpstr>
      <vt:lpstr>ASM Mini-Primer</vt:lpstr>
      <vt:lpstr>Safety: Seizure Precautions</vt:lpstr>
      <vt:lpstr>Question #3</vt:lpstr>
      <vt:lpstr>Question #3</vt:lpstr>
      <vt:lpstr>Summary: “Spell Characterization”</vt:lpstr>
      <vt:lpstr>“Altered Mental Status”</vt:lpstr>
      <vt:lpstr>Delirium+</vt:lpstr>
      <vt:lpstr>How can EEG help you?</vt:lpstr>
      <vt:lpstr>How can you help the EEG reader?</vt:lpstr>
      <vt:lpstr>EEG Essentials (Inpatient)</vt:lpstr>
      <vt:lpstr>Question #4: Alternate Scenario</vt:lpstr>
      <vt:lpstr>Status Epilepticus</vt:lpstr>
      <vt:lpstr>Non-Convulsive Status Epilepticus (NCSE)</vt:lpstr>
      <vt:lpstr>PowerPoint Presentation</vt:lpstr>
      <vt:lpstr>Question #5</vt:lpstr>
      <vt:lpstr>Question #5</vt:lpstr>
      <vt:lpstr>PowerPoint Presentation</vt:lpstr>
      <vt:lpstr>Status Epilepticus: Treatment</vt:lpstr>
      <vt:lpstr>Status Epilepticus: Treatment</vt:lpstr>
      <vt:lpstr>Summary: “Altered Mental Status”</vt:lpstr>
      <vt:lpstr>Status Post-Status</vt:lpstr>
      <vt:lpstr>The post-status intubated patient</vt:lpstr>
      <vt:lpstr>Refractory Status</vt:lpstr>
      <vt:lpstr>PowerPoint Presentation</vt:lpstr>
      <vt:lpstr>EEG Essentials: ICU</vt:lpstr>
      <vt:lpstr>Question #6</vt:lpstr>
      <vt:lpstr>Question #6</vt:lpstr>
      <vt:lpstr>EEG Essentials: ICU</vt:lpstr>
      <vt:lpstr>EEG in neuroprognostication</vt:lpstr>
      <vt:lpstr>Neuroprognostication: Anoxic Brain Injury</vt:lpstr>
      <vt:lpstr>Summary: Status Post-Status</vt:lpstr>
      <vt:lpstr>Conclusion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“Brainstorming” Approaches</dc:title>
  <cp:lastModifiedBy>Jasmyne Ksam</cp:lastModifiedBy>
  <cp:revision>1</cp:revision>
  <dcterms:modified xsi:type="dcterms:W3CDTF">2025-05-23T18:45:05Z</dcterms:modified>
</cp:coreProperties>
</file>