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91" r:id="rId2"/>
    <p:sldId id="292" r:id="rId3"/>
    <p:sldId id="300" r:id="rId4"/>
    <p:sldId id="302" r:id="rId5"/>
    <p:sldId id="293" r:id="rId6"/>
    <p:sldId id="295" r:id="rId7"/>
    <p:sldId id="294" r:id="rId8"/>
    <p:sldId id="296" r:id="rId9"/>
    <p:sldId id="297" r:id="rId10"/>
    <p:sldId id="319" r:id="rId11"/>
    <p:sldId id="320" r:id="rId12"/>
    <p:sldId id="298" r:id="rId13"/>
    <p:sldId id="299" r:id="rId14"/>
    <p:sldId id="303" r:id="rId15"/>
    <p:sldId id="304" r:id="rId16"/>
    <p:sldId id="307" r:id="rId17"/>
    <p:sldId id="305" r:id="rId18"/>
    <p:sldId id="306" r:id="rId19"/>
    <p:sldId id="308" r:id="rId20"/>
    <p:sldId id="309" r:id="rId21"/>
    <p:sldId id="310" r:id="rId22"/>
    <p:sldId id="311" r:id="rId23"/>
    <p:sldId id="312" r:id="rId24"/>
    <p:sldId id="313" r:id="rId25"/>
    <p:sldId id="314" r:id="rId26"/>
    <p:sldId id="315" r:id="rId27"/>
    <p:sldId id="318" r:id="rId28"/>
    <p:sldId id="317" r:id="rId29"/>
    <p:sldId id="322" r:id="rId30"/>
    <p:sldId id="323"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674"/>
    <p:restoredTop sz="76395"/>
  </p:normalViewPr>
  <p:slideViewPr>
    <p:cSldViewPr snapToGrid="0">
      <p:cViewPr varScale="1">
        <p:scale>
          <a:sx n="114" d="100"/>
          <a:sy n="114" d="100"/>
        </p:scale>
        <p:origin x="324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AB7D8-7C22-D843-BD8B-F313ADB58D3A}" type="datetimeFigureOut">
              <a:rPr lang="en-US" smtClean="0"/>
              <a:t>3/1/25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0FF9CE-2D29-C943-BC2B-C32B96FB23A6}" type="slidenum">
              <a:rPr lang="en-US" smtClean="0"/>
              <a:t>‹#›</a:t>
            </a:fld>
            <a:endParaRPr lang="en-US"/>
          </a:p>
        </p:txBody>
      </p:sp>
    </p:spTree>
    <p:extLst>
      <p:ext uri="{BB962C8B-B14F-4D97-AF65-F5344CB8AC3E}">
        <p14:creationId xmlns:p14="http://schemas.microsoft.com/office/powerpoint/2010/main" val="160394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8A6237BE-B993-7740-9852-33FB8209F8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8ACFD8FE-2AD2-AF47-90E4-A97CDF9ADD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5363" name="Slide Number Placeholder 3">
            <a:extLst>
              <a:ext uri="{FF2B5EF4-FFF2-40B4-BE49-F238E27FC236}">
                <a16:creationId xmlns:a16="http://schemas.microsoft.com/office/drawing/2014/main" id="{3C0C9CBB-C6B2-B049-9206-093CDF24B8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55BE978-B522-A143-80AB-001418ED4F42}" type="slidenum">
              <a:rPr lang="en-US" altLang="en-US" smtClean="0"/>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B7691AA-557C-9F4F-A809-5A1E08E07155}" type="slidenum">
              <a:rPr lang="en-US" altLang="en-US" smtClean="0"/>
              <a:pPr>
                <a:defRPr/>
              </a:pPr>
              <a:t>2</a:t>
            </a:fld>
            <a:endParaRPr lang="en-US" altLang="en-US"/>
          </a:p>
        </p:txBody>
      </p:sp>
    </p:spTree>
    <p:extLst>
      <p:ext uri="{BB962C8B-B14F-4D97-AF65-F5344CB8AC3E}">
        <p14:creationId xmlns:p14="http://schemas.microsoft.com/office/powerpoint/2010/main" val="3904052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BD4D5-36ED-E4B8-5224-99D6D21EE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59329-9ED6-5C4B-382C-662C8546A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D3CF11-82A8-7B2C-D7A8-2A99529D60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873D0E-F92A-2B0D-D342-3E99964606F3}"/>
              </a:ext>
            </a:extLst>
          </p:cNvPr>
          <p:cNvSpPr>
            <a:spLocks noGrp="1"/>
          </p:cNvSpPr>
          <p:nvPr>
            <p:ph type="sldNum" sz="quarter" idx="5"/>
          </p:nvPr>
        </p:nvSpPr>
        <p:spPr/>
        <p:txBody>
          <a:bodyPr/>
          <a:lstStyle/>
          <a:p>
            <a:pPr>
              <a:defRPr/>
            </a:pPr>
            <a:fld id="{DB7691AA-557C-9F4F-A809-5A1E08E07155}" type="slidenum">
              <a:rPr lang="en-US" altLang="en-US" smtClean="0"/>
              <a:pPr>
                <a:defRPr/>
              </a:pPr>
              <a:t>3</a:t>
            </a:fld>
            <a:endParaRPr lang="en-US" altLang="en-US"/>
          </a:p>
        </p:txBody>
      </p:sp>
    </p:spTree>
    <p:extLst>
      <p:ext uri="{BB962C8B-B14F-4D97-AF65-F5344CB8AC3E}">
        <p14:creationId xmlns:p14="http://schemas.microsoft.com/office/powerpoint/2010/main" val="261381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DFD2-591A-D1E7-0594-AA2A4B314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D9D93-BF63-A06A-B45A-21BADF9E1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8BA5C-47DD-2701-E1B9-5B310E8E30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E6A1DB-2F00-D26B-EDB9-3943A2A06AA7}"/>
              </a:ext>
            </a:extLst>
          </p:cNvPr>
          <p:cNvSpPr>
            <a:spLocks noGrp="1"/>
          </p:cNvSpPr>
          <p:nvPr>
            <p:ph type="sldNum" sz="quarter" idx="5"/>
          </p:nvPr>
        </p:nvSpPr>
        <p:spPr/>
        <p:txBody>
          <a:bodyPr/>
          <a:lstStyle/>
          <a:p>
            <a:pPr>
              <a:defRPr/>
            </a:pPr>
            <a:fld id="{DB7691AA-557C-9F4F-A809-5A1E08E07155}" type="slidenum">
              <a:rPr lang="en-US" altLang="en-US" smtClean="0"/>
              <a:pPr>
                <a:defRPr/>
              </a:pPr>
              <a:t>4</a:t>
            </a:fld>
            <a:endParaRPr lang="en-US" altLang="en-US"/>
          </a:p>
        </p:txBody>
      </p:sp>
    </p:spTree>
    <p:extLst>
      <p:ext uri="{BB962C8B-B14F-4D97-AF65-F5344CB8AC3E}">
        <p14:creationId xmlns:p14="http://schemas.microsoft.com/office/powerpoint/2010/main" val="3879084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AF3BF-21EB-6D81-4C76-24208B120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BB6CC-7CC6-E27A-C10C-1A79FAB105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0A90F0-4D00-61A1-03CD-71291F117C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4105EC-3C7B-0779-621A-0EF8551228CD}"/>
              </a:ext>
            </a:extLst>
          </p:cNvPr>
          <p:cNvSpPr>
            <a:spLocks noGrp="1"/>
          </p:cNvSpPr>
          <p:nvPr>
            <p:ph type="sldNum" sz="quarter" idx="5"/>
          </p:nvPr>
        </p:nvSpPr>
        <p:spPr/>
        <p:txBody>
          <a:bodyPr/>
          <a:lstStyle/>
          <a:p>
            <a:pPr>
              <a:defRPr/>
            </a:pPr>
            <a:fld id="{DB7691AA-557C-9F4F-A809-5A1E08E07155}" type="slidenum">
              <a:rPr lang="en-US" altLang="en-US" smtClean="0"/>
              <a:pPr>
                <a:defRPr/>
              </a:pPr>
              <a:t>5</a:t>
            </a:fld>
            <a:endParaRPr lang="en-US" altLang="en-US"/>
          </a:p>
        </p:txBody>
      </p:sp>
    </p:spTree>
    <p:extLst>
      <p:ext uri="{BB962C8B-B14F-4D97-AF65-F5344CB8AC3E}">
        <p14:creationId xmlns:p14="http://schemas.microsoft.com/office/powerpoint/2010/main" val="66559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BA252-41A5-E208-BBBD-78B9EF653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9C665-16C3-1984-622F-EB07E8DA1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91A86-A1AF-921E-365D-71D449A6A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BA99A8-C466-3345-1E46-85748354AE77}"/>
              </a:ext>
            </a:extLst>
          </p:cNvPr>
          <p:cNvSpPr>
            <a:spLocks noGrp="1"/>
          </p:cNvSpPr>
          <p:nvPr>
            <p:ph type="sldNum" sz="quarter" idx="5"/>
          </p:nvPr>
        </p:nvSpPr>
        <p:spPr/>
        <p:txBody>
          <a:bodyPr/>
          <a:lstStyle/>
          <a:p>
            <a:pPr>
              <a:defRPr/>
            </a:pPr>
            <a:fld id="{DB7691AA-557C-9F4F-A809-5A1E08E07155}" type="slidenum">
              <a:rPr lang="en-US" altLang="en-US" smtClean="0"/>
              <a:pPr>
                <a:defRPr/>
              </a:pPr>
              <a:t>6</a:t>
            </a:fld>
            <a:endParaRPr lang="en-US" altLang="en-US"/>
          </a:p>
        </p:txBody>
      </p:sp>
    </p:spTree>
    <p:extLst>
      <p:ext uri="{BB962C8B-B14F-4D97-AF65-F5344CB8AC3E}">
        <p14:creationId xmlns:p14="http://schemas.microsoft.com/office/powerpoint/2010/main" val="1958485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4CFD-10F9-0C89-6994-C2DBFA99E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085A6-B86C-1920-F984-AD8A8BE7A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0AD27D-34AA-7714-21B6-5B928A497C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7632B7-DDE6-0CCE-55C7-B5A447EE0183}"/>
              </a:ext>
            </a:extLst>
          </p:cNvPr>
          <p:cNvSpPr>
            <a:spLocks noGrp="1"/>
          </p:cNvSpPr>
          <p:nvPr>
            <p:ph type="sldNum" sz="quarter" idx="5"/>
          </p:nvPr>
        </p:nvSpPr>
        <p:spPr/>
        <p:txBody>
          <a:bodyPr/>
          <a:lstStyle/>
          <a:p>
            <a:pPr>
              <a:defRPr/>
            </a:pPr>
            <a:fld id="{DB7691AA-557C-9F4F-A809-5A1E08E07155}" type="slidenum">
              <a:rPr lang="en-US" altLang="en-US" smtClean="0"/>
              <a:pPr>
                <a:defRPr/>
              </a:pPr>
              <a:t>7</a:t>
            </a:fld>
            <a:endParaRPr lang="en-US" altLang="en-US"/>
          </a:p>
        </p:txBody>
      </p:sp>
    </p:spTree>
    <p:extLst>
      <p:ext uri="{BB962C8B-B14F-4D97-AF65-F5344CB8AC3E}">
        <p14:creationId xmlns:p14="http://schemas.microsoft.com/office/powerpoint/2010/main" val="19012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4514D-92E6-DECC-44B9-9E7A74F40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29B6A-EB9B-51B5-B757-9B8196EFF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4966C-A1EC-AF0D-E095-85F650904A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0959FE-73CE-3914-A132-28A91335027A}"/>
              </a:ext>
            </a:extLst>
          </p:cNvPr>
          <p:cNvSpPr>
            <a:spLocks noGrp="1"/>
          </p:cNvSpPr>
          <p:nvPr>
            <p:ph type="sldNum" sz="quarter" idx="5"/>
          </p:nvPr>
        </p:nvSpPr>
        <p:spPr/>
        <p:txBody>
          <a:bodyPr/>
          <a:lstStyle/>
          <a:p>
            <a:pPr>
              <a:defRPr/>
            </a:pPr>
            <a:fld id="{DB7691AA-557C-9F4F-A809-5A1E08E07155}" type="slidenum">
              <a:rPr lang="en-US" altLang="en-US" smtClean="0"/>
              <a:pPr>
                <a:defRPr/>
              </a:pPr>
              <a:t>8</a:t>
            </a:fld>
            <a:endParaRPr lang="en-US" altLang="en-US"/>
          </a:p>
        </p:txBody>
      </p:sp>
    </p:spTree>
    <p:extLst>
      <p:ext uri="{BB962C8B-B14F-4D97-AF65-F5344CB8AC3E}">
        <p14:creationId xmlns:p14="http://schemas.microsoft.com/office/powerpoint/2010/main" val="665878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E1036-4412-36D4-872E-9CBE1ACA5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E4A0B-12AE-3DF4-DCBA-E241E74A6F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EDA43-CD11-18C8-F054-87B606F092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69B68-94C8-B059-DE61-B64FDBC28C5F}"/>
              </a:ext>
            </a:extLst>
          </p:cNvPr>
          <p:cNvSpPr>
            <a:spLocks noGrp="1"/>
          </p:cNvSpPr>
          <p:nvPr>
            <p:ph type="sldNum" sz="quarter" idx="5"/>
          </p:nvPr>
        </p:nvSpPr>
        <p:spPr/>
        <p:txBody>
          <a:bodyPr/>
          <a:lstStyle/>
          <a:p>
            <a:pPr>
              <a:defRPr/>
            </a:pPr>
            <a:fld id="{DB7691AA-557C-9F4F-A809-5A1E08E07155}" type="slidenum">
              <a:rPr lang="en-US" altLang="en-US" smtClean="0"/>
              <a:pPr>
                <a:defRPr/>
              </a:pPr>
              <a:t>9</a:t>
            </a:fld>
            <a:endParaRPr lang="en-US" altLang="en-US"/>
          </a:p>
        </p:txBody>
      </p:sp>
    </p:spTree>
    <p:extLst>
      <p:ext uri="{BB962C8B-B14F-4D97-AF65-F5344CB8AC3E}">
        <p14:creationId xmlns:p14="http://schemas.microsoft.com/office/powerpoint/2010/main" val="2165485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3567C-6EFB-FA62-3A20-88ABC5DF7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E194B-8307-731C-CD97-A6F2DB4B03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DF216-42B3-F302-9317-3019448B4D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899152-198A-037F-CF3B-D0213CBD7054}"/>
              </a:ext>
            </a:extLst>
          </p:cNvPr>
          <p:cNvSpPr>
            <a:spLocks noGrp="1"/>
          </p:cNvSpPr>
          <p:nvPr>
            <p:ph type="sldNum" sz="quarter" idx="5"/>
          </p:nvPr>
        </p:nvSpPr>
        <p:spPr/>
        <p:txBody>
          <a:bodyPr/>
          <a:lstStyle/>
          <a:p>
            <a:pPr>
              <a:defRPr/>
            </a:pPr>
            <a:fld id="{DB7691AA-557C-9F4F-A809-5A1E08E07155}" type="slidenum">
              <a:rPr lang="en-US" altLang="en-US" smtClean="0"/>
              <a:pPr>
                <a:defRPr/>
              </a:pPr>
              <a:t>10</a:t>
            </a:fld>
            <a:endParaRPr lang="en-US" altLang="en-US"/>
          </a:p>
        </p:txBody>
      </p:sp>
    </p:spTree>
    <p:extLst>
      <p:ext uri="{BB962C8B-B14F-4D97-AF65-F5344CB8AC3E}">
        <p14:creationId xmlns:p14="http://schemas.microsoft.com/office/powerpoint/2010/main" val="3203468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17AE0-B05E-08DA-CE63-0136D651A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38A14-D758-C953-93E8-F195D4B61A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0B867-0C5E-D748-EA46-5C97E235D5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46304B-54A9-6746-F504-E883A710F8DE}"/>
              </a:ext>
            </a:extLst>
          </p:cNvPr>
          <p:cNvSpPr>
            <a:spLocks noGrp="1"/>
          </p:cNvSpPr>
          <p:nvPr>
            <p:ph type="sldNum" sz="quarter" idx="5"/>
          </p:nvPr>
        </p:nvSpPr>
        <p:spPr/>
        <p:txBody>
          <a:bodyPr/>
          <a:lstStyle/>
          <a:p>
            <a:pPr>
              <a:defRPr/>
            </a:pPr>
            <a:fld id="{DB7691AA-557C-9F4F-A809-5A1E08E07155}" type="slidenum">
              <a:rPr lang="en-US" altLang="en-US" smtClean="0"/>
              <a:pPr>
                <a:defRPr/>
              </a:pPr>
              <a:t>11</a:t>
            </a:fld>
            <a:endParaRPr lang="en-US" altLang="en-US"/>
          </a:p>
        </p:txBody>
      </p:sp>
    </p:spTree>
    <p:extLst>
      <p:ext uri="{BB962C8B-B14F-4D97-AF65-F5344CB8AC3E}">
        <p14:creationId xmlns:p14="http://schemas.microsoft.com/office/powerpoint/2010/main" val="746187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9B8A2-7394-5D61-86E9-E1EBFD2C8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C7088-1E78-5F26-D251-5F5B5DB3D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C62731-2FF7-0783-BFDE-D118B8F66C13}"/>
              </a:ext>
            </a:extLst>
          </p:cNvPr>
          <p:cNvSpPr>
            <a:spLocks noGrp="1"/>
          </p:cNvSpPr>
          <p:nvPr>
            <p:ph type="body" idx="1"/>
          </p:nvPr>
        </p:nvSpPr>
        <p:spPr/>
        <p:txBody>
          <a:bodyPr/>
          <a:lstStyle/>
          <a:p>
            <a:r>
              <a:rPr lang="en-US" dirty="0"/>
              <a:t>The gold standard of the diagnosis of cardiogenic shock is a pulmonary catheter. </a:t>
            </a:r>
          </a:p>
        </p:txBody>
      </p:sp>
      <p:sp>
        <p:nvSpPr>
          <p:cNvPr id="4" name="Slide Number Placeholder 3">
            <a:extLst>
              <a:ext uri="{FF2B5EF4-FFF2-40B4-BE49-F238E27FC236}">
                <a16:creationId xmlns:a16="http://schemas.microsoft.com/office/drawing/2014/main" id="{BE7117A3-6B38-A8B2-FEF8-A4C42AA56707}"/>
              </a:ext>
            </a:extLst>
          </p:cNvPr>
          <p:cNvSpPr>
            <a:spLocks noGrp="1"/>
          </p:cNvSpPr>
          <p:nvPr>
            <p:ph type="sldNum" sz="quarter" idx="5"/>
          </p:nvPr>
        </p:nvSpPr>
        <p:spPr/>
        <p:txBody>
          <a:bodyPr/>
          <a:lstStyle/>
          <a:p>
            <a:pPr>
              <a:defRPr/>
            </a:pPr>
            <a:fld id="{DB7691AA-557C-9F4F-A809-5A1E08E07155}" type="slidenum">
              <a:rPr lang="en-US" altLang="en-US" smtClean="0"/>
              <a:pPr>
                <a:defRPr/>
              </a:pPr>
              <a:t>12</a:t>
            </a:fld>
            <a:endParaRPr lang="en-US" altLang="en-US"/>
          </a:p>
        </p:txBody>
      </p:sp>
    </p:spTree>
    <p:extLst>
      <p:ext uri="{BB962C8B-B14F-4D97-AF65-F5344CB8AC3E}">
        <p14:creationId xmlns:p14="http://schemas.microsoft.com/office/powerpoint/2010/main" val="4028232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AC372-5067-BCA6-EDFB-051B6BDE5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2E8E0-1D1F-15BC-24B5-3F77C4875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5450D-F6AF-D5F3-6DA2-DA99A331E7A7}"/>
              </a:ext>
            </a:extLst>
          </p:cNvPr>
          <p:cNvSpPr>
            <a:spLocks noGrp="1"/>
          </p:cNvSpPr>
          <p:nvPr>
            <p:ph type="body" idx="1"/>
          </p:nvPr>
        </p:nvSpPr>
        <p:spPr/>
        <p:txBody>
          <a:bodyPr/>
          <a:lstStyle/>
          <a:p>
            <a:pPr algn="l" rtl="0"/>
            <a:r>
              <a:rPr lang="en-CA" sz="1800" b="0" i="0" u="none" strike="noStrike" dirty="0">
                <a:solidFill>
                  <a:srgbClr val="000000"/>
                </a:solidFill>
                <a:effectLst/>
                <a:latin typeface="Arial" panose="020B0604020202020204" pitchFamily="34" charset="0"/>
              </a:rPr>
              <a:t>The catheter is inserted through a large central vein, usually the IJ or subclavian but can also be through the femoral vein. From there it is treated through the RA, the RV, and subsequently the pulmonary artery. Monitoring of the catheter location can be done by dynamic pressure readings from the catheter tip or with the aid of fluoroscopy. Once at the end of the pulmonary artery the balloon at the end of the catheter is inflated and is “wedged” in a small pulmonary vessel. So wedged, the catheter can provide an indirect measurement of the pressure in the left atrium of the heart, showing a mean pressure referred to as the PCWP/PAWP.</a:t>
            </a:r>
            <a:br>
              <a:rPr lang="en-CA" dirty="0"/>
            </a:br>
            <a:br>
              <a:rPr lang="en-CA" dirty="0"/>
            </a:br>
            <a:endParaRPr lang="en-US" dirty="0"/>
          </a:p>
        </p:txBody>
      </p:sp>
      <p:sp>
        <p:nvSpPr>
          <p:cNvPr id="4" name="Slide Number Placeholder 3">
            <a:extLst>
              <a:ext uri="{FF2B5EF4-FFF2-40B4-BE49-F238E27FC236}">
                <a16:creationId xmlns:a16="http://schemas.microsoft.com/office/drawing/2014/main" id="{BB221941-B2C8-5DF5-2D47-98882F5CB5BC}"/>
              </a:ext>
            </a:extLst>
          </p:cNvPr>
          <p:cNvSpPr>
            <a:spLocks noGrp="1"/>
          </p:cNvSpPr>
          <p:nvPr>
            <p:ph type="sldNum" sz="quarter" idx="5"/>
          </p:nvPr>
        </p:nvSpPr>
        <p:spPr/>
        <p:txBody>
          <a:bodyPr/>
          <a:lstStyle/>
          <a:p>
            <a:pPr>
              <a:defRPr/>
            </a:pPr>
            <a:fld id="{DB7691AA-557C-9F4F-A809-5A1E08E07155}" type="slidenum">
              <a:rPr lang="en-US" altLang="en-US" smtClean="0"/>
              <a:pPr>
                <a:defRPr/>
              </a:pPr>
              <a:t>13</a:t>
            </a:fld>
            <a:endParaRPr lang="en-US" altLang="en-US"/>
          </a:p>
        </p:txBody>
      </p:sp>
    </p:spTree>
    <p:extLst>
      <p:ext uri="{BB962C8B-B14F-4D97-AF65-F5344CB8AC3E}">
        <p14:creationId xmlns:p14="http://schemas.microsoft.com/office/powerpoint/2010/main" val="950869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9DE56-1CEE-B2BE-6F79-8E262BE5C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7F25B-7A37-4BFD-11D4-A57B6F034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60314-0A91-0885-4EFC-4AA602C8BC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A9CAAC-956E-2CD5-F083-7ACB4A0AB908}"/>
              </a:ext>
            </a:extLst>
          </p:cNvPr>
          <p:cNvSpPr>
            <a:spLocks noGrp="1"/>
          </p:cNvSpPr>
          <p:nvPr>
            <p:ph type="sldNum" sz="quarter" idx="5"/>
          </p:nvPr>
        </p:nvSpPr>
        <p:spPr/>
        <p:txBody>
          <a:bodyPr/>
          <a:lstStyle/>
          <a:p>
            <a:pPr>
              <a:defRPr/>
            </a:pPr>
            <a:fld id="{DB7691AA-557C-9F4F-A809-5A1E08E07155}" type="slidenum">
              <a:rPr lang="en-US" altLang="en-US" smtClean="0"/>
              <a:pPr>
                <a:defRPr/>
              </a:pPr>
              <a:t>14</a:t>
            </a:fld>
            <a:endParaRPr lang="en-US" altLang="en-US"/>
          </a:p>
        </p:txBody>
      </p:sp>
    </p:spTree>
    <p:extLst>
      <p:ext uri="{BB962C8B-B14F-4D97-AF65-F5344CB8AC3E}">
        <p14:creationId xmlns:p14="http://schemas.microsoft.com/office/powerpoint/2010/main" val="1587370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3A03A-5133-7B43-705C-B8C7EB907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CEBFE9-EE29-E509-A91C-0B9CE7F90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E33DD-B92E-B755-9653-220E67CAE7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mixed venous blood gas reflects t</a:t>
            </a:r>
            <a:r>
              <a:rPr lang="en-CA" b="1" dirty="0"/>
              <a:t>rue</a:t>
            </a:r>
            <a:r>
              <a:rPr lang="en-CA" dirty="0"/>
              <a:t> systemic venous oxygen saturation because it includes blood returning from </a:t>
            </a:r>
            <a:r>
              <a:rPr lang="en-CA" b="1" dirty="0"/>
              <a:t>both</a:t>
            </a:r>
            <a:r>
              <a:rPr lang="en-CA" dirty="0"/>
              <a:t> the superior and inferior vena cava and the coronary sinus. However, the central venous blood gas reflects </a:t>
            </a:r>
            <a:r>
              <a:rPr lang="en-CA" b="1" dirty="0"/>
              <a:t>only</a:t>
            </a:r>
            <a:r>
              <a:rPr lang="en-CA" dirty="0"/>
              <a:t> the oxygen saturation of venous return from the upper body, missing contributions from the </a:t>
            </a:r>
            <a:r>
              <a:rPr lang="en-CA" b="1" dirty="0"/>
              <a:t>coronary sinus and lower body</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US" dirty="0"/>
          </a:p>
        </p:txBody>
      </p:sp>
      <p:sp>
        <p:nvSpPr>
          <p:cNvPr id="4" name="Slide Number Placeholder 3">
            <a:extLst>
              <a:ext uri="{FF2B5EF4-FFF2-40B4-BE49-F238E27FC236}">
                <a16:creationId xmlns:a16="http://schemas.microsoft.com/office/drawing/2014/main" id="{FE32E624-B1FE-99C4-7AAA-B7FAE3EAE8BD}"/>
              </a:ext>
            </a:extLst>
          </p:cNvPr>
          <p:cNvSpPr>
            <a:spLocks noGrp="1"/>
          </p:cNvSpPr>
          <p:nvPr>
            <p:ph type="sldNum" sz="quarter" idx="5"/>
          </p:nvPr>
        </p:nvSpPr>
        <p:spPr/>
        <p:txBody>
          <a:bodyPr/>
          <a:lstStyle/>
          <a:p>
            <a:pPr>
              <a:defRPr/>
            </a:pPr>
            <a:fld id="{DB7691AA-557C-9F4F-A809-5A1E08E07155}" type="slidenum">
              <a:rPr lang="en-US" altLang="en-US" smtClean="0"/>
              <a:pPr>
                <a:defRPr/>
              </a:pPr>
              <a:t>15</a:t>
            </a:fld>
            <a:endParaRPr lang="en-US" altLang="en-US"/>
          </a:p>
        </p:txBody>
      </p:sp>
    </p:spTree>
    <p:extLst>
      <p:ext uri="{BB962C8B-B14F-4D97-AF65-F5344CB8AC3E}">
        <p14:creationId xmlns:p14="http://schemas.microsoft.com/office/powerpoint/2010/main" val="3200859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4E322-5F91-4DD1-581C-0BF3F0ADEB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F203C-481C-DFF3-1086-4213525BD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DCA0A-9B20-DCFC-3028-3CBC7CC9F1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US" dirty="0"/>
          </a:p>
        </p:txBody>
      </p:sp>
      <p:sp>
        <p:nvSpPr>
          <p:cNvPr id="4" name="Slide Number Placeholder 3">
            <a:extLst>
              <a:ext uri="{FF2B5EF4-FFF2-40B4-BE49-F238E27FC236}">
                <a16:creationId xmlns:a16="http://schemas.microsoft.com/office/drawing/2014/main" id="{7BB1672C-AB78-9587-F088-44E98594B46C}"/>
              </a:ext>
            </a:extLst>
          </p:cNvPr>
          <p:cNvSpPr>
            <a:spLocks noGrp="1"/>
          </p:cNvSpPr>
          <p:nvPr>
            <p:ph type="sldNum" sz="quarter" idx="5"/>
          </p:nvPr>
        </p:nvSpPr>
        <p:spPr/>
        <p:txBody>
          <a:bodyPr/>
          <a:lstStyle/>
          <a:p>
            <a:pPr>
              <a:defRPr/>
            </a:pPr>
            <a:fld id="{DB7691AA-557C-9F4F-A809-5A1E08E07155}" type="slidenum">
              <a:rPr lang="en-US" altLang="en-US" smtClean="0"/>
              <a:pPr>
                <a:defRPr/>
              </a:pPr>
              <a:t>16</a:t>
            </a:fld>
            <a:endParaRPr lang="en-US" altLang="en-US"/>
          </a:p>
        </p:txBody>
      </p:sp>
    </p:spTree>
    <p:extLst>
      <p:ext uri="{BB962C8B-B14F-4D97-AF65-F5344CB8AC3E}">
        <p14:creationId xmlns:p14="http://schemas.microsoft.com/office/powerpoint/2010/main" val="1896996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BF87A-9B2C-89C2-16C9-1DCE793DA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CAD4C-F4B4-EEDD-C0C3-8652B6CEF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B603C-993A-80C5-B4B8-539724EDD9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US" dirty="0"/>
          </a:p>
        </p:txBody>
      </p:sp>
      <p:sp>
        <p:nvSpPr>
          <p:cNvPr id="4" name="Slide Number Placeholder 3">
            <a:extLst>
              <a:ext uri="{FF2B5EF4-FFF2-40B4-BE49-F238E27FC236}">
                <a16:creationId xmlns:a16="http://schemas.microsoft.com/office/drawing/2014/main" id="{CA0138F1-CE67-9F8C-D4EB-308836EC732E}"/>
              </a:ext>
            </a:extLst>
          </p:cNvPr>
          <p:cNvSpPr>
            <a:spLocks noGrp="1"/>
          </p:cNvSpPr>
          <p:nvPr>
            <p:ph type="sldNum" sz="quarter" idx="5"/>
          </p:nvPr>
        </p:nvSpPr>
        <p:spPr/>
        <p:txBody>
          <a:bodyPr/>
          <a:lstStyle/>
          <a:p>
            <a:pPr>
              <a:defRPr/>
            </a:pPr>
            <a:fld id="{DB7691AA-557C-9F4F-A809-5A1E08E07155}" type="slidenum">
              <a:rPr lang="en-US" altLang="en-US" smtClean="0"/>
              <a:pPr>
                <a:defRPr/>
              </a:pPr>
              <a:t>17</a:t>
            </a:fld>
            <a:endParaRPr lang="en-US" altLang="en-US"/>
          </a:p>
        </p:txBody>
      </p:sp>
    </p:spTree>
    <p:extLst>
      <p:ext uri="{BB962C8B-B14F-4D97-AF65-F5344CB8AC3E}">
        <p14:creationId xmlns:p14="http://schemas.microsoft.com/office/powerpoint/2010/main" val="3637167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4C92-4A3A-3907-F8B5-1E3D421E6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E5C11B-981F-AF66-F680-1979848F2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042F44-17B8-E7D0-7952-D0E2515A17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BC00D0-44E8-1E19-3F9C-55811CCDFB33}"/>
              </a:ext>
            </a:extLst>
          </p:cNvPr>
          <p:cNvSpPr>
            <a:spLocks noGrp="1"/>
          </p:cNvSpPr>
          <p:nvPr>
            <p:ph type="sldNum" sz="quarter" idx="5"/>
          </p:nvPr>
        </p:nvSpPr>
        <p:spPr/>
        <p:txBody>
          <a:bodyPr/>
          <a:lstStyle/>
          <a:p>
            <a:pPr>
              <a:defRPr/>
            </a:pPr>
            <a:fld id="{DB7691AA-557C-9F4F-A809-5A1E08E07155}" type="slidenum">
              <a:rPr lang="en-US" altLang="en-US" smtClean="0"/>
              <a:pPr>
                <a:defRPr/>
              </a:pPr>
              <a:t>18</a:t>
            </a:fld>
            <a:endParaRPr lang="en-US" altLang="en-US"/>
          </a:p>
        </p:txBody>
      </p:sp>
    </p:spTree>
    <p:extLst>
      <p:ext uri="{BB962C8B-B14F-4D97-AF65-F5344CB8AC3E}">
        <p14:creationId xmlns:p14="http://schemas.microsoft.com/office/powerpoint/2010/main" val="3635411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50BC-34E1-7229-FF1D-E10692130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EB380-37CE-56A1-4D08-50E78768E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D26C1-DEAE-BB28-A533-FD9AB736FB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Spontaneous breathing relies on negative intrathoracic pressure to pull air into the lungs. This affects both afterload and preload. Let's start with afterload during </a:t>
            </a:r>
            <a:r>
              <a:rPr lang="en-CA" dirty="0"/>
              <a:t>spontaneous breathing, </a:t>
            </a:r>
            <a:r>
              <a:rPr lang="en-CA" b="1" dirty="0"/>
              <a:t>negative intrathoracic pressure increases the transmural pressure across the left ventricle (LV)</a:t>
            </a:r>
            <a:r>
              <a:rPr lang="en-CA" dirty="0"/>
              <a:t>. Which is essential the LV intracavitary pressure minus the intrathoracic pressure. When intrathoracic pressure becomes more negative, this increases the transmural gradient, making it </a:t>
            </a:r>
            <a:r>
              <a:rPr lang="en-CA" b="1" dirty="0"/>
              <a:t>harder for the LV to eject blood into the high-pressure systemic circulation (higher afterload). Higher afterload = Increased myocardial work and oxygen demand</a:t>
            </a:r>
            <a:r>
              <a:rPr lang="en-CA" dirty="0"/>
              <a:t> → This is particularly bad in cardiogenic shock, where the LV is already struggling.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 terms of preload in spontaneous breathing. The more negative intrathoracic pressure </a:t>
            </a:r>
            <a:r>
              <a:rPr lang="en-CA" b="1" dirty="0"/>
              <a:t>sucks blood back to the heart</a:t>
            </a:r>
            <a:r>
              <a:rPr lang="en-CA" dirty="0"/>
              <a:t>, increasing </a:t>
            </a:r>
            <a:r>
              <a:rPr lang="en-CA" b="1" dirty="0"/>
              <a:t>venous return to the right ventricle (RV)</a:t>
            </a:r>
            <a:r>
              <a:rPr lang="en-CA" dirty="0"/>
              <a:t>. This increased RV preload translates to </a:t>
            </a:r>
            <a:r>
              <a:rPr lang="en-CA" b="1" dirty="0"/>
              <a:t>higher LV end-diastolic pressure (LVEDP)</a:t>
            </a:r>
            <a:r>
              <a:rPr lang="en-CA" dirty="0"/>
              <a:t> and </a:t>
            </a:r>
            <a:r>
              <a:rPr lang="en-CA" b="1" dirty="0"/>
              <a:t>higher pulmonary capillary wedge pressure (PCWP)</a:t>
            </a:r>
            <a:r>
              <a:rPr lang="en-CA" dirty="0"/>
              <a:t>. Worsens pulmonary edema and oxygenation.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Now why BiPAP or PPV works is it applies and positive intrathoracic pressure and changes CV dynamics. </a:t>
            </a:r>
            <a:r>
              <a:rPr lang="en-CA" b="1" dirty="0"/>
              <a:t>PPV reduces the transmural pressure gradient</a:t>
            </a:r>
            <a:r>
              <a:rPr lang="en-CA" dirty="0"/>
              <a:t> by increasing intrathoracic pressure and decreasing the transmural gradient and lowering LV afterload. This </a:t>
            </a:r>
            <a:r>
              <a:rPr lang="en-CA" b="1" dirty="0"/>
              <a:t>reduces LV wall stress and myocardial oxygen demand</a:t>
            </a:r>
            <a:r>
              <a:rPr lang="en-CA" dirty="0"/>
              <a:t>, making it </a:t>
            </a:r>
            <a:r>
              <a:rPr lang="en-CA" b="1" dirty="0"/>
              <a:t>easier for the failing LV to eject blood</a:t>
            </a:r>
            <a:r>
              <a:rPr lang="en-CA" dirty="0"/>
              <a:t> into the systemic circulation. In terms of preload the PPV </a:t>
            </a:r>
            <a:r>
              <a:rPr lang="en-CA" b="1" dirty="0"/>
              <a:t>reduces venous return to the heart</a:t>
            </a:r>
            <a:r>
              <a:rPr lang="en-CA" dirty="0"/>
              <a:t> because positive intrathoracic pressure </a:t>
            </a:r>
            <a:r>
              <a:rPr lang="en-CA" b="1" dirty="0"/>
              <a:t>compresses the vena cava</a:t>
            </a:r>
            <a:r>
              <a:rPr lang="en-CA" dirty="0"/>
              <a:t> and </a:t>
            </a:r>
            <a:r>
              <a:rPr lang="en-CA" b="1" dirty="0"/>
              <a:t>decreases the pressure gradient driving blood into the right atrium (RA).</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US" dirty="0"/>
          </a:p>
        </p:txBody>
      </p:sp>
      <p:sp>
        <p:nvSpPr>
          <p:cNvPr id="4" name="Slide Number Placeholder 3">
            <a:extLst>
              <a:ext uri="{FF2B5EF4-FFF2-40B4-BE49-F238E27FC236}">
                <a16:creationId xmlns:a16="http://schemas.microsoft.com/office/drawing/2014/main" id="{0BEDD1C1-2EA9-658F-A3AE-3511699409A9}"/>
              </a:ext>
            </a:extLst>
          </p:cNvPr>
          <p:cNvSpPr>
            <a:spLocks noGrp="1"/>
          </p:cNvSpPr>
          <p:nvPr>
            <p:ph type="sldNum" sz="quarter" idx="5"/>
          </p:nvPr>
        </p:nvSpPr>
        <p:spPr/>
        <p:txBody>
          <a:bodyPr/>
          <a:lstStyle/>
          <a:p>
            <a:pPr>
              <a:defRPr/>
            </a:pPr>
            <a:fld id="{DB7691AA-557C-9F4F-A809-5A1E08E07155}" type="slidenum">
              <a:rPr lang="en-US" altLang="en-US" smtClean="0"/>
              <a:pPr>
                <a:defRPr/>
              </a:pPr>
              <a:t>19</a:t>
            </a:fld>
            <a:endParaRPr lang="en-US" altLang="en-US"/>
          </a:p>
        </p:txBody>
      </p:sp>
    </p:spTree>
    <p:extLst>
      <p:ext uri="{BB962C8B-B14F-4D97-AF65-F5344CB8AC3E}">
        <p14:creationId xmlns:p14="http://schemas.microsoft.com/office/powerpoint/2010/main" val="1366261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E8E92-0409-0C28-9240-D175D9BE4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FC663-267A-97ED-05E0-60107C9B5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6A9952-1C4C-6394-9237-1977044870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US" dirty="0"/>
          </a:p>
        </p:txBody>
      </p:sp>
      <p:sp>
        <p:nvSpPr>
          <p:cNvPr id="4" name="Slide Number Placeholder 3">
            <a:extLst>
              <a:ext uri="{FF2B5EF4-FFF2-40B4-BE49-F238E27FC236}">
                <a16:creationId xmlns:a16="http://schemas.microsoft.com/office/drawing/2014/main" id="{0A490615-8043-DD6F-04F4-3B125C3E9626}"/>
              </a:ext>
            </a:extLst>
          </p:cNvPr>
          <p:cNvSpPr>
            <a:spLocks noGrp="1"/>
          </p:cNvSpPr>
          <p:nvPr>
            <p:ph type="sldNum" sz="quarter" idx="5"/>
          </p:nvPr>
        </p:nvSpPr>
        <p:spPr/>
        <p:txBody>
          <a:bodyPr/>
          <a:lstStyle/>
          <a:p>
            <a:pPr>
              <a:defRPr/>
            </a:pPr>
            <a:fld id="{DB7691AA-557C-9F4F-A809-5A1E08E07155}" type="slidenum">
              <a:rPr lang="en-US" altLang="en-US" smtClean="0"/>
              <a:pPr>
                <a:defRPr/>
              </a:pPr>
              <a:t>20</a:t>
            </a:fld>
            <a:endParaRPr lang="en-US" altLang="en-US"/>
          </a:p>
        </p:txBody>
      </p:sp>
    </p:spTree>
    <p:extLst>
      <p:ext uri="{BB962C8B-B14F-4D97-AF65-F5344CB8AC3E}">
        <p14:creationId xmlns:p14="http://schemas.microsoft.com/office/powerpoint/2010/main" val="4106136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8A21-D0D2-685E-DA71-AE73FF1E1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85637-C2DF-3DE8-F84D-B7EDD67F8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5279B5-07B2-0597-D9EA-6D2E8468C1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US" dirty="0"/>
          </a:p>
        </p:txBody>
      </p:sp>
      <p:sp>
        <p:nvSpPr>
          <p:cNvPr id="4" name="Slide Number Placeholder 3">
            <a:extLst>
              <a:ext uri="{FF2B5EF4-FFF2-40B4-BE49-F238E27FC236}">
                <a16:creationId xmlns:a16="http://schemas.microsoft.com/office/drawing/2014/main" id="{23124D51-BBF0-BF9A-5D7E-7884AE60B298}"/>
              </a:ext>
            </a:extLst>
          </p:cNvPr>
          <p:cNvSpPr>
            <a:spLocks noGrp="1"/>
          </p:cNvSpPr>
          <p:nvPr>
            <p:ph type="sldNum" sz="quarter" idx="5"/>
          </p:nvPr>
        </p:nvSpPr>
        <p:spPr/>
        <p:txBody>
          <a:bodyPr/>
          <a:lstStyle/>
          <a:p>
            <a:pPr>
              <a:defRPr/>
            </a:pPr>
            <a:fld id="{DB7691AA-557C-9F4F-A809-5A1E08E07155}" type="slidenum">
              <a:rPr lang="en-US" altLang="en-US" smtClean="0"/>
              <a:pPr>
                <a:defRPr/>
              </a:pPr>
              <a:t>21</a:t>
            </a:fld>
            <a:endParaRPr lang="en-US" altLang="en-US"/>
          </a:p>
        </p:txBody>
      </p:sp>
    </p:spTree>
    <p:extLst>
      <p:ext uri="{BB962C8B-B14F-4D97-AF65-F5344CB8AC3E}">
        <p14:creationId xmlns:p14="http://schemas.microsoft.com/office/powerpoint/2010/main" val="311722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9100-236C-D3BD-A6BE-19C4A5C76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3EDA2-5D96-3374-0BBC-2A478108E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BD982C-2344-7D24-45AD-F47359C264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BF2A2B-EAC2-B087-C8AD-97C26B0F6B00}"/>
              </a:ext>
            </a:extLst>
          </p:cNvPr>
          <p:cNvSpPr>
            <a:spLocks noGrp="1"/>
          </p:cNvSpPr>
          <p:nvPr>
            <p:ph type="sldNum" sz="quarter" idx="5"/>
          </p:nvPr>
        </p:nvSpPr>
        <p:spPr/>
        <p:txBody>
          <a:bodyPr/>
          <a:lstStyle/>
          <a:p>
            <a:pPr>
              <a:defRPr/>
            </a:pPr>
            <a:fld id="{DB7691AA-557C-9F4F-A809-5A1E08E07155}" type="slidenum">
              <a:rPr lang="en-US" altLang="en-US" smtClean="0"/>
              <a:pPr>
                <a:defRPr/>
              </a:pPr>
              <a:t>22</a:t>
            </a:fld>
            <a:endParaRPr lang="en-US" altLang="en-US"/>
          </a:p>
        </p:txBody>
      </p:sp>
    </p:spTree>
    <p:extLst>
      <p:ext uri="{BB962C8B-B14F-4D97-AF65-F5344CB8AC3E}">
        <p14:creationId xmlns:p14="http://schemas.microsoft.com/office/powerpoint/2010/main" val="3888850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F0B97-14F8-2477-FFAD-11B7BC2FF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5D213-5DB6-5289-3F9C-2FB69A69D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D4222-218F-DC88-2688-7ED5361DA3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806A52-BDD5-6CD1-E493-DAC0B028991C}"/>
              </a:ext>
            </a:extLst>
          </p:cNvPr>
          <p:cNvSpPr>
            <a:spLocks noGrp="1"/>
          </p:cNvSpPr>
          <p:nvPr>
            <p:ph type="sldNum" sz="quarter" idx="5"/>
          </p:nvPr>
        </p:nvSpPr>
        <p:spPr/>
        <p:txBody>
          <a:bodyPr/>
          <a:lstStyle/>
          <a:p>
            <a:pPr>
              <a:defRPr/>
            </a:pPr>
            <a:fld id="{DB7691AA-557C-9F4F-A809-5A1E08E07155}" type="slidenum">
              <a:rPr lang="en-US" altLang="en-US" smtClean="0"/>
              <a:pPr>
                <a:defRPr/>
              </a:pPr>
              <a:t>23</a:t>
            </a:fld>
            <a:endParaRPr lang="en-US" altLang="en-US"/>
          </a:p>
        </p:txBody>
      </p:sp>
    </p:spTree>
    <p:extLst>
      <p:ext uri="{BB962C8B-B14F-4D97-AF65-F5344CB8AC3E}">
        <p14:creationId xmlns:p14="http://schemas.microsoft.com/office/powerpoint/2010/main" val="3092076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52FAA-8F90-BE9F-89B3-5C0BEE760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57C68-73F5-9B24-4645-39C850D5B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49479-BA85-6070-41CD-0C7EF3CDDD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68B7F5-E935-9FA8-031F-464DCB59F3AF}"/>
              </a:ext>
            </a:extLst>
          </p:cNvPr>
          <p:cNvSpPr>
            <a:spLocks noGrp="1"/>
          </p:cNvSpPr>
          <p:nvPr>
            <p:ph type="sldNum" sz="quarter" idx="5"/>
          </p:nvPr>
        </p:nvSpPr>
        <p:spPr/>
        <p:txBody>
          <a:bodyPr/>
          <a:lstStyle/>
          <a:p>
            <a:pPr>
              <a:defRPr/>
            </a:pPr>
            <a:fld id="{DB7691AA-557C-9F4F-A809-5A1E08E07155}" type="slidenum">
              <a:rPr lang="en-US" altLang="en-US" smtClean="0"/>
              <a:pPr>
                <a:defRPr/>
              </a:pPr>
              <a:t>24</a:t>
            </a:fld>
            <a:endParaRPr lang="en-US" altLang="en-US"/>
          </a:p>
        </p:txBody>
      </p:sp>
    </p:spTree>
    <p:extLst>
      <p:ext uri="{BB962C8B-B14F-4D97-AF65-F5344CB8AC3E}">
        <p14:creationId xmlns:p14="http://schemas.microsoft.com/office/powerpoint/2010/main" val="2898930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A0BD-2E14-7700-55D4-78678C77E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013B3-456E-0EF7-9569-09D23BEA7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376647-1CD2-F0E2-0184-43BBD13D60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D6299D-299B-3842-593F-41F245630CB6}"/>
              </a:ext>
            </a:extLst>
          </p:cNvPr>
          <p:cNvSpPr>
            <a:spLocks noGrp="1"/>
          </p:cNvSpPr>
          <p:nvPr>
            <p:ph type="sldNum" sz="quarter" idx="5"/>
          </p:nvPr>
        </p:nvSpPr>
        <p:spPr/>
        <p:txBody>
          <a:bodyPr/>
          <a:lstStyle/>
          <a:p>
            <a:pPr>
              <a:defRPr/>
            </a:pPr>
            <a:fld id="{DB7691AA-557C-9F4F-A809-5A1E08E07155}" type="slidenum">
              <a:rPr lang="en-US" altLang="en-US" smtClean="0"/>
              <a:pPr>
                <a:defRPr/>
              </a:pPr>
              <a:t>25</a:t>
            </a:fld>
            <a:endParaRPr lang="en-US" altLang="en-US"/>
          </a:p>
        </p:txBody>
      </p:sp>
    </p:spTree>
    <p:extLst>
      <p:ext uri="{BB962C8B-B14F-4D97-AF65-F5344CB8AC3E}">
        <p14:creationId xmlns:p14="http://schemas.microsoft.com/office/powerpoint/2010/main" val="1888132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FDF3B-A326-CAC5-C8AF-F44A59002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9893D-36F9-DE5A-1B09-8019C08B4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B88910-3303-BEFA-22A6-49EEB07B9C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8F2289-03D5-8B3B-5425-278CDEDFC45E}"/>
              </a:ext>
            </a:extLst>
          </p:cNvPr>
          <p:cNvSpPr>
            <a:spLocks noGrp="1"/>
          </p:cNvSpPr>
          <p:nvPr>
            <p:ph type="sldNum" sz="quarter" idx="5"/>
          </p:nvPr>
        </p:nvSpPr>
        <p:spPr/>
        <p:txBody>
          <a:bodyPr/>
          <a:lstStyle/>
          <a:p>
            <a:pPr>
              <a:defRPr/>
            </a:pPr>
            <a:fld id="{DB7691AA-557C-9F4F-A809-5A1E08E07155}" type="slidenum">
              <a:rPr lang="en-US" altLang="en-US" smtClean="0"/>
              <a:pPr>
                <a:defRPr/>
              </a:pPr>
              <a:t>26</a:t>
            </a:fld>
            <a:endParaRPr lang="en-US" altLang="en-US"/>
          </a:p>
        </p:txBody>
      </p:sp>
    </p:spTree>
    <p:extLst>
      <p:ext uri="{BB962C8B-B14F-4D97-AF65-F5344CB8AC3E}">
        <p14:creationId xmlns:p14="http://schemas.microsoft.com/office/powerpoint/2010/main" val="671334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55D2A-67B1-99F2-E5D8-48F3350A1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B87B5-600E-9CC2-360F-725806440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D62F6-54A4-7D6D-DE9B-B0A0C547CB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617655-CEDC-33AB-3647-E1459992E36A}"/>
              </a:ext>
            </a:extLst>
          </p:cNvPr>
          <p:cNvSpPr>
            <a:spLocks noGrp="1"/>
          </p:cNvSpPr>
          <p:nvPr>
            <p:ph type="sldNum" sz="quarter" idx="5"/>
          </p:nvPr>
        </p:nvSpPr>
        <p:spPr/>
        <p:txBody>
          <a:bodyPr/>
          <a:lstStyle/>
          <a:p>
            <a:pPr>
              <a:defRPr/>
            </a:pPr>
            <a:fld id="{DB7691AA-557C-9F4F-A809-5A1E08E07155}" type="slidenum">
              <a:rPr lang="en-US" altLang="en-US" smtClean="0"/>
              <a:pPr>
                <a:defRPr/>
              </a:pPr>
              <a:t>27</a:t>
            </a:fld>
            <a:endParaRPr lang="en-US" altLang="en-US"/>
          </a:p>
        </p:txBody>
      </p:sp>
    </p:spTree>
    <p:extLst>
      <p:ext uri="{BB962C8B-B14F-4D97-AF65-F5344CB8AC3E}">
        <p14:creationId xmlns:p14="http://schemas.microsoft.com/office/powerpoint/2010/main" val="3934717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0CCA-5A3F-DA71-1D84-3E015CFE1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B52ED-99B2-AD6A-1141-B00A81F5AC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C78547-CB29-B981-9980-EA4594375B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B2C6C6-7841-4660-DB5F-48F860C1CEBB}"/>
              </a:ext>
            </a:extLst>
          </p:cNvPr>
          <p:cNvSpPr>
            <a:spLocks noGrp="1"/>
          </p:cNvSpPr>
          <p:nvPr>
            <p:ph type="sldNum" sz="quarter" idx="5"/>
          </p:nvPr>
        </p:nvSpPr>
        <p:spPr/>
        <p:txBody>
          <a:bodyPr/>
          <a:lstStyle/>
          <a:p>
            <a:pPr>
              <a:defRPr/>
            </a:pPr>
            <a:fld id="{DB7691AA-557C-9F4F-A809-5A1E08E07155}" type="slidenum">
              <a:rPr lang="en-US" altLang="en-US" smtClean="0"/>
              <a:pPr>
                <a:defRPr/>
              </a:pPr>
              <a:t>28</a:t>
            </a:fld>
            <a:endParaRPr lang="en-US" altLang="en-US"/>
          </a:p>
        </p:txBody>
      </p:sp>
    </p:spTree>
    <p:extLst>
      <p:ext uri="{BB962C8B-B14F-4D97-AF65-F5344CB8AC3E}">
        <p14:creationId xmlns:p14="http://schemas.microsoft.com/office/powerpoint/2010/main" val="112661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B9B05-98E6-F457-04F2-DB43FD8E2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BEA6B-8F72-17B8-D367-74E37AED8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F2F639-F560-A930-D554-D10A7FD7A2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97702D-1467-1731-CE43-3D1DF2FA7A92}"/>
              </a:ext>
            </a:extLst>
          </p:cNvPr>
          <p:cNvSpPr>
            <a:spLocks noGrp="1"/>
          </p:cNvSpPr>
          <p:nvPr>
            <p:ph type="sldNum" sz="quarter" idx="5"/>
          </p:nvPr>
        </p:nvSpPr>
        <p:spPr/>
        <p:txBody>
          <a:bodyPr/>
          <a:lstStyle/>
          <a:p>
            <a:pPr>
              <a:defRPr/>
            </a:pPr>
            <a:fld id="{DB7691AA-557C-9F4F-A809-5A1E08E07155}" type="slidenum">
              <a:rPr lang="en-US" altLang="en-US" smtClean="0"/>
              <a:pPr>
                <a:defRPr/>
              </a:pPr>
              <a:t>29</a:t>
            </a:fld>
            <a:endParaRPr lang="en-US" altLang="en-US"/>
          </a:p>
        </p:txBody>
      </p:sp>
    </p:spTree>
    <p:extLst>
      <p:ext uri="{BB962C8B-B14F-4D97-AF65-F5344CB8AC3E}">
        <p14:creationId xmlns:p14="http://schemas.microsoft.com/office/powerpoint/2010/main" val="2937874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0FF9CE-2D29-C943-BC2B-C32B96FB23A6}" type="slidenum">
              <a:rPr lang="en-US" smtClean="0"/>
              <a:t>30</a:t>
            </a:fld>
            <a:endParaRPr lang="en-US"/>
          </a:p>
        </p:txBody>
      </p:sp>
    </p:spTree>
    <p:extLst>
      <p:ext uri="{BB962C8B-B14F-4D97-AF65-F5344CB8AC3E}">
        <p14:creationId xmlns:p14="http://schemas.microsoft.com/office/powerpoint/2010/main" val="2560543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F64041-8845-0F43-9EE0-0D20F76E796D}" type="datetimeFigureOut">
              <a:rPr lang="en-US" smtClean="0"/>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367067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F64041-8845-0F43-9EE0-0D20F76E796D}" type="datetimeFigureOut">
              <a:rPr lang="en-US" smtClean="0"/>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2055882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F64041-8845-0F43-9EE0-0D20F76E796D}" type="datetimeFigureOut">
              <a:rPr lang="en-US" smtClean="0"/>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368349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F64041-8845-0F43-9EE0-0D20F76E796D}" type="datetimeFigureOut">
              <a:rPr lang="en-US" smtClean="0"/>
              <a:t>3/1/25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376378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F64041-8845-0F43-9EE0-0D20F76E796D}" type="datetimeFigureOut">
              <a:rPr lang="en-US" smtClean="0"/>
              <a:t>3/1/25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2804959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F64041-8845-0F43-9EE0-0D20F76E796D}" type="datetimeFigureOut">
              <a:rPr lang="en-US" smtClean="0"/>
              <a:t>3/1/25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2580425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F64041-8845-0F43-9EE0-0D20F76E796D}" type="datetimeFigureOut">
              <a:rPr lang="en-US" smtClean="0"/>
              <a:t>3/1/25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316313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F64041-8845-0F43-9EE0-0D20F76E796D}" type="datetimeFigureOut">
              <a:rPr lang="en-US" smtClean="0"/>
              <a:t>3/1/25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153203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F64041-8845-0F43-9EE0-0D20F76E796D}" type="datetimeFigureOut">
              <a:rPr lang="en-US" smtClean="0"/>
              <a:t>3/1/25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208050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F64041-8845-0F43-9EE0-0D20F76E796D}" type="datetimeFigureOut">
              <a:rPr lang="en-US" smtClean="0"/>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3993468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F64041-8845-0F43-9EE0-0D20F76E796D}" type="datetimeFigureOut">
              <a:rPr lang="en-US" smtClean="0"/>
              <a:t>3/1/25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427C22-20C6-7840-A8E0-54A118B9BACE}" type="slidenum">
              <a:rPr lang="en-US" smtClean="0"/>
              <a:t>‹#›</a:t>
            </a:fld>
            <a:endParaRPr lang="en-US"/>
          </a:p>
        </p:txBody>
      </p:sp>
    </p:spTree>
    <p:extLst>
      <p:ext uri="{BB962C8B-B14F-4D97-AF65-F5344CB8AC3E}">
        <p14:creationId xmlns:p14="http://schemas.microsoft.com/office/powerpoint/2010/main" val="3811012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0C1FC6-53CB-FC4A-94F4-5A89FD7B7D7A}"/>
              </a:ext>
            </a:extLst>
          </p:cNvPr>
          <p:cNvSpPr/>
          <p:nvPr userDrawn="1"/>
        </p:nvSpPr>
        <p:spPr>
          <a:xfrm>
            <a:off x="8243888" y="1131888"/>
            <a:ext cx="900112" cy="113188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6" name="Picture 2" descr="2014_logo_only_reverse.png">
            <a:extLst>
              <a:ext uri="{FF2B5EF4-FFF2-40B4-BE49-F238E27FC236}">
                <a16:creationId xmlns:a16="http://schemas.microsoft.com/office/drawing/2014/main" id="{19F92B7E-0E63-4141-B41D-CAED57B6B4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5188" y="1419225"/>
            <a:ext cx="40798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14"/>
          <p:cNvSpPr>
            <a:spLocks noGrp="1"/>
          </p:cNvSpPr>
          <p:nvPr>
            <p:ph type="body" sz="quarter" idx="12"/>
          </p:nvPr>
        </p:nvSpPr>
        <p:spPr>
          <a:xfrm>
            <a:off x="365760" y="3003798"/>
            <a:ext cx="6726519" cy="321394"/>
          </a:xfrm>
          <a:prstGeom prst="rect">
            <a:avLst/>
          </a:prstGeom>
        </p:spPr>
        <p:txBody>
          <a:bodyPr vert="horz" lIns="0" tIns="0" rIns="0" bIns="0"/>
          <a:lstStyle>
            <a:lvl1pPr marL="0" indent="0">
              <a:buNone/>
              <a:defRPr sz="1700" b="0" i="0" kern="0" spc="30" baseline="0">
                <a:solidFill>
                  <a:schemeClr val="tx1"/>
                </a:solidFill>
                <a:latin typeface="Arial"/>
                <a:cs typeface="Arial"/>
              </a:defRPr>
            </a:lvl1pPr>
            <a:lvl2pPr>
              <a:defRPr sz="900" b="0" i="0">
                <a:latin typeface="Whitney Book"/>
                <a:cs typeface="Whitney Book"/>
              </a:defRPr>
            </a:lvl2pPr>
            <a:lvl3pPr>
              <a:defRPr sz="900" b="0" i="0">
                <a:latin typeface="Whitney Book"/>
                <a:cs typeface="Whitney Book"/>
              </a:defRPr>
            </a:lvl3pPr>
            <a:lvl4pPr>
              <a:defRPr sz="900" b="0" i="0">
                <a:latin typeface="Whitney Book"/>
                <a:cs typeface="Whitney Book"/>
              </a:defRPr>
            </a:lvl4pPr>
            <a:lvl5pPr>
              <a:defRPr sz="900" b="0" i="0">
                <a:latin typeface="Whitney Book"/>
                <a:cs typeface="Whitney Book"/>
              </a:defRPr>
            </a:lvl5pPr>
          </a:lstStyle>
          <a:p>
            <a:pPr lvl="0"/>
            <a:r>
              <a:rPr lang="en-CA" dirty="0"/>
              <a:t>Click to edit Master text styles</a:t>
            </a:r>
          </a:p>
        </p:txBody>
      </p:sp>
      <p:sp>
        <p:nvSpPr>
          <p:cNvPr id="18" name="Text Placeholder 14"/>
          <p:cNvSpPr>
            <a:spLocks noGrp="1"/>
          </p:cNvSpPr>
          <p:nvPr>
            <p:ph type="body" sz="quarter" idx="13"/>
          </p:nvPr>
        </p:nvSpPr>
        <p:spPr>
          <a:xfrm>
            <a:off x="365760" y="3507854"/>
            <a:ext cx="6726519" cy="321394"/>
          </a:xfrm>
          <a:prstGeom prst="rect">
            <a:avLst/>
          </a:prstGeom>
        </p:spPr>
        <p:txBody>
          <a:bodyPr vert="horz" lIns="0" tIns="0" rIns="0" bIns="0"/>
          <a:lstStyle>
            <a:lvl1pPr marL="0" indent="0">
              <a:buNone/>
              <a:defRPr sz="900" b="0" i="0" kern="0" cap="none" spc="0" normalizeH="0" baseline="0">
                <a:solidFill>
                  <a:srgbClr val="0C2344"/>
                </a:solidFill>
                <a:latin typeface="Arial Black"/>
                <a:cs typeface="Arial Black"/>
              </a:defRPr>
            </a:lvl1pPr>
            <a:lvl2pPr>
              <a:defRPr sz="900" b="0" i="0">
                <a:latin typeface="Whitney Book"/>
                <a:cs typeface="Whitney Book"/>
              </a:defRPr>
            </a:lvl2pPr>
            <a:lvl3pPr>
              <a:defRPr sz="900" b="0" i="0">
                <a:latin typeface="Whitney Book"/>
                <a:cs typeface="Whitney Book"/>
              </a:defRPr>
            </a:lvl3pPr>
            <a:lvl4pPr>
              <a:defRPr sz="900" b="0" i="0">
                <a:latin typeface="Whitney Book"/>
                <a:cs typeface="Whitney Book"/>
              </a:defRPr>
            </a:lvl4pPr>
            <a:lvl5pPr>
              <a:defRPr sz="900" b="0" i="0">
                <a:latin typeface="Whitney Book"/>
                <a:cs typeface="Whitney Book"/>
              </a:defRPr>
            </a:lvl5pPr>
          </a:lstStyle>
          <a:p>
            <a:pPr lvl="0"/>
            <a:r>
              <a:rPr lang="en-CA" dirty="0"/>
              <a:t>Click to edit Master text styles</a:t>
            </a:r>
          </a:p>
        </p:txBody>
      </p:sp>
      <p:sp>
        <p:nvSpPr>
          <p:cNvPr id="2" name="Title 1">
            <a:extLst>
              <a:ext uri="{FF2B5EF4-FFF2-40B4-BE49-F238E27FC236}">
                <a16:creationId xmlns:a16="http://schemas.microsoft.com/office/drawing/2014/main" id="{39CD9859-2D2D-3543-A2A4-1A29FC8A509B}"/>
              </a:ext>
            </a:extLst>
          </p:cNvPr>
          <p:cNvSpPr>
            <a:spLocks noGrp="1"/>
          </p:cNvSpPr>
          <p:nvPr>
            <p:ph type="title"/>
          </p:nvPr>
        </p:nvSpPr>
        <p:spPr>
          <a:xfrm>
            <a:off x="365585" y="1131888"/>
            <a:ext cx="6726693" cy="1871910"/>
          </a:xfrm>
          <a:prstGeom prst="rect">
            <a:avLst/>
          </a:prstGeom>
        </p:spPr>
        <p:txBody>
          <a:bodyPr lIns="0" tIns="0" rIns="0" bIns="0"/>
          <a:lstStyle>
            <a:lvl1pPr algn="l">
              <a:defRPr lang="en-US" sz="3500" b="1" i="0" kern="0" cap="none" spc="0" baseline="0" dirty="0">
                <a:solidFill>
                  <a:srgbClr val="0077C9"/>
                </a:solidFill>
                <a:latin typeface="Arial"/>
                <a:ea typeface="MS PGothic" panose="020B0600070205080204" pitchFamily="34" charset="-128"/>
                <a:cs typeface="Arial"/>
              </a:defRPr>
            </a:lvl1pPr>
          </a:lstStyle>
          <a:p>
            <a:pPr marL="0" lvl="0" indent="0" algn="l" defTabSz="457200" rtl="0" eaLnBrk="0" fontAlgn="base" hangingPunct="0">
              <a:lnSpc>
                <a:spcPts val="3800"/>
              </a:lnSpc>
              <a:spcBef>
                <a:spcPts val="0"/>
              </a:spcBef>
              <a:spcAft>
                <a:spcPct val="0"/>
              </a:spcAft>
              <a:buFont typeface="Arial" panose="020B0604020202020204" pitchFamily="34" charset="0"/>
              <a:buNone/>
            </a:pPr>
            <a:r>
              <a:rPr lang="en-US" dirty="0"/>
              <a:t>Click to edit Master title style</a:t>
            </a:r>
          </a:p>
        </p:txBody>
      </p:sp>
    </p:spTree>
    <p:extLst>
      <p:ext uri="{BB962C8B-B14F-4D97-AF65-F5344CB8AC3E}">
        <p14:creationId xmlns:p14="http://schemas.microsoft.com/office/powerpoint/2010/main" val="3072754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py Slide - 1">
    <p:spTree>
      <p:nvGrpSpPr>
        <p:cNvPr id="1" name=""/>
        <p:cNvGrpSpPr/>
        <p:nvPr/>
      </p:nvGrpSpPr>
      <p:grpSpPr>
        <a:xfrm>
          <a:off x="0" y="0"/>
          <a:ext cx="0" cy="0"/>
          <a:chOff x="0" y="0"/>
          <a:chExt cx="0" cy="0"/>
        </a:xfrm>
      </p:grpSpPr>
      <p:pic>
        <p:nvPicPr>
          <p:cNvPr id="4" name="Picture 9" descr="s4b282c2015.png">
            <a:extLst>
              <a:ext uri="{FF2B5EF4-FFF2-40B4-BE49-F238E27FC236}">
                <a16:creationId xmlns:a16="http://schemas.microsoft.com/office/drawing/2014/main" id="{385FD789-2B63-9745-89E7-E8D7A6D41F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29638" y="1439863"/>
            <a:ext cx="363537"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4">
            <a:extLst>
              <a:ext uri="{FF2B5EF4-FFF2-40B4-BE49-F238E27FC236}">
                <a16:creationId xmlns:a16="http://schemas.microsoft.com/office/drawing/2014/main" id="{53B3D7AE-26BC-334A-ABC8-3115CE3F5998}"/>
              </a:ext>
            </a:extLst>
          </p:cNvPr>
          <p:cNvSpPr txBox="1">
            <a:spLocks/>
          </p:cNvSpPr>
          <p:nvPr userDrawn="1"/>
        </p:nvSpPr>
        <p:spPr>
          <a:xfrm flipH="1">
            <a:off x="8588375" y="6429375"/>
            <a:ext cx="304800" cy="192088"/>
          </a:xfrm>
          <a:prstGeom prst="rect">
            <a:avLst/>
          </a:prstGeom>
        </p:spPr>
        <p:txBody>
          <a:bodyPr lIns="0" tIns="0" rIns="0" bIns="0"/>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spcBef>
                <a:spcPct val="20000"/>
              </a:spcBef>
              <a:buFont typeface="Arial" panose="020B0604020202020204" pitchFamily="34" charset="0"/>
              <a:buNone/>
              <a:defRPr/>
            </a:pPr>
            <a:fld id="{2A98BF61-CE97-BE40-A838-D34DFDB14400}" type="slidenum">
              <a:rPr lang="en-US" altLang="en-US" sz="900" smtClean="0">
                <a:cs typeface="Arial" panose="020B0604020202020204" pitchFamily="34" charset="0"/>
              </a:rPr>
              <a:pPr algn="r">
                <a:spcBef>
                  <a:spcPct val="20000"/>
                </a:spcBef>
                <a:buFont typeface="Arial" panose="020B0604020202020204" pitchFamily="34" charset="0"/>
                <a:buNone/>
                <a:defRPr/>
              </a:pPr>
              <a:t>‹#›</a:t>
            </a:fld>
            <a:endParaRPr lang="en-CA" altLang="en-US" sz="900">
              <a:cs typeface="Arial" panose="020B0604020202020204" pitchFamily="34" charset="0"/>
            </a:endParaRPr>
          </a:p>
        </p:txBody>
      </p:sp>
      <p:sp>
        <p:nvSpPr>
          <p:cNvPr id="7" name="Text Placeholder 2"/>
          <p:cNvSpPr>
            <a:spLocks noGrp="1"/>
          </p:cNvSpPr>
          <p:nvPr>
            <p:ph type="body" sz="quarter" idx="13"/>
          </p:nvPr>
        </p:nvSpPr>
        <p:spPr>
          <a:xfrm>
            <a:off x="438954" y="1131888"/>
            <a:ext cx="7661438" cy="5393456"/>
          </a:xfrm>
          <a:prstGeom prst="rect">
            <a:avLst/>
          </a:prstGeom>
        </p:spPr>
        <p:txBody>
          <a:bodyPr vert="horz" lIns="0" tIns="0" rIns="0" bIns="0"/>
          <a:lstStyle>
            <a:lvl1pPr marL="0" indent="0">
              <a:lnSpc>
                <a:spcPct val="130000"/>
              </a:lnSpc>
              <a:spcBef>
                <a:spcPts val="0"/>
              </a:spcBef>
              <a:buFontTx/>
              <a:buNone/>
              <a:defRPr sz="1500"/>
            </a:lvl1pPr>
            <a:lvl2pPr marL="0" indent="-180000">
              <a:lnSpc>
                <a:spcPct val="130000"/>
              </a:lnSpc>
              <a:spcBef>
                <a:spcPts val="0"/>
              </a:spcBef>
              <a:buFont typeface="Arial"/>
              <a:buChar char="•"/>
              <a:defRPr sz="1500"/>
            </a:lvl2pPr>
            <a:lvl3pPr marL="540000" indent="-180000">
              <a:lnSpc>
                <a:spcPct val="130000"/>
              </a:lnSpc>
              <a:spcBef>
                <a:spcPts val="0"/>
              </a:spcBef>
              <a:defRPr sz="1500"/>
            </a:lvl3pPr>
            <a:lvl4pPr marL="900000" indent="-180000">
              <a:lnSpc>
                <a:spcPct val="130000"/>
              </a:lnSpc>
              <a:spcBef>
                <a:spcPts val="0"/>
              </a:spcBef>
              <a:buFont typeface="Arial"/>
              <a:buChar char="•"/>
              <a:defRPr sz="1500"/>
            </a:lvl4pPr>
            <a:lvl5pPr marL="1260000" indent="-180000">
              <a:lnSpc>
                <a:spcPct val="130000"/>
              </a:lnSpc>
              <a:spcBef>
                <a:spcPts val="0"/>
              </a:spcBef>
              <a:buFont typeface="Arial"/>
              <a:buChar char="•"/>
              <a:defRPr sz="1500"/>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2" name="Title 1">
            <a:extLst>
              <a:ext uri="{FF2B5EF4-FFF2-40B4-BE49-F238E27FC236}">
                <a16:creationId xmlns:a16="http://schemas.microsoft.com/office/drawing/2014/main" id="{9782BA72-7EA4-AC44-B3B4-0FA3CB071319}"/>
              </a:ext>
            </a:extLst>
          </p:cNvPr>
          <p:cNvSpPr>
            <a:spLocks noGrp="1"/>
          </p:cNvSpPr>
          <p:nvPr>
            <p:ph type="title"/>
          </p:nvPr>
        </p:nvSpPr>
        <p:spPr>
          <a:xfrm>
            <a:off x="438954" y="315869"/>
            <a:ext cx="7661438" cy="623330"/>
          </a:xfrm>
          <a:prstGeom prst="rect">
            <a:avLst/>
          </a:prstGeom>
        </p:spPr>
        <p:txBody>
          <a:bodyPr lIns="0" tIns="0" rIns="0" bIns="0"/>
          <a:lstStyle>
            <a:lvl1pPr algn="l">
              <a:lnSpc>
                <a:spcPts val="3800"/>
              </a:lnSpc>
              <a:defRPr sz="2100" b="1" baseline="0">
                <a:solidFill>
                  <a:srgbClr val="0077C8"/>
                </a:solidFill>
              </a:defRPr>
            </a:lvl1pPr>
          </a:lstStyle>
          <a:p>
            <a:r>
              <a:rPr lang="en-US" dirty="0"/>
              <a:t>Click to edit Master title style</a:t>
            </a:r>
          </a:p>
        </p:txBody>
      </p:sp>
    </p:spTree>
    <p:extLst>
      <p:ext uri="{BB962C8B-B14F-4D97-AF65-F5344CB8AC3E}">
        <p14:creationId xmlns:p14="http://schemas.microsoft.com/office/powerpoint/2010/main" val="3331649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pic>
        <p:nvPicPr>
          <p:cNvPr id="2" name="Picture 1" descr="UBC_2016_Signature_Wide_282.png">
            <a:extLst>
              <a:ext uri="{FF2B5EF4-FFF2-40B4-BE49-F238E27FC236}">
                <a16:creationId xmlns:a16="http://schemas.microsoft.com/office/drawing/2014/main" id="{0D1C12A9-FE1F-0F42-92D1-EDAFA14905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9738" y="1439863"/>
            <a:ext cx="4770437"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hidden="1">
            <a:extLst>
              <a:ext uri="{FF2B5EF4-FFF2-40B4-BE49-F238E27FC236}">
                <a16:creationId xmlns:a16="http://schemas.microsoft.com/office/drawing/2014/main" id="{B4ACECC4-3E98-E142-86DF-8352EB87D6CC}"/>
              </a:ext>
            </a:extLst>
          </p:cNvPr>
          <p:cNvSpPr>
            <a:spLocks noGrp="1"/>
          </p:cNvSpPr>
          <p:nvPr>
            <p:ph type="title"/>
          </p:nvPr>
        </p:nvSpPr>
        <p:spPr>
          <a:xfrm>
            <a:off x="439738" y="4725145"/>
            <a:ext cx="7886700" cy="864096"/>
          </a:xfrm>
          <a:prstGeom prst="rect">
            <a:avLst/>
          </a:prstGeom>
        </p:spPr>
        <p:txBody>
          <a:bodyPr/>
          <a:lstStyle>
            <a:lvl1pPr algn="l">
              <a:defRPr sz="21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194216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F64041-8845-0F43-9EE0-0D20F76E796D}" type="datetimeFigureOut">
              <a:rPr lang="en-US" smtClean="0"/>
              <a:t>3/1/25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427C22-20C6-7840-A8E0-54A118B9BACE}" type="slidenum">
              <a:rPr lang="en-US" smtClean="0"/>
              <a:t>‹#›</a:t>
            </a:fld>
            <a:endParaRPr lang="en-US"/>
          </a:p>
        </p:txBody>
      </p:sp>
    </p:spTree>
    <p:extLst>
      <p:ext uri="{BB962C8B-B14F-4D97-AF65-F5344CB8AC3E}">
        <p14:creationId xmlns:p14="http://schemas.microsoft.com/office/powerpoint/2010/main" val="4119615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4F08CE-A34E-0448-B440-70D40117DE59}"/>
              </a:ext>
            </a:extLst>
          </p:cNvPr>
          <p:cNvSpPr>
            <a:spLocks noGrp="1"/>
          </p:cNvSpPr>
          <p:nvPr>
            <p:ph type="body" sz="quarter" idx="12"/>
          </p:nvPr>
        </p:nvSpPr>
        <p:spPr>
          <a:xfrm>
            <a:off x="365759" y="3108387"/>
            <a:ext cx="6726519" cy="641226"/>
          </a:xfrm>
        </p:spPr>
        <p:txBody>
          <a:bodyPr>
            <a:normAutofit lnSpcReduction="10000"/>
          </a:bodyPr>
          <a:lstStyle/>
          <a:p>
            <a:r>
              <a:rPr lang="en-US" sz="2000" dirty="0">
                <a:latin typeface="Arial" panose="020B0604020202020204" pitchFamily="34" charset="0"/>
                <a:cs typeface="Arial" panose="020B0604020202020204" pitchFamily="34" charset="0"/>
              </a:rPr>
              <a:t>Feb 28, 2025</a:t>
            </a:r>
          </a:p>
          <a:p>
            <a:r>
              <a:rPr lang="en-US" sz="2000" dirty="0">
                <a:latin typeface="Arial" panose="020B0604020202020204" pitchFamily="34" charset="0"/>
                <a:cs typeface="Arial" panose="020B0604020202020204" pitchFamily="34" charset="0"/>
              </a:rPr>
              <a:t>Cardiology Topic Review</a:t>
            </a:r>
          </a:p>
          <a:p>
            <a:endParaRPr lang="en-US" dirty="0"/>
          </a:p>
          <a:p>
            <a:endParaRPr lang="en-US" dirty="0"/>
          </a:p>
        </p:txBody>
      </p:sp>
      <p:sp>
        <p:nvSpPr>
          <p:cNvPr id="4" name="Text Placeholder 3">
            <a:extLst>
              <a:ext uri="{FF2B5EF4-FFF2-40B4-BE49-F238E27FC236}">
                <a16:creationId xmlns:a16="http://schemas.microsoft.com/office/drawing/2014/main" id="{4279337D-6D8A-A844-B86A-00F1A8B17E6A}"/>
              </a:ext>
            </a:extLst>
          </p:cNvPr>
          <p:cNvSpPr>
            <a:spLocks noGrp="1"/>
          </p:cNvSpPr>
          <p:nvPr>
            <p:ph type="body" sz="quarter" idx="13"/>
          </p:nvPr>
        </p:nvSpPr>
        <p:spPr>
          <a:xfrm>
            <a:off x="367788" y="4221088"/>
            <a:ext cx="6726519" cy="504056"/>
          </a:xfrm>
        </p:spPr>
        <p:txBody>
          <a:bodyPr>
            <a:normAutofit lnSpcReduction="10000"/>
          </a:bodyPr>
          <a:lstStyle/>
          <a:p>
            <a:r>
              <a:rPr lang="en-US" sz="1400" b="1" dirty="0">
                <a:solidFill>
                  <a:schemeClr val="tx1"/>
                </a:solidFill>
                <a:latin typeface="Arial" panose="020B0604020202020204" pitchFamily="34" charset="0"/>
                <a:cs typeface="Arial" panose="020B0604020202020204" pitchFamily="34" charset="0"/>
              </a:rPr>
              <a:t>Joban Phulka</a:t>
            </a:r>
          </a:p>
          <a:p>
            <a:r>
              <a:rPr lang="en-US" sz="1400" dirty="0">
                <a:solidFill>
                  <a:schemeClr val="tx1"/>
                </a:solidFill>
                <a:latin typeface="Arial" panose="020B0604020202020204" pitchFamily="34" charset="0"/>
                <a:cs typeface="Arial" panose="020B0604020202020204" pitchFamily="34" charset="0"/>
              </a:rPr>
              <a:t>VGH LMR</a:t>
            </a:r>
          </a:p>
          <a:p>
            <a:endParaRPr lang="en-US" dirty="0"/>
          </a:p>
        </p:txBody>
      </p:sp>
      <p:sp>
        <p:nvSpPr>
          <p:cNvPr id="7" name="Title 6">
            <a:extLst>
              <a:ext uri="{FF2B5EF4-FFF2-40B4-BE49-F238E27FC236}">
                <a16:creationId xmlns:a16="http://schemas.microsoft.com/office/drawing/2014/main" id="{7AA51BB6-1E87-3F42-B041-6F691A6BEF58}"/>
              </a:ext>
            </a:extLst>
          </p:cNvPr>
          <p:cNvSpPr>
            <a:spLocks noGrp="1"/>
          </p:cNvSpPr>
          <p:nvPr>
            <p:ph type="title"/>
          </p:nvPr>
        </p:nvSpPr>
        <p:spPr/>
        <p:txBody>
          <a:bodyPr/>
          <a:lstStyle/>
          <a:p>
            <a:r>
              <a:rPr lang="en-US" sz="4000" dirty="0">
                <a:solidFill>
                  <a:srgbClr val="001F40"/>
                </a:solidFill>
                <a:latin typeface="Arial" panose="020B0604020202020204" pitchFamily="34" charset="0"/>
                <a:cs typeface="Arial" panose="020B0604020202020204" pitchFamily="34" charset="0"/>
              </a:rPr>
              <a:t>The Trainee Approach to Cardiogenic Shock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CE1671-7375-534A-A533-4043CF5C66CB}"/>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Case</a:t>
            </a:r>
          </a:p>
        </p:txBody>
      </p:sp>
      <p:sp>
        <p:nvSpPr>
          <p:cNvPr id="5" name="Text Placeholder 2">
            <a:extLst>
              <a:ext uri="{FF2B5EF4-FFF2-40B4-BE49-F238E27FC236}">
                <a16:creationId xmlns:a16="http://schemas.microsoft.com/office/drawing/2014/main" id="{609228B3-CAA6-50CC-248E-13AE5340FBD6}"/>
              </a:ext>
            </a:extLst>
          </p:cNvPr>
          <p:cNvSpPr txBox="1">
            <a:spLocks/>
          </p:cNvSpPr>
          <p:nvPr/>
        </p:nvSpPr>
        <p:spPr>
          <a:xfrm>
            <a:off x="415599" y="1356867"/>
            <a:ext cx="7972825" cy="4913304"/>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38-year-old male is brought to the emergency department by paramedics after experiencing progressive dyspnea, near-syncope, and palpitations over the past two days. Over the past six months, he has noticed worsening exercise intolerance and occasional leg swelling but attributed it to being out of shape.</a:t>
            </a:r>
            <a:br>
              <a:rPr lang="en-US" sz="1800" dirty="0">
                <a:solidFill>
                  <a:srgbClr val="001F40"/>
                </a:solidFill>
                <a:latin typeface="Arial" panose="020B0604020202020204" pitchFamily="34" charset="0"/>
                <a:cs typeface="Arial" panose="020B0604020202020204" pitchFamily="34" charset="0"/>
              </a:rPr>
            </a:br>
            <a:endParaRPr lang="en-US" sz="1800" dirty="0">
              <a:solidFill>
                <a:srgbClr val="001F40"/>
              </a:solidFill>
              <a:latin typeface="Arial" panose="020B0604020202020204" pitchFamily="34" charset="0"/>
              <a:cs typeface="Arial" panose="020B0604020202020204" pitchFamily="34" charset="0"/>
            </a:endParaRPr>
          </a:p>
          <a:p>
            <a:pPr marL="247650" indent="-171450"/>
            <a:r>
              <a:rPr lang="en-US" sz="1800" dirty="0">
                <a:solidFill>
                  <a:srgbClr val="001F40"/>
                </a:solidFill>
                <a:latin typeface="Arial" panose="020B0604020202020204" pitchFamily="34" charset="0"/>
                <a:cs typeface="Arial" panose="020B0604020202020204" pitchFamily="34" charset="0"/>
              </a:rPr>
              <a:t>Today, he collapsed at home while trying to stand up from bed. He had no preceding chest pain but reported a brief sensation of dizziness and “racing heart” before collapsing. His wife reports he has had no recent fevers, cough, or sick contacts, and there is no history of alcohol, drug use, or prior cardiac disease.</a:t>
            </a:r>
          </a:p>
          <a:p>
            <a:pPr marL="247650" indent="-171450"/>
            <a:endParaRPr lang="en-US" sz="1800" dirty="0">
              <a:solidFill>
                <a:srgbClr val="001F40"/>
              </a:solidFill>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C428A-F5FE-6290-16B9-69354B11FD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B450F59-7936-A737-2E22-B3F7ACF1367C}"/>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Case</a:t>
            </a:r>
          </a:p>
        </p:txBody>
      </p:sp>
      <p:sp>
        <p:nvSpPr>
          <p:cNvPr id="5" name="Text Placeholder 2">
            <a:extLst>
              <a:ext uri="{FF2B5EF4-FFF2-40B4-BE49-F238E27FC236}">
                <a16:creationId xmlns:a16="http://schemas.microsoft.com/office/drawing/2014/main" id="{5F8F922C-2BE5-3BA6-2132-6601A8994F37}"/>
              </a:ext>
            </a:extLst>
          </p:cNvPr>
          <p:cNvSpPr txBox="1">
            <a:spLocks/>
          </p:cNvSpPr>
          <p:nvPr/>
        </p:nvSpPr>
        <p:spPr>
          <a:xfrm>
            <a:off x="415599" y="1356867"/>
            <a:ext cx="7972825" cy="4913304"/>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In the emergency department the patient appear diaphoretic, pale, and cool to touch. </a:t>
            </a:r>
          </a:p>
          <a:p>
            <a:pPr marL="247650" indent="-171450"/>
            <a:r>
              <a:rPr lang="en-US" sz="1800" dirty="0">
                <a:solidFill>
                  <a:srgbClr val="001F40"/>
                </a:solidFill>
                <a:latin typeface="Arial" panose="020B0604020202020204" pitchFamily="34" charset="0"/>
                <a:cs typeface="Arial" panose="020B0604020202020204" pitchFamily="34" charset="0"/>
              </a:rPr>
              <a:t>Vitals: BP 91/52 (MAP 65 mmHg), HR 130 bpm (irregular), RR 24, 93% on 4L, T36.7, GCS 14 (drowsy but follows commands) </a:t>
            </a:r>
          </a:p>
          <a:p>
            <a:pPr marL="247650" indent="-171450"/>
            <a:r>
              <a:rPr lang="en-US" sz="1800" dirty="0">
                <a:solidFill>
                  <a:srgbClr val="001F40"/>
                </a:solidFill>
                <a:latin typeface="Arial" panose="020B0604020202020204" pitchFamily="34" charset="0"/>
                <a:cs typeface="Arial" panose="020B0604020202020204" pitchFamily="34" charset="0"/>
              </a:rPr>
              <a:t>ERP notes a JVP that is at the angle of the jaw, bibasilar crackles, diminished peripheral pulses and pitting edema. POCUS shows a reduced LVEF. No pericardial effusion but IVC is dilated and non-collapsing. </a:t>
            </a:r>
          </a:p>
          <a:p>
            <a:pPr marL="247650" indent="-171450"/>
            <a:r>
              <a:rPr lang="en-US" sz="1800" dirty="0">
                <a:solidFill>
                  <a:srgbClr val="001F40"/>
                </a:solidFill>
                <a:latin typeface="Arial" panose="020B0604020202020204" pitchFamily="34" charset="0"/>
                <a:cs typeface="Arial" panose="020B0604020202020204" pitchFamily="34" charset="0"/>
              </a:rPr>
              <a:t>Labs </a:t>
            </a:r>
          </a:p>
          <a:p>
            <a:pPr marL="647700" lvl="1" indent="-171450"/>
            <a:r>
              <a:rPr lang="en-US" sz="1400" dirty="0">
                <a:solidFill>
                  <a:srgbClr val="001F40"/>
                </a:solidFill>
                <a:latin typeface="Arial" panose="020B0604020202020204" pitchFamily="34" charset="0"/>
                <a:cs typeface="Arial" panose="020B0604020202020204" pitchFamily="34" charset="0"/>
              </a:rPr>
              <a:t>CBC: WBC 10.2, HgB 125, Plt 180 </a:t>
            </a:r>
          </a:p>
          <a:p>
            <a:pPr marL="647700" lvl="1" indent="-171450"/>
            <a:r>
              <a:rPr lang="en-US" sz="1400" dirty="0">
                <a:solidFill>
                  <a:srgbClr val="001F40"/>
                </a:solidFill>
                <a:latin typeface="Arial" panose="020B0604020202020204" pitchFamily="34" charset="0"/>
                <a:cs typeface="Arial" panose="020B0604020202020204" pitchFamily="34" charset="0"/>
              </a:rPr>
              <a:t>CHEM7: Na 133, K 5.2, Cl 98, HCO3 19, BUN 10.5, Cr 180, Glu 7.2, Lactate 4.2 </a:t>
            </a:r>
          </a:p>
          <a:p>
            <a:pPr marL="647700" lvl="1" indent="-171450"/>
            <a:r>
              <a:rPr lang="en-US" sz="1400" dirty="0">
                <a:solidFill>
                  <a:srgbClr val="001F40"/>
                </a:solidFill>
                <a:latin typeface="Arial" panose="020B0604020202020204" pitchFamily="34" charset="0"/>
                <a:cs typeface="Arial" panose="020B0604020202020204" pitchFamily="34" charset="0"/>
              </a:rPr>
              <a:t>Liver Panel: AST 110, ALT 75, ALP 90, Total Bili 18, Alb 29 </a:t>
            </a:r>
          </a:p>
          <a:p>
            <a:pPr marL="647700" lvl="1" indent="-171450"/>
            <a:r>
              <a:rPr lang="en-US" sz="1400" dirty="0">
                <a:solidFill>
                  <a:srgbClr val="001F40"/>
                </a:solidFill>
                <a:latin typeface="Arial" panose="020B0604020202020204" pitchFamily="34" charset="0"/>
                <a:cs typeface="Arial" panose="020B0604020202020204" pitchFamily="34" charset="0"/>
              </a:rPr>
              <a:t>NT-proBNP: 12,500, Trop 240, TSH 2.1</a:t>
            </a:r>
          </a:p>
          <a:p>
            <a:pPr marL="647700" lvl="1" indent="-171450"/>
            <a:r>
              <a:rPr lang="en-US" sz="1400" dirty="0">
                <a:solidFill>
                  <a:srgbClr val="001F40"/>
                </a:solidFill>
                <a:latin typeface="Arial" panose="020B0604020202020204" pitchFamily="34" charset="0"/>
                <a:cs typeface="Arial" panose="020B0604020202020204" pitchFamily="34" charset="0"/>
              </a:rPr>
              <a:t>VBG: 7.21/44/19</a:t>
            </a:r>
          </a:p>
          <a:p>
            <a:pPr marL="76200" indent="0">
              <a:buNone/>
            </a:pPr>
            <a:r>
              <a:rPr lang="en-US" sz="1800" dirty="0">
                <a:solidFill>
                  <a:srgbClr val="001F40"/>
                </a:solidFill>
                <a:latin typeface="Arial" panose="020B0604020202020204" pitchFamily="34" charset="0"/>
                <a:cs typeface="Arial" panose="020B0604020202020204" pitchFamily="34" charset="0"/>
              </a:rPr>
              <a:t> </a:t>
            </a:r>
          </a:p>
          <a:p>
            <a:pPr marL="247650" indent="-171450"/>
            <a:endParaRPr lang="en-US" sz="1800" dirty="0">
              <a:solidFill>
                <a:srgbClr val="001F40"/>
              </a:solidFill>
              <a:latin typeface="Arial" panose="020B0604020202020204" pitchFamily="34" charset="0"/>
              <a:cs typeface="Arial" panose="020B0604020202020204" pitchFamily="34" charset="0"/>
            </a:endParaRPr>
          </a:p>
          <a:p>
            <a:pPr marL="247650" indent="-171450"/>
            <a:endParaRPr lang="en-US" sz="1800" dirty="0">
              <a:solidFill>
                <a:srgbClr val="001F40"/>
              </a:solidFill>
              <a:latin typeface="Arial" panose="020B0604020202020204" pitchFamily="34" charset="0"/>
              <a:cs typeface="Arial" panose="020B0604020202020204" pitchFamily="34" charset="0"/>
            </a:endParaRPr>
          </a:p>
          <a:p>
            <a:pPr marL="247650" indent="-171450"/>
            <a:endParaRPr lang="en-US" sz="1800" dirty="0">
              <a:solidFill>
                <a:srgbClr val="001F40"/>
              </a:solidFill>
              <a:latin typeface="Arial" panose="020B0604020202020204" pitchFamily="34" charset="0"/>
              <a:cs typeface="Arial" panose="020B0604020202020204" pitchFamily="34" charset="0"/>
            </a:endParaRPr>
          </a:p>
          <a:p>
            <a:pPr marL="247650" indent="-171450"/>
            <a:endParaRPr lang="en-US" sz="1800" dirty="0">
              <a:solidFill>
                <a:srgbClr val="001F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9520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D964D-1370-1B5E-156B-9BD04BDDF843}"/>
            </a:ext>
          </a:extLst>
        </p:cNvPr>
        <p:cNvGrpSpPr/>
        <p:nvPr/>
      </p:nvGrpSpPr>
      <p:grpSpPr>
        <a:xfrm>
          <a:off x="0" y="0"/>
          <a:ext cx="0" cy="0"/>
          <a:chOff x="0" y="0"/>
          <a:chExt cx="0" cy="0"/>
        </a:xfrm>
      </p:grpSpPr>
      <p:pic>
        <p:nvPicPr>
          <p:cNvPr id="4" name="Picture 3" descr="A chest x-ray of a person&#10;&#10;AI-generated content may be incorrect.">
            <a:extLst>
              <a:ext uri="{FF2B5EF4-FFF2-40B4-BE49-F238E27FC236}">
                <a16:creationId xmlns:a16="http://schemas.microsoft.com/office/drawing/2014/main" id="{22B6520E-C4C1-5242-AC7E-5347462EB8E4}"/>
              </a:ext>
            </a:extLst>
          </p:cNvPr>
          <p:cNvPicPr>
            <a:picLocks noChangeAspect="1"/>
          </p:cNvPicPr>
          <p:nvPr/>
        </p:nvPicPr>
        <p:blipFill>
          <a:blip r:embed="rId3"/>
          <a:srcRect l="11363" r="15179"/>
          <a:stretch/>
        </p:blipFill>
        <p:spPr>
          <a:xfrm>
            <a:off x="1988003" y="535725"/>
            <a:ext cx="5167993" cy="5786549"/>
          </a:xfrm>
          <a:prstGeom prst="rect">
            <a:avLst/>
          </a:prstGeom>
          <a:noFill/>
        </p:spPr>
      </p:pic>
    </p:spTree>
    <p:extLst>
      <p:ext uri="{BB962C8B-B14F-4D97-AF65-F5344CB8AC3E}">
        <p14:creationId xmlns:p14="http://schemas.microsoft.com/office/powerpoint/2010/main" val="2446526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0D16E-896F-7EF2-BAF1-2D134F9CA66F}"/>
            </a:ext>
          </a:extLst>
        </p:cNvPr>
        <p:cNvGrpSpPr/>
        <p:nvPr/>
      </p:nvGrpSpPr>
      <p:grpSpPr>
        <a:xfrm>
          <a:off x="0" y="0"/>
          <a:ext cx="0" cy="0"/>
          <a:chOff x="0" y="0"/>
          <a:chExt cx="0" cy="0"/>
        </a:xfrm>
      </p:grpSpPr>
      <p:pic>
        <p:nvPicPr>
          <p:cNvPr id="7" name="Picture 6" descr="A graph of ecg lines&#10;&#10;AI-generated content may be incorrect.">
            <a:extLst>
              <a:ext uri="{FF2B5EF4-FFF2-40B4-BE49-F238E27FC236}">
                <a16:creationId xmlns:a16="http://schemas.microsoft.com/office/drawing/2014/main" id="{06D8F9AA-2C84-FB4D-7260-C88FFDF3B8DD}"/>
              </a:ext>
            </a:extLst>
          </p:cNvPr>
          <p:cNvPicPr>
            <a:picLocks noChangeAspect="1"/>
          </p:cNvPicPr>
          <p:nvPr/>
        </p:nvPicPr>
        <p:blipFill>
          <a:blip r:embed="rId3"/>
          <a:stretch>
            <a:fillRect/>
          </a:stretch>
        </p:blipFill>
        <p:spPr>
          <a:xfrm>
            <a:off x="685800" y="1547391"/>
            <a:ext cx="7772400" cy="3763218"/>
          </a:xfrm>
          <a:prstGeom prst="rect">
            <a:avLst/>
          </a:prstGeom>
        </p:spPr>
      </p:pic>
    </p:spTree>
    <p:extLst>
      <p:ext uri="{BB962C8B-B14F-4D97-AF65-F5344CB8AC3E}">
        <p14:creationId xmlns:p14="http://schemas.microsoft.com/office/powerpoint/2010/main" val="13429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7D1C6-21CE-DE6D-8DCF-AA1C32D312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4FE1FC-E499-17FB-ACCC-B3943E38AF14}"/>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Case</a:t>
            </a:r>
          </a:p>
        </p:txBody>
      </p:sp>
      <p:sp>
        <p:nvSpPr>
          <p:cNvPr id="5" name="Text Placeholder 2">
            <a:extLst>
              <a:ext uri="{FF2B5EF4-FFF2-40B4-BE49-F238E27FC236}">
                <a16:creationId xmlns:a16="http://schemas.microsoft.com/office/drawing/2014/main" id="{BA7B7197-2C30-3DE1-52FA-D78E3303ED88}"/>
              </a:ext>
            </a:extLst>
          </p:cNvPr>
          <p:cNvSpPr txBox="1">
            <a:spLocks/>
          </p:cNvSpPr>
          <p:nvPr/>
        </p:nvSpPr>
        <p:spPr>
          <a:xfrm>
            <a:off x="415599" y="1356867"/>
            <a:ext cx="7972825" cy="4179229"/>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Past Medical History </a:t>
            </a:r>
          </a:p>
          <a:p>
            <a:pPr marL="647700" lvl="1" indent="-171450"/>
            <a:r>
              <a:rPr lang="en-US" sz="1400" dirty="0">
                <a:solidFill>
                  <a:srgbClr val="001F40"/>
                </a:solidFill>
                <a:latin typeface="Arial" panose="020B0604020202020204" pitchFamily="34" charset="0"/>
                <a:cs typeface="Arial" panose="020B0604020202020204" pitchFamily="34" charset="0"/>
              </a:rPr>
              <a:t>Depression</a:t>
            </a:r>
          </a:p>
          <a:p>
            <a:pPr marL="247650" indent="-171450"/>
            <a:r>
              <a:rPr lang="en-US" sz="1800" dirty="0">
                <a:solidFill>
                  <a:srgbClr val="001F40"/>
                </a:solidFill>
                <a:latin typeface="Arial" panose="020B0604020202020204" pitchFamily="34" charset="0"/>
                <a:cs typeface="Arial" panose="020B0604020202020204" pitchFamily="34" charset="0"/>
              </a:rPr>
              <a:t>Medications </a:t>
            </a:r>
          </a:p>
          <a:p>
            <a:pPr marL="647700" lvl="1" indent="-171450"/>
            <a:r>
              <a:rPr lang="en-US" sz="1400" dirty="0">
                <a:solidFill>
                  <a:srgbClr val="001F40"/>
                </a:solidFill>
                <a:latin typeface="Arial" panose="020B0604020202020204" pitchFamily="34" charset="0"/>
                <a:cs typeface="Arial" panose="020B0604020202020204" pitchFamily="34" charset="0"/>
              </a:rPr>
              <a:t>Escitalopram 10 mg daily</a:t>
            </a:r>
          </a:p>
          <a:p>
            <a:pPr marL="247650" indent="-171450"/>
            <a:r>
              <a:rPr lang="en-US" sz="1800" dirty="0">
                <a:solidFill>
                  <a:srgbClr val="001F40"/>
                </a:solidFill>
                <a:latin typeface="Arial" panose="020B0604020202020204" pitchFamily="34" charset="0"/>
                <a:cs typeface="Arial" panose="020B0604020202020204" pitchFamily="34" charset="0"/>
              </a:rPr>
              <a:t>Allergies</a:t>
            </a:r>
          </a:p>
          <a:p>
            <a:pPr marL="647700" lvl="1" indent="-171450"/>
            <a:r>
              <a:rPr lang="en-US" sz="1400" dirty="0">
                <a:solidFill>
                  <a:srgbClr val="001F40"/>
                </a:solidFill>
                <a:latin typeface="Arial" panose="020B0604020202020204" pitchFamily="34" charset="0"/>
                <a:cs typeface="Arial" panose="020B0604020202020204" pitchFamily="34" charset="0"/>
              </a:rPr>
              <a:t>None</a:t>
            </a:r>
          </a:p>
          <a:p>
            <a:pPr marL="247650" indent="-171450"/>
            <a:r>
              <a:rPr lang="en-US" sz="1800" dirty="0">
                <a:solidFill>
                  <a:srgbClr val="001F40"/>
                </a:solidFill>
                <a:latin typeface="Arial" panose="020B0604020202020204" pitchFamily="34" charset="0"/>
                <a:cs typeface="Arial" panose="020B0604020202020204" pitchFamily="34" charset="0"/>
              </a:rPr>
              <a:t>Social History</a:t>
            </a:r>
          </a:p>
          <a:p>
            <a:pPr marL="647700" lvl="1" indent="-171450"/>
            <a:r>
              <a:rPr lang="en-US" sz="1400" dirty="0">
                <a:solidFill>
                  <a:srgbClr val="001F40"/>
                </a:solidFill>
                <a:latin typeface="Arial" panose="020B0604020202020204" pitchFamily="34" charset="0"/>
                <a:cs typeface="Arial" panose="020B0604020202020204" pitchFamily="34" charset="0"/>
              </a:rPr>
              <a:t>No smoking, alcohol use, or recreational drug use </a:t>
            </a:r>
          </a:p>
          <a:p>
            <a:pPr marL="647700" lvl="1" indent="-171450"/>
            <a:r>
              <a:rPr lang="en-US" sz="1400" dirty="0">
                <a:solidFill>
                  <a:srgbClr val="001F40"/>
                </a:solidFill>
                <a:latin typeface="Arial" panose="020B0604020202020204" pitchFamily="34" charset="0"/>
                <a:cs typeface="Arial" panose="020B0604020202020204" pitchFamily="34" charset="0"/>
              </a:rPr>
              <a:t>Married, no kids </a:t>
            </a:r>
          </a:p>
          <a:p>
            <a:pPr marL="647700" lvl="1" indent="-171450"/>
            <a:r>
              <a:rPr lang="en-US" sz="1400" dirty="0">
                <a:solidFill>
                  <a:srgbClr val="001F40"/>
                </a:solidFill>
                <a:latin typeface="Arial" panose="020B0604020202020204" pitchFamily="34" charset="0"/>
                <a:cs typeface="Arial" panose="020B0604020202020204" pitchFamily="34" charset="0"/>
              </a:rPr>
              <a:t>Works at a desk job </a:t>
            </a:r>
          </a:p>
          <a:p>
            <a:pPr marL="247650" indent="-171450"/>
            <a:r>
              <a:rPr lang="en-US" sz="1800" dirty="0">
                <a:solidFill>
                  <a:srgbClr val="001F40"/>
                </a:solidFill>
                <a:latin typeface="Arial" panose="020B0604020202020204" pitchFamily="34" charset="0"/>
                <a:cs typeface="Arial" panose="020B0604020202020204" pitchFamily="34" charset="0"/>
              </a:rPr>
              <a:t>Family History </a:t>
            </a:r>
          </a:p>
          <a:p>
            <a:pPr marL="647700" lvl="1" indent="-171450"/>
            <a:r>
              <a:rPr lang="en-US" sz="1400" dirty="0">
                <a:solidFill>
                  <a:srgbClr val="001F40"/>
                </a:solidFill>
                <a:latin typeface="Arial" panose="020B0604020202020204" pitchFamily="34" charset="0"/>
                <a:cs typeface="Arial" panose="020B0604020202020204" pitchFamily="34" charset="0"/>
              </a:rPr>
              <a:t>Father died at age 41</a:t>
            </a:r>
          </a:p>
          <a:p>
            <a:pPr marL="647700" lvl="1" indent="-171450"/>
            <a:r>
              <a:rPr lang="en-US" sz="1400" dirty="0">
                <a:solidFill>
                  <a:srgbClr val="001F40"/>
                </a:solidFill>
                <a:latin typeface="Arial" panose="020B0604020202020204" pitchFamily="34" charset="0"/>
                <a:cs typeface="Arial" panose="020B0604020202020204" pitchFamily="34" charset="0"/>
              </a:rPr>
              <a:t>Mom is healthy </a:t>
            </a:r>
          </a:p>
          <a:p>
            <a:pPr marL="647700" lvl="1" indent="-171450"/>
            <a:r>
              <a:rPr lang="en-US" sz="1400" dirty="0">
                <a:solidFill>
                  <a:srgbClr val="001F40"/>
                </a:solidFill>
                <a:latin typeface="Arial" panose="020B0604020202020204" pitchFamily="34" charset="0"/>
                <a:cs typeface="Arial" panose="020B0604020202020204" pitchFamily="34" charset="0"/>
              </a:rPr>
              <a:t>No siblings </a:t>
            </a:r>
            <a:endParaRPr lang="en-US" sz="1800" dirty="0">
              <a:solidFill>
                <a:srgbClr val="001F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458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8C1A-97C6-5F23-1637-75C3E321A0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0DED5B-A019-C217-47AD-5941EA1240C4}"/>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Case</a:t>
            </a:r>
          </a:p>
        </p:txBody>
      </p:sp>
      <p:sp>
        <p:nvSpPr>
          <p:cNvPr id="5" name="Text Placeholder 2">
            <a:extLst>
              <a:ext uri="{FF2B5EF4-FFF2-40B4-BE49-F238E27FC236}">
                <a16:creationId xmlns:a16="http://schemas.microsoft.com/office/drawing/2014/main" id="{6D4552AB-994B-FE6B-9E5B-ABCC79DC0B80}"/>
              </a:ext>
            </a:extLst>
          </p:cNvPr>
          <p:cNvSpPr txBox="1">
            <a:spLocks/>
          </p:cNvSpPr>
          <p:nvPr/>
        </p:nvSpPr>
        <p:spPr>
          <a:xfrm>
            <a:off x="415599" y="1356867"/>
            <a:ext cx="7972825" cy="3449309"/>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You are doing your community rotation in Terrace and the ERP calls you as they are worried the patient is in acute heart failure or cardiogenic shock </a:t>
            </a:r>
          </a:p>
          <a:p>
            <a:pPr marL="247650" indent="-171450"/>
            <a:r>
              <a:rPr lang="en-US" sz="1800" dirty="0">
                <a:solidFill>
                  <a:srgbClr val="001F40"/>
                </a:solidFill>
                <a:latin typeface="Arial" panose="020B0604020202020204" pitchFamily="34" charset="0"/>
                <a:cs typeface="Arial" panose="020B0604020202020204" pitchFamily="34" charset="0"/>
              </a:rPr>
              <a:t>What is your approach to this patient? </a:t>
            </a:r>
          </a:p>
        </p:txBody>
      </p:sp>
    </p:spTree>
    <p:extLst>
      <p:ext uri="{BB962C8B-B14F-4D97-AF65-F5344CB8AC3E}">
        <p14:creationId xmlns:p14="http://schemas.microsoft.com/office/powerpoint/2010/main" val="3269751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0B72-B8D8-5111-7975-9CFB064242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27A51E-EDBD-C609-0617-63528E8E068F}"/>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Shock Differential</a:t>
            </a:r>
          </a:p>
        </p:txBody>
      </p:sp>
      <p:pic>
        <p:nvPicPr>
          <p:cNvPr id="7" name="Picture 6" descr="A diagram of a flowchart&#10;&#10;AI-generated content may be incorrect.">
            <a:extLst>
              <a:ext uri="{FF2B5EF4-FFF2-40B4-BE49-F238E27FC236}">
                <a16:creationId xmlns:a16="http://schemas.microsoft.com/office/drawing/2014/main" id="{E5EE09DF-031B-A231-6FE2-9FC86E0C208D}"/>
              </a:ext>
            </a:extLst>
          </p:cNvPr>
          <p:cNvPicPr>
            <a:picLocks noChangeAspect="1"/>
          </p:cNvPicPr>
          <p:nvPr/>
        </p:nvPicPr>
        <p:blipFill>
          <a:blip r:embed="rId3"/>
          <a:stretch>
            <a:fillRect/>
          </a:stretch>
        </p:blipFill>
        <p:spPr>
          <a:xfrm>
            <a:off x="942573" y="2003997"/>
            <a:ext cx="7258854" cy="3587709"/>
          </a:xfrm>
          <a:prstGeom prst="rect">
            <a:avLst/>
          </a:prstGeom>
        </p:spPr>
      </p:pic>
    </p:spTree>
    <p:extLst>
      <p:ext uri="{BB962C8B-B14F-4D97-AF65-F5344CB8AC3E}">
        <p14:creationId xmlns:p14="http://schemas.microsoft.com/office/powerpoint/2010/main" val="4552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186F-E64E-DBCE-A84B-62758286BD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45C8E0-AFB7-6171-A17E-725FB294555E}"/>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Cardiogenic Shock Definition</a:t>
            </a:r>
          </a:p>
        </p:txBody>
      </p:sp>
      <p:pic>
        <p:nvPicPr>
          <p:cNvPr id="4" name="Picture 3" descr="A close-up of a medical chart&#10;&#10;AI-generated content may be incorrect.">
            <a:extLst>
              <a:ext uri="{FF2B5EF4-FFF2-40B4-BE49-F238E27FC236}">
                <a16:creationId xmlns:a16="http://schemas.microsoft.com/office/drawing/2014/main" id="{7B1F0ED8-F1BF-7EC0-4873-1C8D914575FB}"/>
              </a:ext>
            </a:extLst>
          </p:cNvPr>
          <p:cNvPicPr>
            <a:picLocks noChangeAspect="1"/>
          </p:cNvPicPr>
          <p:nvPr/>
        </p:nvPicPr>
        <p:blipFill>
          <a:blip r:embed="rId3"/>
          <a:stretch>
            <a:fillRect/>
          </a:stretch>
        </p:blipFill>
        <p:spPr>
          <a:xfrm>
            <a:off x="685800" y="2578040"/>
            <a:ext cx="7772400" cy="2029561"/>
          </a:xfrm>
          <a:prstGeom prst="rect">
            <a:avLst/>
          </a:prstGeom>
        </p:spPr>
      </p:pic>
    </p:spTree>
    <p:extLst>
      <p:ext uri="{BB962C8B-B14F-4D97-AF65-F5344CB8AC3E}">
        <p14:creationId xmlns:p14="http://schemas.microsoft.com/office/powerpoint/2010/main" val="1554278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5E38B-789C-6426-1CFE-CB83FE4858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E040FE-ECD2-AD0D-AE18-D747394B9948}"/>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SCAI Stages</a:t>
            </a:r>
          </a:p>
        </p:txBody>
      </p:sp>
      <p:pic>
        <p:nvPicPr>
          <p:cNvPr id="2050" name="Picture 2">
            <a:extLst>
              <a:ext uri="{FF2B5EF4-FFF2-40B4-BE49-F238E27FC236}">
                <a16:creationId xmlns:a16="http://schemas.microsoft.com/office/drawing/2014/main" id="{063E4205-1F12-922A-5574-560B616EA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184" y="2031464"/>
            <a:ext cx="8361631" cy="3776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897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F7E86-16E5-D0AB-6B7C-77A16B280C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A99ADB-8603-92E1-0D82-C0B4C60F3024}"/>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SCAI Stages</a:t>
            </a:r>
          </a:p>
        </p:txBody>
      </p:sp>
      <p:pic>
        <p:nvPicPr>
          <p:cNvPr id="5" name="Picture 4" descr="A chart of medical procedures&#10;&#10;AI-generated content may be incorrect.">
            <a:extLst>
              <a:ext uri="{FF2B5EF4-FFF2-40B4-BE49-F238E27FC236}">
                <a16:creationId xmlns:a16="http://schemas.microsoft.com/office/drawing/2014/main" id="{D39B6525-570C-AEE9-D648-6E29FEC977CB}"/>
              </a:ext>
            </a:extLst>
          </p:cNvPr>
          <p:cNvPicPr>
            <a:picLocks noChangeAspect="1"/>
          </p:cNvPicPr>
          <p:nvPr/>
        </p:nvPicPr>
        <p:blipFill>
          <a:blip r:embed="rId3"/>
          <a:stretch>
            <a:fillRect/>
          </a:stretch>
        </p:blipFill>
        <p:spPr>
          <a:xfrm>
            <a:off x="2066111" y="1497999"/>
            <a:ext cx="5011777" cy="4881138"/>
          </a:xfrm>
          <a:prstGeom prst="rect">
            <a:avLst/>
          </a:prstGeom>
        </p:spPr>
      </p:pic>
    </p:spTree>
    <p:extLst>
      <p:ext uri="{BB962C8B-B14F-4D97-AF65-F5344CB8AC3E}">
        <p14:creationId xmlns:p14="http://schemas.microsoft.com/office/powerpoint/2010/main" val="1671545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7B7DA-5F04-9395-279E-E5F9461612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EF57D59-B58D-47B1-7E0A-5FA34951C59F}"/>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AHA Cardiogenic Shock Hemodynamic Profiles</a:t>
            </a:r>
          </a:p>
        </p:txBody>
      </p:sp>
      <p:pic>
        <p:nvPicPr>
          <p:cNvPr id="4" name="Picture 3" descr="A chart with text and symbols&#10;&#10;AI-generated content may be incorrect.">
            <a:extLst>
              <a:ext uri="{FF2B5EF4-FFF2-40B4-BE49-F238E27FC236}">
                <a16:creationId xmlns:a16="http://schemas.microsoft.com/office/drawing/2014/main" id="{6AF3A7ED-F12A-6F1E-C97C-63EAC966D91D}"/>
              </a:ext>
            </a:extLst>
          </p:cNvPr>
          <p:cNvPicPr>
            <a:picLocks noChangeAspect="1"/>
          </p:cNvPicPr>
          <p:nvPr/>
        </p:nvPicPr>
        <p:blipFill>
          <a:blip r:embed="rId3"/>
          <a:stretch>
            <a:fillRect/>
          </a:stretch>
        </p:blipFill>
        <p:spPr>
          <a:xfrm>
            <a:off x="914400" y="2032000"/>
            <a:ext cx="7315200" cy="2794000"/>
          </a:xfrm>
          <a:prstGeom prst="rect">
            <a:avLst/>
          </a:prstGeom>
        </p:spPr>
      </p:pic>
    </p:spTree>
    <p:extLst>
      <p:ext uri="{BB962C8B-B14F-4D97-AF65-F5344CB8AC3E}">
        <p14:creationId xmlns:p14="http://schemas.microsoft.com/office/powerpoint/2010/main" val="1534119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4026-546A-85AD-4194-8593227E5E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BC960D-A5B3-004B-CD88-2EC5D2D2D8E0}"/>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Pulmonary Artery Catheter </a:t>
            </a:r>
          </a:p>
        </p:txBody>
      </p:sp>
      <p:pic>
        <p:nvPicPr>
          <p:cNvPr id="1026" name="Picture 2">
            <a:extLst>
              <a:ext uri="{FF2B5EF4-FFF2-40B4-BE49-F238E27FC236}">
                <a16:creationId xmlns:a16="http://schemas.microsoft.com/office/drawing/2014/main" id="{5E10DF2F-835D-9A17-99D7-275598593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071" y="1853520"/>
            <a:ext cx="7347857" cy="3867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857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309E1-991B-355A-C115-A9F51C97A8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FF2547-9D4B-9D34-D4E4-CDF612706EA6}"/>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Forrester Classification</a:t>
            </a:r>
          </a:p>
        </p:txBody>
      </p:sp>
      <p:pic>
        <p:nvPicPr>
          <p:cNvPr id="8" name="Picture 7" descr="A diagram of a number of different types of cardiograms&#10;&#10;AI-generated content may be incorrect.">
            <a:extLst>
              <a:ext uri="{FF2B5EF4-FFF2-40B4-BE49-F238E27FC236}">
                <a16:creationId xmlns:a16="http://schemas.microsoft.com/office/drawing/2014/main" id="{A272449F-A822-D828-FF0E-6037BC8E0F20}"/>
              </a:ext>
            </a:extLst>
          </p:cNvPr>
          <p:cNvPicPr>
            <a:picLocks noChangeAspect="1"/>
          </p:cNvPicPr>
          <p:nvPr/>
        </p:nvPicPr>
        <p:blipFill>
          <a:blip r:embed="rId3"/>
          <a:stretch>
            <a:fillRect/>
          </a:stretch>
        </p:blipFill>
        <p:spPr>
          <a:xfrm>
            <a:off x="1698710" y="1187454"/>
            <a:ext cx="5746579" cy="4483092"/>
          </a:xfrm>
          <a:prstGeom prst="rect">
            <a:avLst/>
          </a:prstGeom>
        </p:spPr>
      </p:pic>
    </p:spTree>
    <p:extLst>
      <p:ext uri="{BB962C8B-B14F-4D97-AF65-F5344CB8AC3E}">
        <p14:creationId xmlns:p14="http://schemas.microsoft.com/office/powerpoint/2010/main" val="1979022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A2127-8F11-8543-69D2-6210BD526B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DE5772-AA30-380D-3ACB-BA7DE32D8FFB}"/>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Management Principles</a:t>
            </a:r>
          </a:p>
        </p:txBody>
      </p:sp>
      <p:sp>
        <p:nvSpPr>
          <p:cNvPr id="5" name="Text Placeholder 2">
            <a:extLst>
              <a:ext uri="{FF2B5EF4-FFF2-40B4-BE49-F238E27FC236}">
                <a16:creationId xmlns:a16="http://schemas.microsoft.com/office/drawing/2014/main" id="{EB116043-C0CC-7699-6614-4F3F3CAA9AA3}"/>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Cardiogenic shock is complex to manage </a:t>
            </a:r>
          </a:p>
          <a:p>
            <a:pPr marL="247650" indent="-171450"/>
            <a:r>
              <a:rPr lang="en-US" sz="1800" dirty="0">
                <a:solidFill>
                  <a:srgbClr val="001F40"/>
                </a:solidFill>
                <a:latin typeface="Arial" panose="020B0604020202020204" pitchFamily="34" charset="0"/>
                <a:cs typeface="Arial" panose="020B0604020202020204" pitchFamily="34" charset="0"/>
              </a:rPr>
              <a:t>No single clinical or laboratory parameter should used in isolation to manage patients or make decisions</a:t>
            </a:r>
          </a:p>
          <a:p>
            <a:pPr marL="247650" indent="-171450"/>
            <a:r>
              <a:rPr lang="en-US" sz="1800" dirty="0">
                <a:solidFill>
                  <a:srgbClr val="001F40"/>
                </a:solidFill>
                <a:latin typeface="Arial" panose="020B0604020202020204" pitchFamily="34" charset="0"/>
                <a:cs typeface="Arial" panose="020B0604020202020204" pitchFamily="34" charset="0"/>
              </a:rPr>
              <a:t>Once the diagnosis of CS is established patients should be placed in monitored setting and an arterial line placed for invasive hemodynamic monitoring and frequent blood draws along with a central line </a:t>
            </a:r>
          </a:p>
          <a:p>
            <a:pPr marL="247650" indent="-171450"/>
            <a:r>
              <a:rPr lang="en-US" sz="1800" dirty="0">
                <a:solidFill>
                  <a:srgbClr val="001F40"/>
                </a:solidFill>
                <a:latin typeface="Arial" panose="020B0604020202020204" pitchFamily="34" charset="0"/>
                <a:cs typeface="Arial" panose="020B0604020202020204" pitchFamily="34" charset="0"/>
              </a:rPr>
              <a:t>Trend for the the first 4-6 hours the following labs q1-2 hours </a:t>
            </a:r>
          </a:p>
          <a:p>
            <a:pPr marL="647700" lvl="1" indent="-171450"/>
            <a:r>
              <a:rPr lang="en-US" sz="1400" dirty="0">
                <a:solidFill>
                  <a:srgbClr val="001F40"/>
                </a:solidFill>
                <a:latin typeface="Arial" panose="020B0604020202020204" pitchFamily="34" charset="0"/>
                <a:cs typeface="Arial" panose="020B0604020202020204" pitchFamily="34" charset="0"/>
              </a:rPr>
              <a:t>Lactate, CHEM-7, ABG/VBG, Liver panel </a:t>
            </a:r>
          </a:p>
          <a:p>
            <a:pPr marL="647700" lvl="1" indent="-171450"/>
            <a:r>
              <a:rPr lang="en-US" sz="1400" dirty="0">
                <a:solidFill>
                  <a:srgbClr val="001F40"/>
                </a:solidFill>
                <a:latin typeface="Arial" panose="020B0604020202020204" pitchFamily="34" charset="0"/>
                <a:cs typeface="Arial" panose="020B0604020202020204" pitchFamily="34" charset="0"/>
              </a:rPr>
              <a:t>Pressor requirements</a:t>
            </a:r>
          </a:p>
          <a:p>
            <a:pPr marL="647700" lvl="1" indent="-171450"/>
            <a:r>
              <a:rPr lang="en-US" sz="1400" dirty="0">
                <a:solidFill>
                  <a:srgbClr val="001F40"/>
                </a:solidFill>
                <a:latin typeface="Arial" panose="020B0604020202020204" pitchFamily="34" charset="0"/>
                <a:cs typeface="Arial" panose="020B0604020202020204" pitchFamily="34" charset="0"/>
              </a:rPr>
              <a:t>Urine output </a:t>
            </a:r>
          </a:p>
          <a:p>
            <a:pPr marL="647700" lvl="1" indent="-171450"/>
            <a:r>
              <a:rPr lang="en-US" sz="1400" dirty="0">
                <a:solidFill>
                  <a:srgbClr val="001F40"/>
                </a:solidFill>
                <a:latin typeface="Arial" panose="020B0604020202020204" pitchFamily="34" charset="0"/>
                <a:cs typeface="Arial" panose="020B0604020202020204" pitchFamily="34" charset="0"/>
              </a:rPr>
              <a:t>LOC</a:t>
            </a:r>
          </a:p>
          <a:p>
            <a:pPr marL="247650" indent="-171450"/>
            <a:r>
              <a:rPr lang="en-US" sz="1800" dirty="0">
                <a:solidFill>
                  <a:srgbClr val="001F40"/>
                </a:solidFill>
                <a:latin typeface="Arial" panose="020B0604020202020204" pitchFamily="34" charset="0"/>
                <a:cs typeface="Arial" panose="020B0604020202020204" pitchFamily="34" charset="0"/>
              </a:rPr>
              <a:t>Central line measurements </a:t>
            </a:r>
          </a:p>
          <a:p>
            <a:pPr marL="647700" lvl="1" indent="-171450"/>
            <a:r>
              <a:rPr lang="en-US" sz="1400" dirty="0">
                <a:solidFill>
                  <a:srgbClr val="001F40"/>
                </a:solidFill>
                <a:latin typeface="Arial" panose="020B0604020202020204" pitchFamily="34" charset="0"/>
                <a:cs typeface="Arial" panose="020B0604020202020204" pitchFamily="34" charset="0"/>
              </a:rPr>
              <a:t>CVP: 2-6 mmHg </a:t>
            </a:r>
          </a:p>
          <a:p>
            <a:pPr marL="647700" lvl="1" indent="-171450"/>
            <a:r>
              <a:rPr lang="en-US" sz="1400" dirty="0">
                <a:solidFill>
                  <a:srgbClr val="001F40"/>
                </a:solidFill>
                <a:latin typeface="Arial" panose="020B0604020202020204" pitchFamily="34" charset="0"/>
                <a:cs typeface="Arial" panose="020B0604020202020204" pitchFamily="34" charset="0"/>
              </a:rPr>
              <a:t>SvO2: 60-65%</a:t>
            </a:r>
          </a:p>
          <a:p>
            <a:pPr marL="1047750" lvl="2" indent="-171450"/>
            <a:r>
              <a:rPr lang="en-US" sz="1000" dirty="0">
                <a:solidFill>
                  <a:srgbClr val="001F40"/>
                </a:solidFill>
                <a:latin typeface="Arial" panose="020B0604020202020204" pitchFamily="34" charset="0"/>
                <a:cs typeface="Arial" panose="020B0604020202020204" pitchFamily="34" charset="0"/>
              </a:rPr>
              <a:t>&gt;80% corresponds to a high flow state (ie, sepsis) </a:t>
            </a:r>
          </a:p>
          <a:p>
            <a:pPr marL="1047750" lvl="2" indent="-171450"/>
            <a:r>
              <a:rPr lang="en-US" sz="1000" dirty="0">
                <a:solidFill>
                  <a:srgbClr val="001F40"/>
                </a:solidFill>
                <a:latin typeface="Arial" panose="020B0604020202020204" pitchFamily="34" charset="0"/>
                <a:cs typeface="Arial" panose="020B0604020202020204" pitchFamily="34" charset="0"/>
              </a:rPr>
              <a:t>&lt;60% corresponds to a low flow state (ie, cardiogenic shock)</a:t>
            </a: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535476CD-0FF0-176A-18F4-247CBAD9ABE8}"/>
              </a:ext>
            </a:extLst>
          </p:cNvPr>
          <p:cNvGraphicFramePr>
            <a:graphicFrameLocks noGrp="1"/>
          </p:cNvGraphicFramePr>
          <p:nvPr>
            <p:extLst>
              <p:ext uri="{D42A27DB-BD31-4B8C-83A1-F6EECF244321}">
                <p14:modId xmlns:p14="http://schemas.microsoft.com/office/powerpoint/2010/main" val="1167235364"/>
              </p:ext>
            </p:extLst>
          </p:nvPr>
        </p:nvGraphicFramePr>
        <p:xfrm>
          <a:off x="5306786" y="3679028"/>
          <a:ext cx="3227999" cy="2682240"/>
        </p:xfrm>
        <a:graphic>
          <a:graphicData uri="http://schemas.openxmlformats.org/drawingml/2006/table">
            <a:tbl>
              <a:tblPr firstRow="1" bandRow="1">
                <a:tableStyleId>{5C22544A-7EE6-4342-B048-85BDC9FD1C3A}</a:tableStyleId>
              </a:tblPr>
              <a:tblGrid>
                <a:gridCol w="968693">
                  <a:extLst>
                    <a:ext uri="{9D8B030D-6E8A-4147-A177-3AD203B41FA5}">
                      <a16:colId xmlns:a16="http://schemas.microsoft.com/office/drawing/2014/main" val="3087125333"/>
                    </a:ext>
                  </a:extLst>
                </a:gridCol>
                <a:gridCol w="1129653">
                  <a:extLst>
                    <a:ext uri="{9D8B030D-6E8A-4147-A177-3AD203B41FA5}">
                      <a16:colId xmlns:a16="http://schemas.microsoft.com/office/drawing/2014/main" val="3645633990"/>
                    </a:ext>
                  </a:extLst>
                </a:gridCol>
                <a:gridCol w="1129653">
                  <a:extLst>
                    <a:ext uri="{9D8B030D-6E8A-4147-A177-3AD203B41FA5}">
                      <a16:colId xmlns:a16="http://schemas.microsoft.com/office/drawing/2014/main" val="2449938881"/>
                    </a:ext>
                  </a:extLst>
                </a:gridCol>
              </a:tblGrid>
              <a:tr h="370840">
                <a:tc>
                  <a:txBody>
                    <a:bodyPr/>
                    <a:lstStyle/>
                    <a:p>
                      <a:endParaRPr lang="en-US" sz="1200" dirty="0"/>
                    </a:p>
                  </a:txBody>
                  <a:tcPr/>
                </a:tc>
                <a:tc>
                  <a:txBody>
                    <a:bodyPr/>
                    <a:lstStyle/>
                    <a:p>
                      <a:r>
                        <a:rPr lang="en-US" sz="1200" dirty="0"/>
                        <a:t>Mixed Venous Gas</a:t>
                      </a:r>
                    </a:p>
                  </a:txBody>
                  <a:tcPr/>
                </a:tc>
                <a:tc>
                  <a:txBody>
                    <a:bodyPr/>
                    <a:lstStyle/>
                    <a:p>
                      <a:r>
                        <a:rPr lang="en-US" sz="1200" dirty="0"/>
                        <a:t>Central Venous Gas</a:t>
                      </a:r>
                    </a:p>
                  </a:txBody>
                  <a:tcPr/>
                </a:tc>
                <a:extLst>
                  <a:ext uri="{0D108BD9-81ED-4DB2-BD59-A6C34878D82A}">
                    <a16:rowId xmlns:a16="http://schemas.microsoft.com/office/drawing/2014/main" val="866585995"/>
                  </a:ext>
                </a:extLst>
              </a:tr>
              <a:tr h="370840">
                <a:tc>
                  <a:txBody>
                    <a:bodyPr/>
                    <a:lstStyle/>
                    <a:p>
                      <a:r>
                        <a:rPr lang="en-US" sz="1200" dirty="0"/>
                        <a:t>Term</a:t>
                      </a:r>
                    </a:p>
                  </a:txBody>
                  <a:tcPr/>
                </a:tc>
                <a:tc>
                  <a:txBody>
                    <a:bodyPr/>
                    <a:lstStyle/>
                    <a:p>
                      <a:r>
                        <a:rPr lang="en-US" sz="1200" dirty="0"/>
                        <a:t>SvO2 </a:t>
                      </a:r>
                    </a:p>
                  </a:txBody>
                  <a:tcPr/>
                </a:tc>
                <a:tc>
                  <a:txBody>
                    <a:bodyPr/>
                    <a:lstStyle/>
                    <a:p>
                      <a:r>
                        <a:rPr lang="en-US" sz="1200" dirty="0"/>
                        <a:t>ScvO2</a:t>
                      </a:r>
                    </a:p>
                  </a:txBody>
                  <a:tcPr/>
                </a:tc>
                <a:extLst>
                  <a:ext uri="{0D108BD9-81ED-4DB2-BD59-A6C34878D82A}">
                    <a16:rowId xmlns:a16="http://schemas.microsoft.com/office/drawing/2014/main" val="1718487013"/>
                  </a:ext>
                </a:extLst>
              </a:tr>
              <a:tr h="370840">
                <a:tc>
                  <a:txBody>
                    <a:bodyPr/>
                    <a:lstStyle/>
                    <a:p>
                      <a:r>
                        <a:rPr lang="en-US" sz="1200" dirty="0"/>
                        <a:t>Origin</a:t>
                      </a:r>
                    </a:p>
                  </a:txBody>
                  <a:tcPr/>
                </a:tc>
                <a:tc>
                  <a:txBody>
                    <a:bodyPr/>
                    <a:lstStyle/>
                    <a:p>
                      <a:r>
                        <a:rPr lang="en-US" sz="1200" dirty="0"/>
                        <a:t>PA Catheter</a:t>
                      </a:r>
                    </a:p>
                  </a:txBody>
                  <a:tcPr/>
                </a:tc>
                <a:tc>
                  <a:txBody>
                    <a:bodyPr/>
                    <a:lstStyle/>
                    <a:p>
                      <a:r>
                        <a:rPr lang="en-US" sz="1200" dirty="0"/>
                        <a:t>Central Line</a:t>
                      </a:r>
                    </a:p>
                  </a:txBody>
                  <a:tcPr/>
                </a:tc>
                <a:extLst>
                  <a:ext uri="{0D108BD9-81ED-4DB2-BD59-A6C34878D82A}">
                    <a16:rowId xmlns:a16="http://schemas.microsoft.com/office/drawing/2014/main" val="89906379"/>
                  </a:ext>
                </a:extLst>
              </a:tr>
              <a:tr h="370840">
                <a:tc>
                  <a:txBody>
                    <a:bodyPr/>
                    <a:lstStyle/>
                    <a:p>
                      <a:r>
                        <a:rPr lang="en-US" sz="1200" dirty="0"/>
                        <a:t>Source</a:t>
                      </a:r>
                    </a:p>
                  </a:txBody>
                  <a:tcPr/>
                </a:tc>
                <a:tc>
                  <a:txBody>
                    <a:bodyPr/>
                    <a:lstStyle/>
                    <a:p>
                      <a:r>
                        <a:rPr lang="en-US" sz="1200" dirty="0"/>
                        <a:t>SVC &amp; IVC</a:t>
                      </a:r>
                    </a:p>
                  </a:txBody>
                  <a:tcPr/>
                </a:tc>
                <a:tc>
                  <a:txBody>
                    <a:bodyPr/>
                    <a:lstStyle/>
                    <a:p>
                      <a:r>
                        <a:rPr lang="en-US" sz="1200" dirty="0"/>
                        <a:t>SVC</a:t>
                      </a:r>
                    </a:p>
                  </a:txBody>
                  <a:tcPr/>
                </a:tc>
                <a:extLst>
                  <a:ext uri="{0D108BD9-81ED-4DB2-BD59-A6C34878D82A}">
                    <a16:rowId xmlns:a16="http://schemas.microsoft.com/office/drawing/2014/main" val="925442690"/>
                  </a:ext>
                </a:extLst>
              </a:tr>
              <a:tr h="370840">
                <a:tc>
                  <a:txBody>
                    <a:bodyPr/>
                    <a:lstStyle/>
                    <a:p>
                      <a:r>
                        <a:rPr lang="en-US" sz="1200" dirty="0"/>
                        <a:t>Strengths</a:t>
                      </a:r>
                    </a:p>
                  </a:txBody>
                  <a:tcPr/>
                </a:tc>
                <a:tc>
                  <a:txBody>
                    <a:bodyPr/>
                    <a:lstStyle/>
                    <a:p>
                      <a:r>
                        <a:rPr lang="en-US" sz="1200" dirty="0"/>
                        <a:t>Accuracy </a:t>
                      </a:r>
                    </a:p>
                  </a:txBody>
                  <a:tcPr/>
                </a:tc>
                <a:tc>
                  <a:txBody>
                    <a:bodyPr/>
                    <a:lstStyle/>
                    <a:p>
                      <a:r>
                        <a:rPr lang="en-US" sz="1200" dirty="0"/>
                        <a:t>Connivence</a:t>
                      </a:r>
                    </a:p>
                  </a:txBody>
                  <a:tcPr/>
                </a:tc>
                <a:extLst>
                  <a:ext uri="{0D108BD9-81ED-4DB2-BD59-A6C34878D82A}">
                    <a16:rowId xmlns:a16="http://schemas.microsoft.com/office/drawing/2014/main" val="2040198852"/>
                  </a:ext>
                </a:extLst>
              </a:tr>
              <a:tr h="370840">
                <a:tc>
                  <a:txBody>
                    <a:bodyPr/>
                    <a:lstStyle/>
                    <a:p>
                      <a:r>
                        <a:rPr lang="en-US" sz="1200" dirty="0"/>
                        <a:t>Limitations</a:t>
                      </a:r>
                    </a:p>
                  </a:txBody>
                  <a:tcPr/>
                </a:tc>
                <a:tc>
                  <a:txBody>
                    <a:bodyPr/>
                    <a:lstStyle/>
                    <a:p>
                      <a:r>
                        <a:rPr lang="en-US" sz="1200" dirty="0"/>
                        <a:t>PA Rupture</a:t>
                      </a:r>
                    </a:p>
                  </a:txBody>
                  <a:tcPr/>
                </a:tc>
                <a:tc>
                  <a:txBody>
                    <a:bodyPr/>
                    <a:lstStyle/>
                    <a:p>
                      <a:r>
                        <a:rPr lang="en-US" sz="1200" dirty="0"/>
                        <a:t>Accuracy </a:t>
                      </a:r>
                    </a:p>
                  </a:txBody>
                  <a:tcPr/>
                </a:tc>
                <a:extLst>
                  <a:ext uri="{0D108BD9-81ED-4DB2-BD59-A6C34878D82A}">
                    <a16:rowId xmlns:a16="http://schemas.microsoft.com/office/drawing/2014/main" val="538549059"/>
                  </a:ext>
                </a:extLst>
              </a:tr>
              <a:tr h="370840">
                <a:tc>
                  <a:txBody>
                    <a:bodyPr/>
                    <a:lstStyle/>
                    <a:p>
                      <a:r>
                        <a:rPr lang="en-US" sz="1200" dirty="0"/>
                        <a:t>Normal</a:t>
                      </a:r>
                    </a:p>
                  </a:txBody>
                  <a:tcPr/>
                </a:tc>
                <a:tc>
                  <a:txBody>
                    <a:bodyPr/>
                    <a:lstStyle/>
                    <a:p>
                      <a:r>
                        <a:rPr lang="en-US" sz="1200" dirty="0"/>
                        <a:t>65-70%</a:t>
                      </a:r>
                    </a:p>
                  </a:txBody>
                  <a:tcPr/>
                </a:tc>
                <a:tc>
                  <a:txBody>
                    <a:bodyPr/>
                    <a:lstStyle/>
                    <a:p>
                      <a:r>
                        <a:rPr lang="en-US" sz="1200" dirty="0"/>
                        <a:t>60-65%</a:t>
                      </a:r>
                    </a:p>
                  </a:txBody>
                  <a:tcPr/>
                </a:tc>
                <a:extLst>
                  <a:ext uri="{0D108BD9-81ED-4DB2-BD59-A6C34878D82A}">
                    <a16:rowId xmlns:a16="http://schemas.microsoft.com/office/drawing/2014/main" val="892443430"/>
                  </a:ext>
                </a:extLst>
              </a:tr>
            </a:tbl>
          </a:graphicData>
        </a:graphic>
      </p:graphicFrame>
    </p:spTree>
    <p:extLst>
      <p:ext uri="{BB962C8B-B14F-4D97-AF65-F5344CB8AC3E}">
        <p14:creationId xmlns:p14="http://schemas.microsoft.com/office/powerpoint/2010/main" val="85677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48E09-9C31-2D68-7073-2F7C676312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13D985-065C-E134-C651-F30DB28C05FA}"/>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Management Principles</a:t>
            </a:r>
          </a:p>
        </p:txBody>
      </p:sp>
      <p:pic>
        <p:nvPicPr>
          <p:cNvPr id="4" name="Picture 3" descr="A medical information sheet with text&#10;&#10;AI-generated content may be incorrect.">
            <a:extLst>
              <a:ext uri="{FF2B5EF4-FFF2-40B4-BE49-F238E27FC236}">
                <a16:creationId xmlns:a16="http://schemas.microsoft.com/office/drawing/2014/main" id="{0D90D4B6-A396-0D56-79AF-AABEE3DD78D3}"/>
              </a:ext>
            </a:extLst>
          </p:cNvPr>
          <p:cNvPicPr>
            <a:picLocks noChangeAspect="1"/>
          </p:cNvPicPr>
          <p:nvPr/>
        </p:nvPicPr>
        <p:blipFill>
          <a:blip r:embed="rId3"/>
          <a:stretch>
            <a:fillRect/>
          </a:stretch>
        </p:blipFill>
        <p:spPr>
          <a:xfrm>
            <a:off x="793750" y="939199"/>
            <a:ext cx="7556500" cy="5791200"/>
          </a:xfrm>
          <a:prstGeom prst="rect">
            <a:avLst/>
          </a:prstGeom>
        </p:spPr>
      </p:pic>
    </p:spTree>
    <p:extLst>
      <p:ext uri="{BB962C8B-B14F-4D97-AF65-F5344CB8AC3E}">
        <p14:creationId xmlns:p14="http://schemas.microsoft.com/office/powerpoint/2010/main" val="209478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536C7-7085-6A3E-4FA5-820A6F95CF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0EC218-6D98-C675-BA58-E3F05B9814B5}"/>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Management Principles</a:t>
            </a:r>
          </a:p>
        </p:txBody>
      </p:sp>
      <p:sp>
        <p:nvSpPr>
          <p:cNvPr id="5" name="Text Placeholder 2">
            <a:extLst>
              <a:ext uri="{FF2B5EF4-FFF2-40B4-BE49-F238E27FC236}">
                <a16:creationId xmlns:a16="http://schemas.microsoft.com/office/drawing/2014/main" id="{EE1FBFE5-0B30-BFF6-B8D9-C08916C63DC0}"/>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Plot patient on your Forrester Classification and treat accordingly </a:t>
            </a:r>
            <a:endParaRPr lang="en-US" sz="10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pic>
        <p:nvPicPr>
          <p:cNvPr id="6" name="Picture 5" descr="A diagram of a medical condition&#10;&#10;AI-generated content may be incorrect.">
            <a:extLst>
              <a:ext uri="{FF2B5EF4-FFF2-40B4-BE49-F238E27FC236}">
                <a16:creationId xmlns:a16="http://schemas.microsoft.com/office/drawing/2014/main" id="{E7D2B199-2FCE-61FA-6EB9-DB9AEFB3D01C}"/>
              </a:ext>
            </a:extLst>
          </p:cNvPr>
          <p:cNvPicPr>
            <a:picLocks noChangeAspect="1"/>
          </p:cNvPicPr>
          <p:nvPr/>
        </p:nvPicPr>
        <p:blipFill>
          <a:blip r:embed="rId3"/>
          <a:stretch>
            <a:fillRect/>
          </a:stretch>
        </p:blipFill>
        <p:spPr>
          <a:xfrm>
            <a:off x="1073150" y="2181678"/>
            <a:ext cx="6997700" cy="3898900"/>
          </a:xfrm>
          <a:prstGeom prst="rect">
            <a:avLst/>
          </a:prstGeom>
        </p:spPr>
      </p:pic>
    </p:spTree>
    <p:extLst>
      <p:ext uri="{BB962C8B-B14F-4D97-AF65-F5344CB8AC3E}">
        <p14:creationId xmlns:p14="http://schemas.microsoft.com/office/powerpoint/2010/main" val="1846151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A0457-3C53-4E4F-6C9E-7A8AAEEC00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31F7F0-489B-FB78-5425-90156FD668CA}"/>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Respiratory Support in Cardiogenic Shock</a:t>
            </a:r>
          </a:p>
        </p:txBody>
      </p:sp>
      <p:sp>
        <p:nvSpPr>
          <p:cNvPr id="5" name="Text Placeholder 2">
            <a:extLst>
              <a:ext uri="{FF2B5EF4-FFF2-40B4-BE49-F238E27FC236}">
                <a16:creationId xmlns:a16="http://schemas.microsoft.com/office/drawing/2014/main" id="{E7F94C55-203A-8E41-C2CA-AC2F33AE7CFE}"/>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Consider BiPAP or intubation if clinically indicated </a:t>
            </a:r>
          </a:p>
          <a:p>
            <a:pPr marL="247650" indent="-171450"/>
            <a:r>
              <a:rPr lang="en-US" sz="1800" dirty="0">
                <a:solidFill>
                  <a:srgbClr val="001F40"/>
                </a:solidFill>
                <a:latin typeface="Arial" panose="020B0604020202020204" pitchFamily="34" charset="0"/>
                <a:cs typeface="Arial" panose="020B0604020202020204" pitchFamily="34" charset="0"/>
              </a:rPr>
              <a:t>Why does BiPAP work in CS? </a:t>
            </a:r>
          </a:p>
          <a:p>
            <a:pPr marL="647700" lvl="1" indent="-171450"/>
            <a:r>
              <a:rPr lang="en-US" sz="1600" dirty="0">
                <a:solidFill>
                  <a:srgbClr val="001F40"/>
                </a:solidFill>
                <a:latin typeface="Arial" panose="020B0604020202020204" pitchFamily="34" charset="0"/>
                <a:cs typeface="Arial" panose="020B0604020202020204" pitchFamily="34" charset="0"/>
              </a:rPr>
              <a:t>Cardiac preload and afterload? </a:t>
            </a: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061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E8727-FE0B-E102-0376-45B5247B82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A0042F-9BE5-74A5-F927-99292F5326FF}"/>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Spontaneous Breathing vs. PPV </a:t>
            </a:r>
          </a:p>
        </p:txBody>
      </p:sp>
      <p:pic>
        <p:nvPicPr>
          <p:cNvPr id="4" name="Picture 3" descr="A diagram of the human lungs&#10;&#10;AI-generated content may be incorrect.">
            <a:extLst>
              <a:ext uri="{FF2B5EF4-FFF2-40B4-BE49-F238E27FC236}">
                <a16:creationId xmlns:a16="http://schemas.microsoft.com/office/drawing/2014/main" id="{B5DF6253-4BE1-B0D5-295B-7C123675DF9F}"/>
              </a:ext>
            </a:extLst>
          </p:cNvPr>
          <p:cNvPicPr>
            <a:picLocks noChangeAspect="1"/>
          </p:cNvPicPr>
          <p:nvPr/>
        </p:nvPicPr>
        <p:blipFill>
          <a:blip r:embed="rId3"/>
          <a:stretch>
            <a:fillRect/>
          </a:stretch>
        </p:blipFill>
        <p:spPr>
          <a:xfrm>
            <a:off x="269044" y="1129515"/>
            <a:ext cx="4000629" cy="5412615"/>
          </a:xfrm>
          <a:prstGeom prst="rect">
            <a:avLst/>
          </a:prstGeom>
        </p:spPr>
      </p:pic>
      <p:pic>
        <p:nvPicPr>
          <p:cNvPr id="7" name="Picture 6" descr="A diagram of a human lungs&#10;&#10;AI-generated content may be incorrect.">
            <a:extLst>
              <a:ext uri="{FF2B5EF4-FFF2-40B4-BE49-F238E27FC236}">
                <a16:creationId xmlns:a16="http://schemas.microsoft.com/office/drawing/2014/main" id="{BEAF3A21-A3AC-5D5D-2585-9BC26BAC3456}"/>
              </a:ext>
            </a:extLst>
          </p:cNvPr>
          <p:cNvPicPr>
            <a:picLocks noChangeAspect="1"/>
          </p:cNvPicPr>
          <p:nvPr/>
        </p:nvPicPr>
        <p:blipFill>
          <a:blip r:embed="rId4"/>
          <a:stretch>
            <a:fillRect/>
          </a:stretch>
        </p:blipFill>
        <p:spPr>
          <a:xfrm>
            <a:off x="4572000" y="1129515"/>
            <a:ext cx="4345462" cy="5412615"/>
          </a:xfrm>
          <a:prstGeom prst="rect">
            <a:avLst/>
          </a:prstGeom>
        </p:spPr>
      </p:pic>
    </p:spTree>
    <p:extLst>
      <p:ext uri="{BB962C8B-B14F-4D97-AF65-F5344CB8AC3E}">
        <p14:creationId xmlns:p14="http://schemas.microsoft.com/office/powerpoint/2010/main" val="1387526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E7059-A986-B57B-3003-1EBB270AA8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4B461D-9D64-4224-5E81-AF3C1F362053}"/>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Spontaneous Breathing vs. PPV Key Points </a:t>
            </a:r>
          </a:p>
        </p:txBody>
      </p:sp>
      <p:sp>
        <p:nvSpPr>
          <p:cNvPr id="2" name="Text Placeholder 2">
            <a:extLst>
              <a:ext uri="{FF2B5EF4-FFF2-40B4-BE49-F238E27FC236}">
                <a16:creationId xmlns:a16="http://schemas.microsoft.com/office/drawing/2014/main" id="{36152AFE-1E3B-F217-F3EE-7598A1FF5B3C}"/>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Spontaneous breathing </a:t>
            </a:r>
          </a:p>
          <a:p>
            <a:pPr marL="647700" lvl="1" indent="-171450"/>
            <a:r>
              <a:rPr lang="en-US" sz="1600" dirty="0">
                <a:solidFill>
                  <a:srgbClr val="001F40"/>
                </a:solidFill>
                <a:latin typeface="Arial" panose="020B0604020202020204" pitchFamily="34" charset="0"/>
                <a:cs typeface="Arial" panose="020B0604020202020204" pitchFamily="34" charset="0"/>
              </a:rPr>
              <a:t>Negative intrathoracic pressure increase venous return (preload) and LV afterload making it harder for the failing heart to function</a:t>
            </a:r>
          </a:p>
          <a:p>
            <a:pPr marL="247650" indent="-171450"/>
            <a:r>
              <a:rPr lang="en-US" sz="1600" dirty="0">
                <a:solidFill>
                  <a:srgbClr val="001F40"/>
                </a:solidFill>
                <a:latin typeface="Arial" panose="020B0604020202020204" pitchFamily="34" charset="0"/>
                <a:cs typeface="Arial" panose="020B0604020202020204" pitchFamily="34" charset="0"/>
              </a:rPr>
              <a:t>BiPAP</a:t>
            </a:r>
          </a:p>
          <a:p>
            <a:pPr marL="647700" lvl="1" indent="-171450"/>
            <a:r>
              <a:rPr lang="en-US" sz="1600" dirty="0">
                <a:solidFill>
                  <a:srgbClr val="001F40"/>
                </a:solidFill>
                <a:latin typeface="Arial" panose="020B0604020202020204" pitchFamily="34" charset="0"/>
                <a:cs typeface="Arial" panose="020B0604020202020204" pitchFamily="34" charset="0"/>
              </a:rPr>
              <a:t>Applies positive pressure which reduced both preload and afterload, improving CO and pulmonary congestion </a:t>
            </a: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pic>
        <p:nvPicPr>
          <p:cNvPr id="6" name="Picture 5" descr="A close-up of a medical document&#10;&#10;AI-generated content may be incorrect.">
            <a:extLst>
              <a:ext uri="{FF2B5EF4-FFF2-40B4-BE49-F238E27FC236}">
                <a16:creationId xmlns:a16="http://schemas.microsoft.com/office/drawing/2014/main" id="{FABDD0B1-3773-E495-3516-0017FEAFC997}"/>
              </a:ext>
            </a:extLst>
          </p:cNvPr>
          <p:cNvPicPr>
            <a:picLocks noChangeAspect="1"/>
          </p:cNvPicPr>
          <p:nvPr/>
        </p:nvPicPr>
        <p:blipFill>
          <a:blip r:embed="rId3"/>
          <a:stretch>
            <a:fillRect/>
          </a:stretch>
        </p:blipFill>
        <p:spPr>
          <a:xfrm>
            <a:off x="685800" y="3891939"/>
            <a:ext cx="7772400" cy="1885950"/>
          </a:xfrm>
          <a:prstGeom prst="rect">
            <a:avLst/>
          </a:prstGeom>
        </p:spPr>
      </p:pic>
    </p:spTree>
    <p:extLst>
      <p:ext uri="{BB962C8B-B14F-4D97-AF65-F5344CB8AC3E}">
        <p14:creationId xmlns:p14="http://schemas.microsoft.com/office/powerpoint/2010/main" val="1352651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6CE4C-A62A-3A0D-D6FE-0293AD298C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9903BF-6658-29DB-17D1-71B8027E4FF5}"/>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Cardiovascular Effects of PPV</a:t>
            </a:r>
          </a:p>
        </p:txBody>
      </p:sp>
      <p:pic>
        <p:nvPicPr>
          <p:cNvPr id="5" name="Picture 4" descr="A table of medical procedures&#10;&#10;AI-generated content may be incorrect.">
            <a:extLst>
              <a:ext uri="{FF2B5EF4-FFF2-40B4-BE49-F238E27FC236}">
                <a16:creationId xmlns:a16="http://schemas.microsoft.com/office/drawing/2014/main" id="{4B7413C6-8F02-B9EF-1AC7-F6A69B55EF22}"/>
              </a:ext>
            </a:extLst>
          </p:cNvPr>
          <p:cNvPicPr>
            <a:picLocks noChangeAspect="1"/>
          </p:cNvPicPr>
          <p:nvPr/>
        </p:nvPicPr>
        <p:blipFill>
          <a:blip r:embed="rId3"/>
          <a:stretch>
            <a:fillRect/>
          </a:stretch>
        </p:blipFill>
        <p:spPr>
          <a:xfrm>
            <a:off x="685800" y="2247480"/>
            <a:ext cx="7772400" cy="2804779"/>
          </a:xfrm>
          <a:prstGeom prst="rect">
            <a:avLst/>
          </a:prstGeom>
        </p:spPr>
      </p:pic>
    </p:spTree>
    <p:extLst>
      <p:ext uri="{BB962C8B-B14F-4D97-AF65-F5344CB8AC3E}">
        <p14:creationId xmlns:p14="http://schemas.microsoft.com/office/powerpoint/2010/main" val="1561843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FC93-1011-9ABA-70F4-787CD2373F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AA94C3A-6A01-D606-E57B-0A1EE8A8C4FD}"/>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Optimize the MAP in Cardiogenic Shock</a:t>
            </a:r>
          </a:p>
        </p:txBody>
      </p:sp>
      <p:sp>
        <p:nvSpPr>
          <p:cNvPr id="5" name="Text Placeholder 2">
            <a:extLst>
              <a:ext uri="{FF2B5EF4-FFF2-40B4-BE49-F238E27FC236}">
                <a16:creationId xmlns:a16="http://schemas.microsoft.com/office/drawing/2014/main" id="{6CEAFEAF-00C9-612C-D45E-334154FCC322}"/>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Target a MAP of 60-65 mmHg for adequate perfusion </a:t>
            </a:r>
          </a:p>
          <a:p>
            <a:pPr marL="647700" lvl="1" indent="-171450"/>
            <a:r>
              <a:rPr lang="en-US" sz="1600" dirty="0">
                <a:solidFill>
                  <a:srgbClr val="001F40"/>
                </a:solidFill>
                <a:latin typeface="Arial" panose="020B0604020202020204" pitchFamily="34" charset="0"/>
                <a:cs typeface="Arial" panose="020B0604020202020204" pitchFamily="34" charset="0"/>
              </a:rPr>
              <a:t>Avoid excessive afterload</a:t>
            </a:r>
          </a:p>
          <a:p>
            <a:pPr marL="247650" indent="-171450"/>
            <a:r>
              <a:rPr lang="en-US" sz="1800" dirty="0">
                <a:solidFill>
                  <a:srgbClr val="001F40"/>
                </a:solidFill>
                <a:latin typeface="Arial" panose="020B0604020202020204" pitchFamily="34" charset="0"/>
                <a:cs typeface="Arial" panose="020B0604020202020204" pitchFamily="34" charset="0"/>
              </a:rPr>
              <a:t>Norepinephrine is a good first agent to start as acts on both the alpha and beta receptors </a:t>
            </a:r>
          </a:p>
          <a:p>
            <a:pPr marL="247650" indent="-171450"/>
            <a:r>
              <a:rPr lang="en-US" sz="1800" dirty="0">
                <a:solidFill>
                  <a:srgbClr val="001F40"/>
                </a:solidFill>
                <a:latin typeface="Arial" panose="020B0604020202020204" pitchFamily="34" charset="0"/>
                <a:cs typeface="Arial" panose="020B0604020202020204" pitchFamily="34" charset="0"/>
              </a:rPr>
              <a:t>Starting with an inodilator (ie, dobutamine or milrinone) will likely drop blood pressure as significant vasodilatory effects </a:t>
            </a: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pic>
        <p:nvPicPr>
          <p:cNvPr id="4" name="Picture 3" descr="A table of medical information&#10;&#10;AI-generated content may be incorrect.">
            <a:extLst>
              <a:ext uri="{FF2B5EF4-FFF2-40B4-BE49-F238E27FC236}">
                <a16:creationId xmlns:a16="http://schemas.microsoft.com/office/drawing/2014/main" id="{0E38884F-BBBB-F7CA-19A9-D232FF1898AB}"/>
              </a:ext>
            </a:extLst>
          </p:cNvPr>
          <p:cNvPicPr>
            <a:picLocks noChangeAspect="1"/>
          </p:cNvPicPr>
          <p:nvPr/>
        </p:nvPicPr>
        <p:blipFill>
          <a:blip r:embed="rId3"/>
          <a:stretch>
            <a:fillRect/>
          </a:stretch>
        </p:blipFill>
        <p:spPr>
          <a:xfrm>
            <a:off x="213934" y="3429001"/>
            <a:ext cx="4794544" cy="2932268"/>
          </a:xfrm>
          <a:prstGeom prst="rect">
            <a:avLst/>
          </a:prstGeom>
        </p:spPr>
      </p:pic>
      <p:pic>
        <p:nvPicPr>
          <p:cNvPr id="7" name="Picture 6" descr="A diagram of a patient's life cycle&#10;&#10;AI-generated content may be incorrect.">
            <a:extLst>
              <a:ext uri="{FF2B5EF4-FFF2-40B4-BE49-F238E27FC236}">
                <a16:creationId xmlns:a16="http://schemas.microsoft.com/office/drawing/2014/main" id="{21BA7F51-5AA1-EC91-FFE3-D6F1EBFC0FFD}"/>
              </a:ext>
            </a:extLst>
          </p:cNvPr>
          <p:cNvPicPr>
            <a:picLocks noChangeAspect="1"/>
          </p:cNvPicPr>
          <p:nvPr/>
        </p:nvPicPr>
        <p:blipFill>
          <a:blip r:embed="rId4"/>
          <a:stretch>
            <a:fillRect/>
          </a:stretch>
        </p:blipFill>
        <p:spPr>
          <a:xfrm>
            <a:off x="5080000" y="3553062"/>
            <a:ext cx="3492500" cy="2684146"/>
          </a:xfrm>
          <a:prstGeom prst="rect">
            <a:avLst/>
          </a:prstGeom>
        </p:spPr>
      </p:pic>
    </p:spTree>
    <p:extLst>
      <p:ext uri="{BB962C8B-B14F-4D97-AF65-F5344CB8AC3E}">
        <p14:creationId xmlns:p14="http://schemas.microsoft.com/office/powerpoint/2010/main" val="843906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684D9-5DFF-AD3F-EE5B-ADE5A0A811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BB9BD8-201E-A5BE-452A-F8750E8792E3}"/>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Choice of Inodilator in Cardiogenic Shock</a:t>
            </a:r>
          </a:p>
        </p:txBody>
      </p:sp>
      <p:sp>
        <p:nvSpPr>
          <p:cNvPr id="5" name="Text Placeholder 2">
            <a:extLst>
              <a:ext uri="{FF2B5EF4-FFF2-40B4-BE49-F238E27FC236}">
                <a16:creationId xmlns:a16="http://schemas.microsoft.com/office/drawing/2014/main" id="{F4BF69DF-C438-4B8E-CE7E-E9882F5FA225}"/>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Most common choices are dobutamine and milrinone </a:t>
            </a:r>
          </a:p>
          <a:p>
            <a:pPr marL="247650" indent="-171450"/>
            <a:r>
              <a:rPr lang="en-US" sz="1800" dirty="0">
                <a:solidFill>
                  <a:srgbClr val="001F40"/>
                </a:solidFill>
                <a:latin typeface="Arial" panose="020B0604020202020204" pitchFamily="34" charset="0"/>
                <a:cs typeface="Arial" panose="020B0604020202020204" pitchFamily="34" charset="0"/>
              </a:rPr>
              <a:t>Stimulate β1 receptors leading to increased myocardial contractility and CO</a:t>
            </a:r>
          </a:p>
          <a:p>
            <a:pPr marL="247650" indent="-171450"/>
            <a:r>
              <a:rPr lang="en-US" sz="1800" dirty="0">
                <a:solidFill>
                  <a:srgbClr val="001F40"/>
                </a:solidFill>
                <a:latin typeface="Arial" panose="020B0604020202020204" pitchFamily="34" charset="0"/>
                <a:cs typeface="Arial" panose="020B0604020202020204" pitchFamily="34" charset="0"/>
              </a:rPr>
              <a:t>DOREMI Trial (NEJM, 2021)</a:t>
            </a:r>
          </a:p>
          <a:p>
            <a:pPr marL="647700" lvl="1" indent="-171450"/>
            <a:r>
              <a:rPr lang="en-US" sz="1600" dirty="0">
                <a:solidFill>
                  <a:srgbClr val="001F40"/>
                </a:solidFill>
                <a:latin typeface="Arial" panose="020B0604020202020204" pitchFamily="34" charset="0"/>
                <a:cs typeface="Arial" panose="020B0604020202020204" pitchFamily="34" charset="0"/>
              </a:rPr>
              <a:t>Compared milrinone and dobutamine in patients with cardiogenic shock and found no significant difference in primary outcome of in-hospital death, any cause, resuscitated cardiac arrest, receipt of a cardiac transplant or mechanical circulatory support, nonfatal myocardial infarction, transient ischemic attack or stroke diagnosed by a neurologist, or initiation of renal replacement therapy</a:t>
            </a: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pic>
        <p:nvPicPr>
          <p:cNvPr id="6" name="Picture 5" descr="A screenshot of a medical report&#10;&#10;AI-generated content may be incorrect.">
            <a:extLst>
              <a:ext uri="{FF2B5EF4-FFF2-40B4-BE49-F238E27FC236}">
                <a16:creationId xmlns:a16="http://schemas.microsoft.com/office/drawing/2014/main" id="{A1A6956C-B4F0-2860-F996-40DAF4FE37E1}"/>
              </a:ext>
            </a:extLst>
          </p:cNvPr>
          <p:cNvPicPr>
            <a:picLocks noChangeAspect="1"/>
          </p:cNvPicPr>
          <p:nvPr/>
        </p:nvPicPr>
        <p:blipFill>
          <a:blip r:embed="rId3"/>
          <a:stretch>
            <a:fillRect/>
          </a:stretch>
        </p:blipFill>
        <p:spPr>
          <a:xfrm>
            <a:off x="2378075" y="4046002"/>
            <a:ext cx="4387850" cy="2496129"/>
          </a:xfrm>
          <a:prstGeom prst="rect">
            <a:avLst/>
          </a:prstGeom>
        </p:spPr>
      </p:pic>
    </p:spTree>
    <p:extLst>
      <p:ext uri="{BB962C8B-B14F-4D97-AF65-F5344CB8AC3E}">
        <p14:creationId xmlns:p14="http://schemas.microsoft.com/office/powerpoint/2010/main" val="3659304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A3957-F6F0-2613-5AAE-09EB2DA8AD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E781BD-CA20-6F06-E673-9969277C3F7F}"/>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Optimize Volume</a:t>
            </a:r>
          </a:p>
        </p:txBody>
      </p:sp>
      <p:sp>
        <p:nvSpPr>
          <p:cNvPr id="5" name="Text Placeholder 2">
            <a:extLst>
              <a:ext uri="{FF2B5EF4-FFF2-40B4-BE49-F238E27FC236}">
                <a16:creationId xmlns:a16="http://schemas.microsoft.com/office/drawing/2014/main" id="{FE3EEE97-EE5C-8B09-72E3-5730557B0377}"/>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Patient may benefit from a fluid challenge if hypoperfusion and no pulmonary congestion</a:t>
            </a:r>
          </a:p>
          <a:p>
            <a:pPr marL="247650" indent="-171450"/>
            <a:r>
              <a:rPr lang="en-US" sz="1800" dirty="0">
                <a:solidFill>
                  <a:srgbClr val="001F40"/>
                </a:solidFill>
                <a:latin typeface="Arial" panose="020B0604020202020204" pitchFamily="34" charset="0"/>
                <a:cs typeface="Arial" panose="020B0604020202020204" pitchFamily="34" charset="0"/>
              </a:rPr>
              <a:t>Use CVP to guide </a:t>
            </a:r>
          </a:p>
          <a:p>
            <a:pPr marL="247650" indent="-171450"/>
            <a:r>
              <a:rPr lang="en-US" sz="1800" dirty="0">
                <a:solidFill>
                  <a:srgbClr val="001F40"/>
                </a:solidFill>
                <a:latin typeface="Arial" panose="020B0604020202020204" pitchFamily="34" charset="0"/>
                <a:cs typeface="Arial" panose="020B0604020202020204" pitchFamily="34" charset="0"/>
              </a:rPr>
              <a:t>Diuresis with Lasix if significant systemic/pulmonary congestion </a:t>
            </a:r>
          </a:p>
          <a:p>
            <a:pPr marL="647700" lvl="1" indent="-171450"/>
            <a:r>
              <a:rPr lang="en-US" sz="1600" dirty="0">
                <a:solidFill>
                  <a:srgbClr val="001F40"/>
                </a:solidFill>
                <a:latin typeface="Arial" panose="020B0604020202020204" pitchFamily="34" charset="0"/>
                <a:cs typeface="Arial" panose="020B0604020202020204" pitchFamily="34" charset="0"/>
              </a:rPr>
              <a:t>If refractory, consider augmentation with metolazone or acetazolamide</a:t>
            </a:r>
          </a:p>
          <a:p>
            <a:pPr marL="247650" indent="-171450"/>
            <a:r>
              <a:rPr lang="en-US" sz="1800" dirty="0">
                <a:solidFill>
                  <a:srgbClr val="001F40"/>
                </a:solidFill>
                <a:latin typeface="Arial" panose="020B0604020202020204" pitchFamily="34" charset="0"/>
                <a:cs typeface="Arial" panose="020B0604020202020204" pitchFamily="34" charset="0"/>
              </a:rPr>
              <a:t>Patients with advanced CS may require CRRT to assist with volume removal  </a:t>
            </a:r>
          </a:p>
          <a:p>
            <a:pPr marL="647700" lvl="1" indent="-171450"/>
            <a:endParaRPr lang="en-US" sz="1200" dirty="0">
              <a:solidFill>
                <a:srgbClr val="001F40"/>
              </a:solidFill>
              <a:latin typeface="Arial" panose="020B0604020202020204" pitchFamily="34" charset="0"/>
              <a:cs typeface="Arial" panose="020B0604020202020204" pitchFamily="34" charset="0"/>
            </a:endParaRP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2960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DC98D-041B-2348-67E6-120ADA8B39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5B57EE-69C3-E1BA-C462-0059D0DDB1A5}"/>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Identify Underlying Etiology </a:t>
            </a:r>
          </a:p>
        </p:txBody>
      </p:sp>
      <p:sp>
        <p:nvSpPr>
          <p:cNvPr id="5" name="Text Placeholder 2">
            <a:extLst>
              <a:ext uri="{FF2B5EF4-FFF2-40B4-BE49-F238E27FC236}">
                <a16:creationId xmlns:a16="http://schemas.microsoft.com/office/drawing/2014/main" id="{E47D1943-BCFD-EE68-611E-42FEB95F2A0A}"/>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Identify the etiology for the patient’s cardiogenic shock</a:t>
            </a:r>
          </a:p>
          <a:p>
            <a:pPr marL="247650" indent="-171450"/>
            <a:r>
              <a:rPr lang="en-US" sz="1800" dirty="0">
                <a:solidFill>
                  <a:srgbClr val="001F40"/>
                </a:solidFill>
                <a:latin typeface="Arial" panose="020B0604020202020204" pitchFamily="34" charset="0"/>
                <a:cs typeface="Arial" panose="020B0604020202020204" pitchFamily="34" charset="0"/>
              </a:rPr>
              <a:t>Tailor treatment and hemodynamic management approach to etiology </a:t>
            </a:r>
          </a:p>
          <a:p>
            <a:pPr marL="647700" lvl="1" indent="-171450"/>
            <a:endParaRPr lang="en-US" sz="1200" dirty="0">
              <a:solidFill>
                <a:srgbClr val="001F40"/>
              </a:solidFill>
              <a:latin typeface="Arial" panose="020B0604020202020204" pitchFamily="34" charset="0"/>
              <a:cs typeface="Arial" panose="020B0604020202020204" pitchFamily="34" charset="0"/>
            </a:endParaRP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pic>
        <p:nvPicPr>
          <p:cNvPr id="4" name="Picture 3" descr="A list of medical information&#10;&#10;AI-generated content may be incorrect.">
            <a:extLst>
              <a:ext uri="{FF2B5EF4-FFF2-40B4-BE49-F238E27FC236}">
                <a16:creationId xmlns:a16="http://schemas.microsoft.com/office/drawing/2014/main" id="{59C4268E-CBC6-3432-6CB5-E4E421A503C0}"/>
              </a:ext>
            </a:extLst>
          </p:cNvPr>
          <p:cNvPicPr>
            <a:picLocks noChangeAspect="1"/>
          </p:cNvPicPr>
          <p:nvPr/>
        </p:nvPicPr>
        <p:blipFill>
          <a:blip r:embed="rId3"/>
          <a:stretch>
            <a:fillRect/>
          </a:stretch>
        </p:blipFill>
        <p:spPr>
          <a:xfrm>
            <a:off x="1104900" y="2220584"/>
            <a:ext cx="6934200" cy="4140684"/>
          </a:xfrm>
          <a:prstGeom prst="rect">
            <a:avLst/>
          </a:prstGeom>
        </p:spPr>
      </p:pic>
    </p:spTree>
    <p:extLst>
      <p:ext uri="{BB962C8B-B14F-4D97-AF65-F5344CB8AC3E}">
        <p14:creationId xmlns:p14="http://schemas.microsoft.com/office/powerpoint/2010/main" val="1461011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3EF53-FB11-4A82-5EF6-97EB58A89AF0}"/>
            </a:ext>
          </a:extLst>
        </p:cNvPr>
        <p:cNvGrpSpPr/>
        <p:nvPr/>
      </p:nvGrpSpPr>
      <p:grpSpPr>
        <a:xfrm>
          <a:off x="0" y="0"/>
          <a:ext cx="0" cy="0"/>
          <a:chOff x="0" y="0"/>
          <a:chExt cx="0" cy="0"/>
        </a:xfrm>
      </p:grpSpPr>
      <p:pic>
        <p:nvPicPr>
          <p:cNvPr id="6" name="Picture 5" descr="A list of medical information&#10;&#10;AI-generated content may be incorrect.">
            <a:extLst>
              <a:ext uri="{FF2B5EF4-FFF2-40B4-BE49-F238E27FC236}">
                <a16:creationId xmlns:a16="http://schemas.microsoft.com/office/drawing/2014/main" id="{8E6EFF23-FECC-93E5-BEEB-6A1D943DCA95}"/>
              </a:ext>
            </a:extLst>
          </p:cNvPr>
          <p:cNvPicPr>
            <a:picLocks noChangeAspect="1"/>
          </p:cNvPicPr>
          <p:nvPr/>
        </p:nvPicPr>
        <p:blipFill>
          <a:blip r:embed="rId3"/>
          <a:stretch>
            <a:fillRect/>
          </a:stretch>
        </p:blipFill>
        <p:spPr>
          <a:xfrm>
            <a:off x="1876322" y="0"/>
            <a:ext cx="5391355" cy="6858000"/>
          </a:xfrm>
          <a:prstGeom prst="rect">
            <a:avLst/>
          </a:prstGeom>
        </p:spPr>
      </p:pic>
    </p:spTree>
    <p:extLst>
      <p:ext uri="{BB962C8B-B14F-4D97-AF65-F5344CB8AC3E}">
        <p14:creationId xmlns:p14="http://schemas.microsoft.com/office/powerpoint/2010/main" val="199166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F2FB6-F24C-F3DB-546E-8D06518B83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B65094-8718-36E1-3A63-F55D5DD7F1C2}"/>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Transition Management</a:t>
            </a:r>
          </a:p>
        </p:txBody>
      </p:sp>
      <p:sp>
        <p:nvSpPr>
          <p:cNvPr id="5" name="Text Placeholder 2">
            <a:extLst>
              <a:ext uri="{FF2B5EF4-FFF2-40B4-BE49-F238E27FC236}">
                <a16:creationId xmlns:a16="http://schemas.microsoft.com/office/drawing/2014/main" id="{74D8C932-AE61-A8E9-9525-E73A5855C626}"/>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Patients that are doing better and their shock is improving we will consider starting them on ACEi/ARB which have vasodilatory effects and beta-blockers which have negative inotropic effects </a:t>
            </a:r>
          </a:p>
          <a:p>
            <a:pPr marL="247650" indent="-171450"/>
            <a:r>
              <a:rPr lang="en-US" sz="1800" dirty="0">
                <a:solidFill>
                  <a:srgbClr val="001F40"/>
                </a:solidFill>
                <a:latin typeface="Arial" panose="020B0604020202020204" pitchFamily="34" charset="0"/>
                <a:cs typeface="Arial" panose="020B0604020202020204" pitchFamily="34" charset="0"/>
              </a:rPr>
              <a:t>Will add small doses of these medications (ie, ramipril 2.5 mg BID and bisoprolol 1.25 mg daily) while patients still on inotropes and then wean vasoactive agents and titrate GDMT </a:t>
            </a:r>
          </a:p>
          <a:p>
            <a:pPr marL="247650" indent="-171450"/>
            <a:r>
              <a:rPr lang="en-US" sz="1800" dirty="0">
                <a:solidFill>
                  <a:srgbClr val="001F40"/>
                </a:solidFill>
                <a:latin typeface="Arial" panose="020B0604020202020204" pitchFamily="34" charset="0"/>
                <a:cs typeface="Arial" panose="020B0604020202020204" pitchFamily="34" charset="0"/>
              </a:rPr>
              <a:t>Consider isosorbide dinitrate or nitroglycerin path and hydralazine in those with renal failure unable to be start on ACEi/ARB </a:t>
            </a:r>
          </a:p>
          <a:p>
            <a:pPr marL="647700" lvl="1" indent="-171450"/>
            <a:endParaRPr lang="en-US" sz="1200" dirty="0">
              <a:solidFill>
                <a:srgbClr val="001F40"/>
              </a:solidFill>
              <a:latin typeface="Arial" panose="020B0604020202020204" pitchFamily="34" charset="0"/>
              <a:cs typeface="Arial" panose="020B0604020202020204" pitchFamily="34" charset="0"/>
            </a:endParaRP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839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31240-86CE-EABD-F22F-560B0C8C62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A375DA-8D40-7AD5-1EF4-A3D531764C0A}"/>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Mechanical Circulatory Support</a:t>
            </a:r>
          </a:p>
        </p:txBody>
      </p:sp>
      <p:sp>
        <p:nvSpPr>
          <p:cNvPr id="5" name="Text Placeholder 2">
            <a:extLst>
              <a:ext uri="{FF2B5EF4-FFF2-40B4-BE49-F238E27FC236}">
                <a16:creationId xmlns:a16="http://schemas.microsoft.com/office/drawing/2014/main" id="{29DD34CF-F703-A0A9-EDCF-602E27C22134}"/>
              </a:ext>
            </a:extLst>
          </p:cNvPr>
          <p:cNvSpPr txBox="1">
            <a:spLocks/>
          </p:cNvSpPr>
          <p:nvPr/>
        </p:nvSpPr>
        <p:spPr>
          <a:xfrm>
            <a:off x="415599" y="1356867"/>
            <a:ext cx="7972825" cy="4586733"/>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Consider in patients with persistent organ failure</a:t>
            </a:r>
          </a:p>
          <a:p>
            <a:pPr marL="247650" indent="-171450"/>
            <a:r>
              <a:rPr lang="en-US" sz="1800" dirty="0">
                <a:solidFill>
                  <a:srgbClr val="001F40"/>
                </a:solidFill>
                <a:latin typeface="Arial" panose="020B0604020202020204" pitchFamily="34" charset="0"/>
                <a:cs typeface="Arial" panose="020B0604020202020204" pitchFamily="34" charset="0"/>
              </a:rPr>
              <a:t>Device of choice is patient/institution specific </a:t>
            </a:r>
          </a:p>
          <a:p>
            <a:pPr marL="247650" indent="-171450"/>
            <a:r>
              <a:rPr lang="en-US" sz="1800" dirty="0">
                <a:solidFill>
                  <a:srgbClr val="001F40"/>
                </a:solidFill>
                <a:latin typeface="Arial" panose="020B0604020202020204" pitchFamily="34" charset="0"/>
                <a:cs typeface="Arial" panose="020B0604020202020204" pitchFamily="34" charset="0"/>
              </a:rPr>
              <a:t>Evidence is limited in cardiogenic shock but promising area of research </a:t>
            </a:r>
          </a:p>
          <a:p>
            <a:pPr marL="247650" indent="-171450"/>
            <a:r>
              <a:rPr lang="en-US" sz="1800" dirty="0" err="1">
                <a:solidFill>
                  <a:srgbClr val="001F40"/>
                </a:solidFill>
                <a:latin typeface="Arial" panose="020B0604020202020204" pitchFamily="34" charset="0"/>
                <a:cs typeface="Arial" panose="020B0604020202020204" pitchFamily="34" charset="0"/>
              </a:rPr>
              <a:t>DanGer</a:t>
            </a:r>
            <a:r>
              <a:rPr lang="en-US" sz="1800" dirty="0">
                <a:solidFill>
                  <a:srgbClr val="001F40"/>
                </a:solidFill>
                <a:latin typeface="Arial" panose="020B0604020202020204" pitchFamily="34" charset="0"/>
                <a:cs typeface="Arial" panose="020B0604020202020204" pitchFamily="34" charset="0"/>
              </a:rPr>
              <a:t> Shock Trial (2024)</a:t>
            </a:r>
          </a:p>
          <a:p>
            <a:pPr marL="647700" lvl="1" indent="-171450"/>
            <a:r>
              <a:rPr lang="en-US" sz="1400" dirty="0">
                <a:solidFill>
                  <a:srgbClr val="001F40"/>
                </a:solidFill>
                <a:latin typeface="Arial" panose="020B0604020202020204" pitchFamily="34" charset="0"/>
                <a:cs typeface="Arial" panose="020B0604020202020204" pitchFamily="34" charset="0"/>
              </a:rPr>
              <a:t>Routine use of a microaxial flow pump with standard care in the treatment of patients with STEMI-related cardiogenic shock led to a lower risk of death from any cause at 180 days than standard care alone</a:t>
            </a:r>
          </a:p>
          <a:p>
            <a:pPr marL="647700" lvl="1" indent="-171450"/>
            <a:r>
              <a:rPr lang="en-US" sz="1400" dirty="0">
                <a:solidFill>
                  <a:srgbClr val="001F40"/>
                </a:solidFill>
                <a:latin typeface="Arial" panose="020B0604020202020204" pitchFamily="34" charset="0"/>
                <a:cs typeface="Arial" panose="020B0604020202020204" pitchFamily="34" charset="0"/>
              </a:rPr>
              <a:t>Higher rates of adverse events in MCS group compared to standard of care </a:t>
            </a:r>
          </a:p>
          <a:p>
            <a:pPr marL="647700" lvl="1" indent="-171450"/>
            <a:endParaRPr lang="en-US" sz="1200" dirty="0">
              <a:solidFill>
                <a:srgbClr val="001F40"/>
              </a:solidFill>
              <a:latin typeface="Arial" panose="020B0604020202020204" pitchFamily="34" charset="0"/>
              <a:cs typeface="Arial" panose="020B0604020202020204" pitchFamily="34" charset="0"/>
            </a:endParaRP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pic>
        <p:nvPicPr>
          <p:cNvPr id="6" name="Picture 5" descr="A diagram of the heart system&#10;&#10;AI-generated content may be incorrect.">
            <a:extLst>
              <a:ext uri="{FF2B5EF4-FFF2-40B4-BE49-F238E27FC236}">
                <a16:creationId xmlns:a16="http://schemas.microsoft.com/office/drawing/2014/main" id="{35892399-7CF6-D367-E7A6-1D5C0CBC07B1}"/>
              </a:ext>
            </a:extLst>
          </p:cNvPr>
          <p:cNvPicPr>
            <a:picLocks noChangeAspect="1"/>
          </p:cNvPicPr>
          <p:nvPr/>
        </p:nvPicPr>
        <p:blipFill>
          <a:blip r:embed="rId3"/>
          <a:stretch>
            <a:fillRect/>
          </a:stretch>
        </p:blipFill>
        <p:spPr>
          <a:xfrm>
            <a:off x="3215973" y="3725334"/>
            <a:ext cx="2712054" cy="2941242"/>
          </a:xfrm>
          <a:prstGeom prst="rect">
            <a:avLst/>
          </a:prstGeom>
        </p:spPr>
      </p:pic>
    </p:spTree>
    <p:extLst>
      <p:ext uri="{BB962C8B-B14F-4D97-AF65-F5344CB8AC3E}">
        <p14:creationId xmlns:p14="http://schemas.microsoft.com/office/powerpoint/2010/main" val="1128170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19810-2C7A-85AD-1AAB-F167410B7F5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634E48-B86F-40AD-2BEF-6C7030A12F24}"/>
              </a:ext>
            </a:extLst>
          </p:cNvPr>
          <p:cNvSpPr>
            <a:spLocks noGrp="1"/>
          </p:cNvSpPr>
          <p:nvPr>
            <p:ph type="title"/>
          </p:nvPr>
        </p:nvSpPr>
        <p:spPr/>
        <p:txBody>
          <a:bodyPr>
            <a:normAutofit/>
          </a:bodyPr>
          <a:lstStyle/>
          <a:p>
            <a:r>
              <a:rPr lang="en-US" sz="2200" dirty="0">
                <a:solidFill>
                  <a:srgbClr val="001F40"/>
                </a:solidFill>
                <a:latin typeface="Arial" panose="020B0604020202020204" pitchFamily="34" charset="0"/>
                <a:cs typeface="Arial" panose="020B0604020202020204" pitchFamily="34" charset="0"/>
              </a:rPr>
              <a:t>Case Synopsis</a:t>
            </a:r>
          </a:p>
        </p:txBody>
      </p:sp>
      <p:sp>
        <p:nvSpPr>
          <p:cNvPr id="5" name="Text Placeholder 2">
            <a:extLst>
              <a:ext uri="{FF2B5EF4-FFF2-40B4-BE49-F238E27FC236}">
                <a16:creationId xmlns:a16="http://schemas.microsoft.com/office/drawing/2014/main" id="{714F1BD9-EB7F-9D6D-B3B3-93240DC93E87}"/>
              </a:ext>
            </a:extLst>
          </p:cNvPr>
          <p:cNvSpPr txBox="1">
            <a:spLocks/>
          </p:cNvSpPr>
          <p:nvPr/>
        </p:nvSpPr>
        <p:spPr>
          <a:xfrm>
            <a:off x="415599" y="1356867"/>
            <a:ext cx="7972825" cy="5331800"/>
          </a:xfrm>
          <a:prstGeom prst="rect">
            <a:avLst/>
          </a:prstGeom>
        </p:spPr>
        <p:txBody>
          <a:bodyPr>
            <a:norm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47650" indent="-171450"/>
            <a:r>
              <a:rPr lang="en-US" sz="1800" dirty="0">
                <a:solidFill>
                  <a:srgbClr val="001F40"/>
                </a:solidFill>
                <a:latin typeface="Arial" panose="020B0604020202020204" pitchFamily="34" charset="0"/>
                <a:cs typeface="Arial" panose="020B0604020202020204" pitchFamily="34" charset="0"/>
              </a:rPr>
              <a:t>The patient was admitted to the ICU in terrace and received excellent initial management of his cardiogenic shock  </a:t>
            </a:r>
          </a:p>
          <a:p>
            <a:pPr marL="247650" indent="-171450"/>
            <a:r>
              <a:rPr lang="en-US" sz="1800" dirty="0">
                <a:solidFill>
                  <a:srgbClr val="001F40"/>
                </a:solidFill>
                <a:latin typeface="Arial" panose="020B0604020202020204" pitchFamily="34" charset="0"/>
                <a:cs typeface="Arial" panose="020B0604020202020204" pitchFamily="34" charset="0"/>
              </a:rPr>
              <a:t>His ECHO showed severe LV dysfunction (LVEF 20%) with global hypokinesis, biatrial enlargement, and TR </a:t>
            </a:r>
          </a:p>
          <a:p>
            <a:pPr marL="247650" indent="-171450"/>
            <a:r>
              <a:rPr lang="en-US" sz="1800" dirty="0">
                <a:solidFill>
                  <a:srgbClr val="001F40"/>
                </a:solidFill>
                <a:latin typeface="Arial" panose="020B0604020202020204" pitchFamily="34" charset="0"/>
                <a:cs typeface="Arial" panose="020B0604020202020204" pitchFamily="34" charset="0"/>
              </a:rPr>
              <a:t>He was transferred to VGH for ongoing care including appropriate hemodynamic support including being placed on VA-ECMO which he was eventually able to be deescalated from and initiated on appropriate GDMT</a:t>
            </a:r>
          </a:p>
          <a:p>
            <a:pPr marL="247650" indent="-171450"/>
            <a:r>
              <a:rPr lang="en-US" sz="1800" dirty="0">
                <a:solidFill>
                  <a:srgbClr val="001F40"/>
                </a:solidFill>
                <a:latin typeface="Arial" panose="020B0604020202020204" pitchFamily="34" charset="0"/>
                <a:cs typeface="Arial" panose="020B0604020202020204" pitchFamily="34" charset="0"/>
              </a:rPr>
              <a:t>He received an angiogram that showed no obstructive CAD </a:t>
            </a:r>
          </a:p>
          <a:p>
            <a:pPr marL="247650" indent="-171450"/>
            <a:r>
              <a:rPr lang="en-US" sz="1800" dirty="0">
                <a:solidFill>
                  <a:srgbClr val="001F40"/>
                </a:solidFill>
                <a:latin typeface="Arial" panose="020B0604020202020204" pitchFamily="34" charset="0"/>
                <a:cs typeface="Arial" panose="020B0604020202020204" pitchFamily="34" charset="0"/>
              </a:rPr>
              <a:t>He then received a CMR which showed late gadolinium enhancement in the mid-myocardium concerning for a LMNA cardiomyopathy </a:t>
            </a:r>
          </a:p>
          <a:p>
            <a:pPr marL="247650" indent="-171450"/>
            <a:r>
              <a:rPr lang="en-US" sz="1800" dirty="0">
                <a:solidFill>
                  <a:srgbClr val="001F40"/>
                </a:solidFill>
                <a:latin typeface="Arial" panose="020B0604020202020204" pitchFamily="34" charset="0"/>
                <a:cs typeface="Arial" panose="020B0604020202020204" pitchFamily="34" charset="0"/>
              </a:rPr>
              <a:t>He underwent genetic testing which confirmed a diagnosis of LMNA cardiomyopathy</a:t>
            </a:r>
          </a:p>
          <a:p>
            <a:pPr marL="247650" indent="-171450"/>
            <a:r>
              <a:rPr lang="en-US" sz="1800" dirty="0">
                <a:solidFill>
                  <a:srgbClr val="001F40"/>
                </a:solidFill>
                <a:latin typeface="Arial" panose="020B0604020202020204" pitchFamily="34" charset="0"/>
                <a:cs typeface="Arial" panose="020B0604020202020204" pitchFamily="34" charset="0"/>
              </a:rPr>
              <a:t>He received an ICD for primary prevention and his first-degree relatives should be offered genetic testing </a:t>
            </a:r>
          </a:p>
          <a:p>
            <a:pPr marL="247650" indent="-171450"/>
            <a:r>
              <a:rPr lang="en-US" sz="1800" dirty="0">
                <a:solidFill>
                  <a:srgbClr val="001F40"/>
                </a:solidFill>
                <a:latin typeface="Arial" panose="020B0604020202020204" pitchFamily="34" charset="0"/>
                <a:cs typeface="Arial" panose="020B0604020202020204" pitchFamily="34" charset="0"/>
              </a:rPr>
              <a:t>Rate and rhythm controlled for AF, anticoagulated regardless of CHADS65 score</a:t>
            </a:r>
          </a:p>
          <a:p>
            <a:pPr marL="247650" indent="-171450"/>
            <a:r>
              <a:rPr lang="en-US" sz="1800" dirty="0">
                <a:solidFill>
                  <a:srgbClr val="001F40"/>
                </a:solidFill>
                <a:latin typeface="Arial" panose="020B0604020202020204" pitchFamily="34" charset="0"/>
                <a:cs typeface="Arial" panose="020B0604020202020204" pitchFamily="34" charset="0"/>
              </a:rPr>
              <a:t>LVEF improved to 35% on repat ECHO and maintained on GDMT </a:t>
            </a:r>
          </a:p>
          <a:p>
            <a:pPr marL="247650" indent="-171450"/>
            <a:endParaRPr lang="en-US" sz="1200" dirty="0">
              <a:solidFill>
                <a:srgbClr val="001F40"/>
              </a:solidFill>
              <a:latin typeface="Arial" panose="020B0604020202020204" pitchFamily="34" charset="0"/>
              <a:cs typeface="Arial" panose="020B0604020202020204" pitchFamily="34" charset="0"/>
            </a:endParaRPr>
          </a:p>
          <a:p>
            <a:pPr marL="647700" lvl="1" indent="-171450"/>
            <a:endParaRPr lang="en-US" sz="600" dirty="0">
              <a:solidFill>
                <a:srgbClr val="001F40"/>
              </a:solidFill>
              <a:latin typeface="Arial" panose="020B0604020202020204" pitchFamily="34" charset="0"/>
              <a:cs typeface="Arial" panose="020B0604020202020204" pitchFamily="34" charset="0"/>
            </a:endParaRPr>
          </a:p>
          <a:p>
            <a:pPr marL="647700" lvl="1" indent="-171450"/>
            <a:endParaRPr lang="en-US" sz="1400" dirty="0">
              <a:solidFill>
                <a:srgbClr val="001F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323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9BCA4C5-E565-3B4E-975F-41784BF42AC1}"/>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F55B7298-BBA7-EE7E-C45C-BD2D73C06EB9}"/>
              </a:ext>
            </a:extLst>
          </p:cNvPr>
          <p:cNvSpPr txBox="1"/>
          <p:nvPr/>
        </p:nvSpPr>
        <p:spPr>
          <a:xfrm>
            <a:off x="2411760" y="3140968"/>
            <a:ext cx="4320480" cy="92333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Thank you for listening!</a:t>
            </a:r>
          </a:p>
          <a:p>
            <a:pPr algn="ct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Questions and Discussion</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228</TotalTime>
  <Words>1673</Words>
  <Application>Microsoft Macintosh PowerPoint</Application>
  <PresentationFormat>On-screen Show (4:3)</PresentationFormat>
  <Paragraphs>195</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Aptos Display</vt:lpstr>
      <vt:lpstr>Arial</vt:lpstr>
      <vt:lpstr>Arial Black</vt:lpstr>
      <vt:lpstr>Whitney Book</vt:lpstr>
      <vt:lpstr>Office Theme</vt:lpstr>
      <vt:lpstr>The Trainee Approach to Cardiogenic Shock</vt:lpstr>
      <vt:lpstr>Case</vt:lpstr>
      <vt:lpstr>Case</vt:lpstr>
      <vt:lpstr>PowerPoint Presentation</vt:lpstr>
      <vt:lpstr>PowerPoint Presentation</vt:lpstr>
      <vt:lpstr>Case</vt:lpstr>
      <vt:lpstr>Case</vt:lpstr>
      <vt:lpstr>Shock Differential</vt:lpstr>
      <vt:lpstr>Cardiogenic Shock Definition</vt:lpstr>
      <vt:lpstr>SCAI Stages</vt:lpstr>
      <vt:lpstr>SCAI Stages</vt:lpstr>
      <vt:lpstr>AHA Cardiogenic Shock Hemodynamic Profiles</vt:lpstr>
      <vt:lpstr>Pulmonary Artery Catheter </vt:lpstr>
      <vt:lpstr>Forrester Classification</vt:lpstr>
      <vt:lpstr>Management Principles</vt:lpstr>
      <vt:lpstr>Management Principles</vt:lpstr>
      <vt:lpstr>Management Principles</vt:lpstr>
      <vt:lpstr>Respiratory Support in Cardiogenic Shock</vt:lpstr>
      <vt:lpstr>Spontaneous Breathing vs. PPV </vt:lpstr>
      <vt:lpstr>Spontaneous Breathing vs. PPV Key Points </vt:lpstr>
      <vt:lpstr>Cardiovascular Effects of PPV</vt:lpstr>
      <vt:lpstr>Optimize the MAP in Cardiogenic Shock</vt:lpstr>
      <vt:lpstr>Choice of Inodilator in Cardiogenic Shock</vt:lpstr>
      <vt:lpstr>Optimize Volume</vt:lpstr>
      <vt:lpstr>Identify Underlying Etiology </vt:lpstr>
      <vt:lpstr>PowerPoint Presentation</vt:lpstr>
      <vt:lpstr>Transition Management</vt:lpstr>
      <vt:lpstr>Mechanical Circulatory Support</vt:lpstr>
      <vt:lpstr>Case Synopsis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Jobanjit Phulka</dc:creator>
  <cp:lastModifiedBy>Jobanjit Phulka</cp:lastModifiedBy>
  <cp:revision>4</cp:revision>
  <dcterms:created xsi:type="dcterms:W3CDTF">2025-02-28T17:10:47Z</dcterms:created>
  <dcterms:modified xsi:type="dcterms:W3CDTF">2025-03-01T18:00:58Z</dcterms:modified>
</cp:coreProperties>
</file>