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326" r:id="rId3"/>
    <p:sldId id="257" r:id="rId4"/>
    <p:sldId id="524" r:id="rId5"/>
    <p:sldId id="258" r:id="rId6"/>
    <p:sldId id="334" r:id="rId7"/>
    <p:sldId id="522" r:id="rId8"/>
    <p:sldId id="523" r:id="rId9"/>
    <p:sldId id="347" r:id="rId10"/>
    <p:sldId id="525" r:id="rId11"/>
    <p:sldId id="514" r:id="rId12"/>
    <p:sldId id="515" r:id="rId13"/>
    <p:sldId id="349" r:id="rId14"/>
    <p:sldId id="526" r:id="rId15"/>
    <p:sldId id="335" r:id="rId16"/>
    <p:sldId id="336" r:id="rId17"/>
    <p:sldId id="338" r:id="rId18"/>
    <p:sldId id="502" r:id="rId19"/>
    <p:sldId id="506" r:id="rId20"/>
    <p:sldId id="354" r:id="rId21"/>
    <p:sldId id="356" r:id="rId22"/>
    <p:sldId id="355" r:id="rId23"/>
    <p:sldId id="363" r:id="rId24"/>
    <p:sldId id="362" r:id="rId25"/>
    <p:sldId id="365" r:id="rId26"/>
    <p:sldId id="366" r:id="rId27"/>
    <p:sldId id="278" r:id="rId28"/>
    <p:sldId id="367" r:id="rId29"/>
    <p:sldId id="368" r:id="rId30"/>
    <p:sldId id="370" r:id="rId31"/>
    <p:sldId id="371" r:id="rId32"/>
    <p:sldId id="373" r:id="rId33"/>
    <p:sldId id="372" r:id="rId34"/>
    <p:sldId id="488" r:id="rId35"/>
    <p:sldId id="521" r:id="rId36"/>
    <p:sldId id="527" r:id="rId37"/>
    <p:sldId id="360" r:id="rId38"/>
    <p:sldId id="361" r:id="rId39"/>
    <p:sldId id="508" r:id="rId40"/>
    <p:sldId id="528" r:id="rId41"/>
    <p:sldId id="510" r:id="rId42"/>
    <p:sldId id="519" r:id="rId43"/>
    <p:sldId id="520" r:id="rId44"/>
    <p:sldId id="529" r:id="rId45"/>
    <p:sldId id="500" r:id="rId46"/>
    <p:sldId id="325" r:id="rId47"/>
    <p:sldId id="498" r:id="rId48"/>
    <p:sldId id="530" r:id="rId49"/>
    <p:sldId id="511" r:id="rId50"/>
    <p:sldId id="516" r:id="rId51"/>
    <p:sldId id="517" r:id="rId52"/>
    <p:sldId id="518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1380"/>
    <a:srgbClr val="805076"/>
    <a:srgbClr val="9D33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6215" autoAdjust="0"/>
  </p:normalViewPr>
  <p:slideViewPr>
    <p:cSldViewPr snapToGrid="0">
      <p:cViewPr varScale="1">
        <p:scale>
          <a:sx n="104" d="100"/>
          <a:sy n="104" d="100"/>
        </p:scale>
        <p:origin x="14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E9E93-EAC8-4F43-A764-6509B988A88D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E74DB-291D-4279-826B-D1B7B80454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2346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6A573-0533-254E-A551-76B5F6E11B3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5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F90D70F7-71D2-5654-6CCE-AC10815E66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982A7D-A3C5-99E9-79EA-0B115E726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Aldosterone pulsatile - Artificial gradients when sequential technique</a:t>
            </a:r>
            <a:r>
              <a:rPr lang="en-US" dirty="0"/>
              <a:t> is used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ACTH stimulation</a:t>
            </a:r>
          </a:p>
          <a:p>
            <a:pPr marL="171450" indent="-171450">
              <a:buFontTx/>
              <a:buChar char="-"/>
              <a:defRPr/>
            </a:pPr>
            <a:r>
              <a:rPr lang="en-US" dirty="0"/>
              <a:t>Increase PCC gradient between adrenal and IVC </a:t>
            </a:r>
            <a:r>
              <a:rPr lang="en-US" dirty="0">
                <a:sym typeface="Wingdings" panose="05000000000000000000" pitchFamily="2" charset="2"/>
              </a:rPr>
              <a:t> increase SI</a:t>
            </a:r>
          </a:p>
          <a:p>
            <a:pPr marL="171450" indent="-171450">
              <a:buFontTx/>
              <a:buChar char="-"/>
              <a:defRPr/>
            </a:pPr>
            <a:r>
              <a:rPr lang="en-US" b="1" dirty="0">
                <a:sym typeface="Wingdings" panose="05000000000000000000" pitchFamily="2" charset="2"/>
              </a:rPr>
              <a:t>Reduce stress induced fluctuations</a:t>
            </a:r>
            <a:r>
              <a:rPr lang="en-US" dirty="0">
                <a:sym typeface="Wingdings" panose="05000000000000000000" pitchFamily="2" charset="2"/>
              </a:rPr>
              <a:t> in cortisol and aldosterone during sequential AVS</a:t>
            </a:r>
          </a:p>
          <a:p>
            <a:pPr marL="171450" indent="-171450">
              <a:buFontTx/>
              <a:buChar char="-"/>
              <a:defRPr/>
            </a:pPr>
            <a:r>
              <a:rPr lang="en-US" dirty="0">
                <a:sym typeface="Wingdings" panose="05000000000000000000" pitchFamily="2" charset="2"/>
              </a:rPr>
              <a:t>Increase aldo secretion from APA</a:t>
            </a:r>
          </a:p>
          <a:p>
            <a:pPr marL="171450" indent="-171450">
              <a:buFontTx/>
              <a:buChar char="-"/>
              <a:defRPr/>
            </a:pPr>
            <a:endParaRPr lang="en-US" dirty="0">
              <a:sym typeface="Wingdings" panose="05000000000000000000" pitchFamily="2" charset="2"/>
            </a:endParaRPr>
          </a:p>
          <a:p>
            <a:pPr>
              <a:defRPr/>
            </a:pPr>
            <a:r>
              <a:rPr lang="en-US" dirty="0"/>
              <a:t>there is no conclusive evidence that cosyntropin stimulation leads to a better outcome than unstimulated AVS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32772" name="Footer Placeholder 1">
            <a:extLst>
              <a:ext uri="{FF2B5EF4-FFF2-40B4-BE49-F238E27FC236}">
                <a16:creationId xmlns:a16="http://schemas.microsoft.com/office/drawing/2014/main" id="{36E1F25B-23AE-97DD-E1E6-BF472A6F48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r>
              <a:rPr lang="en-US" altLang="en-US" sz="1200">
                <a:solidFill>
                  <a:schemeClr val="tx1"/>
                </a:solidFill>
              </a:rPr>
              <a:t>CSCC 2022 - Dr. A Fung - Selective Venous Sampling</a:t>
            </a:r>
          </a:p>
        </p:txBody>
      </p:sp>
      <p:sp>
        <p:nvSpPr>
          <p:cNvPr id="32773" name="Date Placeholder 3">
            <a:extLst>
              <a:ext uri="{FF2B5EF4-FFF2-40B4-BE49-F238E27FC236}">
                <a16:creationId xmlns:a16="http://schemas.microsoft.com/office/drawing/2014/main" id="{B123A7E5-1326-4109-7826-1923E650705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r>
              <a:rPr lang="en-US" altLang="en-US" sz="1200">
                <a:solidFill>
                  <a:schemeClr val="tx1"/>
                </a:solidFill>
              </a:rPr>
              <a:t>June 8, 2022</a:t>
            </a:r>
          </a:p>
        </p:txBody>
      </p:sp>
      <p:sp>
        <p:nvSpPr>
          <p:cNvPr id="32774" name="Slide Number Placeholder 4">
            <a:extLst>
              <a:ext uri="{FF2B5EF4-FFF2-40B4-BE49-F238E27FC236}">
                <a16:creationId xmlns:a16="http://schemas.microsoft.com/office/drawing/2014/main" id="{35DCD55A-CFC9-17DE-0CB1-B0D6F08540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3E00F52E-15E1-48F5-BF76-3065A76BFACC}" type="slidenum">
              <a:rPr lang="en-US" altLang="en-US" sz="1200" smtClean="0">
                <a:solidFill>
                  <a:schemeClr val="tx1"/>
                </a:solidFill>
              </a:rPr>
              <a:pPr/>
              <a:t>34</a:t>
            </a:fld>
            <a:endParaRPr lang="en-US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F90D70F7-71D2-5654-6CCE-AC10815E66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982A7D-A3C5-99E9-79EA-0B115E726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Aldosterone pulsatile - Artificial gradients when sequential technique</a:t>
            </a:r>
            <a:r>
              <a:rPr lang="en-US" dirty="0"/>
              <a:t> is used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ACTH stimulation</a:t>
            </a:r>
          </a:p>
          <a:p>
            <a:pPr marL="171450" indent="-171450">
              <a:buFontTx/>
              <a:buChar char="-"/>
              <a:defRPr/>
            </a:pPr>
            <a:r>
              <a:rPr lang="en-US" dirty="0"/>
              <a:t>Increase PCC gradient between adrenal and IVC </a:t>
            </a:r>
            <a:r>
              <a:rPr lang="en-US" dirty="0">
                <a:sym typeface="Wingdings" panose="05000000000000000000" pitchFamily="2" charset="2"/>
              </a:rPr>
              <a:t> increase SI</a:t>
            </a:r>
          </a:p>
          <a:p>
            <a:pPr marL="171450" indent="-171450">
              <a:buFontTx/>
              <a:buChar char="-"/>
              <a:defRPr/>
            </a:pPr>
            <a:r>
              <a:rPr lang="en-US" b="1" dirty="0">
                <a:sym typeface="Wingdings" panose="05000000000000000000" pitchFamily="2" charset="2"/>
              </a:rPr>
              <a:t>Reduce stress induced fluctuations</a:t>
            </a:r>
            <a:r>
              <a:rPr lang="en-US" dirty="0">
                <a:sym typeface="Wingdings" panose="05000000000000000000" pitchFamily="2" charset="2"/>
              </a:rPr>
              <a:t> in cortisol and aldosterone during sequential AVS</a:t>
            </a:r>
          </a:p>
          <a:p>
            <a:pPr marL="171450" indent="-171450">
              <a:buFontTx/>
              <a:buChar char="-"/>
              <a:defRPr/>
            </a:pPr>
            <a:r>
              <a:rPr lang="en-US" dirty="0">
                <a:sym typeface="Wingdings" panose="05000000000000000000" pitchFamily="2" charset="2"/>
              </a:rPr>
              <a:t>Increase aldo secretion from APA</a:t>
            </a:r>
          </a:p>
          <a:p>
            <a:pPr marL="171450" indent="-171450">
              <a:buFontTx/>
              <a:buChar char="-"/>
              <a:defRPr/>
            </a:pPr>
            <a:endParaRPr lang="en-US" dirty="0">
              <a:sym typeface="Wingdings" panose="05000000000000000000" pitchFamily="2" charset="2"/>
            </a:endParaRPr>
          </a:p>
          <a:p>
            <a:pPr>
              <a:defRPr/>
            </a:pPr>
            <a:r>
              <a:rPr lang="en-US" dirty="0"/>
              <a:t>there is no conclusive evidence that cosyntropin stimulation leads to a better outcome than unstimulated AVS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32772" name="Footer Placeholder 1">
            <a:extLst>
              <a:ext uri="{FF2B5EF4-FFF2-40B4-BE49-F238E27FC236}">
                <a16:creationId xmlns:a16="http://schemas.microsoft.com/office/drawing/2014/main" id="{36E1F25B-23AE-97DD-E1E6-BF472A6F48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r>
              <a:rPr lang="en-US" altLang="en-US" sz="1200">
                <a:solidFill>
                  <a:schemeClr val="tx1"/>
                </a:solidFill>
              </a:rPr>
              <a:t>CSCC 2022 - Dr. A Fung - Selective Venous Sampling</a:t>
            </a:r>
          </a:p>
        </p:txBody>
      </p:sp>
      <p:sp>
        <p:nvSpPr>
          <p:cNvPr id="32773" name="Date Placeholder 3">
            <a:extLst>
              <a:ext uri="{FF2B5EF4-FFF2-40B4-BE49-F238E27FC236}">
                <a16:creationId xmlns:a16="http://schemas.microsoft.com/office/drawing/2014/main" id="{B123A7E5-1326-4109-7826-1923E650705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r>
              <a:rPr lang="en-US" altLang="en-US" sz="1200">
                <a:solidFill>
                  <a:schemeClr val="tx1"/>
                </a:solidFill>
              </a:rPr>
              <a:t>June 8, 2022</a:t>
            </a:r>
          </a:p>
        </p:txBody>
      </p:sp>
      <p:sp>
        <p:nvSpPr>
          <p:cNvPr id="32774" name="Slide Number Placeholder 4">
            <a:extLst>
              <a:ext uri="{FF2B5EF4-FFF2-40B4-BE49-F238E27FC236}">
                <a16:creationId xmlns:a16="http://schemas.microsoft.com/office/drawing/2014/main" id="{35DCD55A-CFC9-17DE-0CB1-B0D6F08540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defTabSz="931863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3E00F52E-15E1-48F5-BF76-3065A76BFACC}" type="slidenum">
              <a:rPr lang="en-US" altLang="en-US" sz="1200" smtClean="0">
                <a:solidFill>
                  <a:schemeClr val="tx1"/>
                </a:solidFill>
              </a:rPr>
              <a:pPr/>
              <a:t>35</a:t>
            </a:fld>
            <a:endParaRPr lang="en-US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238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Supports 420 on Roche Cort II</a:t>
            </a:r>
          </a:p>
          <a:p>
            <a:endParaRPr lang="en-CA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(411 mass spec; 425 Cortisol II)</a:t>
            </a:r>
          </a:p>
          <a:p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Okutan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S,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Jørgensen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NT, Pedersen LE,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Borresen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SW,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Hilsted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L, Hansen LF, Feldt-Rasmussen U, Klose M. Determination of cortisol cut-off limits and steroid dynamics in the ACTH stimulation test: a comparative analysis using Roche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Elecsys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Cortisol II immunoassay and LC-MS/MS. Endocrine. 2024 Jul;85(1):321-330.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: 10.1007/s12020-024-03752-0.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2024 Mar 9. PMID: 38460071; PMCID: PMC11246257.</a:t>
            </a:r>
          </a:p>
          <a:p>
            <a:endParaRPr lang="en-CA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Supports 420 (414 for Cort II at 30 min)</a:t>
            </a:r>
          </a:p>
          <a:p>
            <a:r>
              <a:rPr lang="en-CA" dirty="0"/>
              <a:t>El-Farhan N, Pickett A, </a:t>
            </a:r>
            <a:r>
              <a:rPr lang="en-CA" dirty="0" err="1"/>
              <a:t>Ducroq</a:t>
            </a:r>
            <a:r>
              <a:rPr lang="en-CA" dirty="0"/>
              <a:t> D, et al. Method-specific serum cortisol responses to the</a:t>
            </a:r>
          </a:p>
          <a:p>
            <a:r>
              <a:rPr lang="en-CA" dirty="0"/>
              <a:t>adrenocorticotrophin test: comparison of gas chromatography-mass spectrometry and</a:t>
            </a:r>
          </a:p>
          <a:p>
            <a:r>
              <a:rPr lang="en-CA" dirty="0"/>
              <a:t>five automated immunoassays. Clin Endocrinol 2013;78:673–80.</a:t>
            </a:r>
          </a:p>
          <a:p>
            <a:endParaRPr lang="en-CA" dirty="0"/>
          </a:p>
          <a:p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Husni H,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Abusamaan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MS,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Dinparastisaleh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R,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Sokoll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L,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Salvatori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R,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Hamrahian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AH. Cortisol values during the standard-dose cosyntropin stimulation test: Personal experience with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Elecsys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cortisol II assay. Front Endocrinol (Lausanne). 2022 Aug 18;13:978238.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: 10.3389/fendo.2022.978238. PMID: 36060940; PMCID: PMC9433864.</a:t>
            </a:r>
          </a:p>
          <a:p>
            <a:endParaRPr lang="en-CA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Morning cortisol of &gt;354 nmol/L rules out primary adrenal insufficiency</a:t>
            </a:r>
          </a:p>
          <a:p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Kumar R, Carr P,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Wassif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W. Diagnostic performance of morning serum cortisol as an alternative to short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synacthen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test for the assessment of adrenal reserve; a retrospective study. Postgrad Med J. 2022 Feb;98(1156):113-118.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: 10.1136/postgradmedj-2020-138514. </a:t>
            </a:r>
            <a:r>
              <a:rPr lang="en-CA" b="0" i="0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 2020 Oct 29. PMID: 33122342.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E74DB-291D-4279-826B-D1B7B804541F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837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0" i="0" dirty="0">
                <a:solidFill>
                  <a:srgbClr val="212121"/>
                </a:solidFill>
                <a:effectLst/>
                <a:latin typeface="BlinkMacSystemFont"/>
              </a:rPr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E74DB-291D-4279-826B-D1B7B804541F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8189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1D0B0-CC97-EC27-D825-9DD8E5062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BC254B-2A5D-4FE7-62EA-AFBA4B74D0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4332F-F8B3-1C5E-9EA6-9366049C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FA098-11EE-0F68-50F4-066DD330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C718E-89E8-69CB-A6E1-F4C385E39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430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F9B2-D07B-34C9-2620-7DA732DA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917E7-67F7-25AF-F148-6548DC507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5A02A-DB53-5D66-CB9F-64191E937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C6C20-5C9D-5CEF-A978-4C0FE6508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4F0D6-C04F-0348-F4A0-444EF0470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51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43815-E762-AC91-3C47-3A4729985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0E446-DA77-D336-FBC1-5BD672FB0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B3E11-6E6B-ABB9-3A08-2E9B7A75D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E114D-3DB3-F981-2D79-30B56CF22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0B2B1-1B8D-9498-9B62-0C52A2D7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3799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B48E3-840E-88D3-D939-1CC2BF5C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F53A0-3E58-4D69-3702-752883D6D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029412-8A61-2657-57C2-75064F90F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989DC-970B-CA6A-7DAA-87C299038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95E43C-80B3-20B7-A516-57A0CF041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B3B76-39E8-9EE2-94E1-9BB2FC691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899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B769A-9322-1AB9-EC8F-2F67E62D1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A01EB-DCB6-0DF1-087E-5D698E28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85B46E-1BD9-A292-73D3-A87053AF2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33E472-D111-B02A-3A37-A22D53C18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BB4E99-E902-8DA8-93D7-9AFBC2A6BE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FA25AD-4B94-DD50-AD96-43A38D0F0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357908-A7FF-6364-ED32-D3FD79AF8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BA525D-A221-3F45-0F80-F0C22F552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659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23A10-EB0C-4D37-188B-0E84431D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5E9437-DCFF-A4AC-BCDB-3E028A2D9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0659C9-116E-0A09-D9C8-1EEE1E41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F40B1D-B6C9-FE52-1E18-02F5D8F7B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294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12D6B1-39FF-01A1-358E-F8999A1E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1A8B5-F085-E5F5-3829-DA74BDC5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DF497-D506-1B49-C327-600235CD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470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0054C-A625-39A7-6A54-BF750D2B4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36DC6-3FAC-A687-6953-9EFDB4233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C2B5A-0FDB-B59C-DDFB-790D84660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458532-8F0B-B0D6-A879-28722FF3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6F5E0-6804-0469-B52E-4BF6CF302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F93D2-8B77-FED5-D1CE-87372A317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9712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EACC-7834-F889-75EB-F09EE3278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3CF586-A169-67C0-0758-48FE0EB9C6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1C57E-40D2-127E-7D4A-A4DA0E1068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F8726-3684-BD9A-C785-FCD8E506F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B0C5A-2080-D651-6A62-C53EFF2AA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A30DD9-4727-DAE5-9817-06B28F10C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1831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BB7B2-38A0-27E5-3127-EC7DF490D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995BC5-B182-5A88-382A-E96BFA31F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9AC27-AE86-9935-F206-DCF44C4A5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EB283-844E-E09C-905C-C97D079AB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32C46-BB08-E224-F6ED-C43C5DA5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5352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492ED8-0C37-63B5-C1A7-01242FB383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0A1901-24A9-A9E7-E4CF-3F586FDA4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09FCA-6EAB-3CF2-5FD4-576553FEF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7495B-ABF0-23A6-95B3-9226E5031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5DD65-62EE-FDBA-3AC3-748DC054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225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BE0ACF-49BF-4DE2-9519-97D3163B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25976-C0B7-534B-BEF7-79F1113F4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87E06-5EC6-DCEC-AA13-21CEE84B87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C072E-501E-4E3F-98DC-C871DDE5369B}" type="datetimeFigureOut">
              <a:rPr lang="en-CA" smtClean="0"/>
              <a:t>3/13/2025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9191D-801A-8C43-9899-63D8E5FB7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30DAB-933A-E42E-A485-961EF026D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39006-E60D-48C1-8668-52660947D6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373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9A8B1-4C98-6010-C6CA-3A739C0EC9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Biochemical investigation of</a:t>
            </a:r>
            <a:br>
              <a:rPr lang="en-US" sz="4400" dirty="0"/>
            </a:br>
            <a:r>
              <a:rPr lang="en-US" sz="4400" dirty="0"/>
              <a:t> Endocrine Disorders in BC</a:t>
            </a:r>
            <a:br>
              <a:rPr lang="en-US" sz="4400" dirty="0"/>
            </a:br>
            <a:r>
              <a:rPr lang="en-US" sz="4400" dirty="0"/>
              <a:t> Mar 14, 2025</a:t>
            </a:r>
            <a:endParaRPr lang="en-CA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B5CDCC-DF8E-EE2E-1402-112AE788F2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Andre Mattman, MD, FRCPC</a:t>
            </a:r>
          </a:p>
          <a:p>
            <a:r>
              <a:rPr lang="en-US" dirty="0"/>
              <a:t>Medical Biochemist</a:t>
            </a:r>
          </a:p>
          <a:p>
            <a:r>
              <a:rPr lang="en-US" dirty="0"/>
              <a:t>SPH / VGH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0881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F8612-7055-4F0D-7319-E007E6158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A681-7C9B-1F07-3F6B-B7B1E8D8A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view healthcare from a Planetary Health perspective</a:t>
            </a:r>
          </a:p>
          <a:p>
            <a:r>
              <a:rPr lang="en-US" dirty="0"/>
              <a:t>From this:</a:t>
            </a:r>
          </a:p>
          <a:p>
            <a:pPr lvl="1"/>
            <a:r>
              <a:rPr lang="en-US" dirty="0"/>
              <a:t>Low value testing = small gain in Global QALY / High GEEP</a:t>
            </a:r>
          </a:p>
          <a:p>
            <a:pPr lvl="2"/>
            <a:r>
              <a:rPr lang="en-US" dirty="0"/>
              <a:t>GEEP = Global Extraction of resources, Emissions and Pollution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532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D23E-490D-BA66-2ECC-3625FD73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0D37F-5FAA-9016-7B97-009045AC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atin typeface="Aptos" panose="020B0004020202020204" pitchFamily="34" charset="0"/>
                <a:ea typeface="Calibri" panose="020F0502020204030204" pitchFamily="34" charset="0"/>
              </a:rPr>
              <a:t>Lab test artefacts in Endocrinology</a:t>
            </a: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Lab testing in: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Hypertension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Cushing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</a:rPr>
              <a:t>Primary aldosteronism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Adrenal Insufficiency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Polydipsia Polyuria Syndrome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latin typeface="Aptos" panose="020B0004020202020204" pitchFamily="34" charset="0"/>
                <a:ea typeface="Calibri" panose="020F0502020204030204" pitchFamily="34" charset="0"/>
              </a:rPr>
              <a:t>Hypercalcemia / Hypocalcemia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Graves disease</a:t>
            </a:r>
          </a:p>
        </p:txBody>
      </p:sp>
    </p:spTree>
    <p:extLst>
      <p:ext uri="{BB962C8B-B14F-4D97-AF65-F5344CB8AC3E}">
        <p14:creationId xmlns:p14="http://schemas.microsoft.com/office/powerpoint/2010/main" val="713786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D23E-490D-BA66-2ECC-3625FD73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0D37F-5FAA-9016-7B97-009045AC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latin typeface="Aptos" panose="020B0004020202020204" pitchFamily="34" charset="0"/>
                <a:ea typeface="Calibri" panose="020F0502020204030204" pitchFamily="34" charset="0"/>
              </a:rPr>
              <a:t>Lab test artefacts in Endocrinology</a:t>
            </a:r>
            <a:endParaRPr lang="en-CA" sz="24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Lab testing in: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Hypertension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Cushing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</a:rPr>
              <a:t>Primary aldosteronism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Adrenal Insufficiency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Polydipsia Polyuria Syndrome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latin typeface="Aptos" panose="020B0004020202020204" pitchFamily="34" charset="0"/>
                <a:ea typeface="Calibri" panose="020F0502020204030204" pitchFamily="34" charset="0"/>
              </a:rPr>
              <a:t>Hypercalcemia / Hypocalcemia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Graves disease</a:t>
            </a:r>
          </a:p>
        </p:txBody>
      </p:sp>
    </p:spTree>
    <p:extLst>
      <p:ext uri="{BB962C8B-B14F-4D97-AF65-F5344CB8AC3E}">
        <p14:creationId xmlns:p14="http://schemas.microsoft.com/office/powerpoint/2010/main" val="4045385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DAD9-E162-911A-62FE-8EAC445712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Lab Artefacts in Endocrinology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D3028-3D81-5C56-6BC4-19D0C99F4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49443"/>
            <a:ext cx="9144000" cy="1655762"/>
          </a:xfrm>
        </p:spPr>
        <p:txBody>
          <a:bodyPr/>
          <a:lstStyle/>
          <a:p>
            <a:r>
              <a:rPr lang="en-US" dirty="0"/>
              <a:t>How to spot Immunoassay errors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B24B5D-D62D-3692-D4D1-7434FED3A1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07" t="32159" r="20307" b="31712"/>
          <a:stretch/>
        </p:blipFill>
        <p:spPr>
          <a:xfrm>
            <a:off x="3121572" y="4256798"/>
            <a:ext cx="3121572" cy="2133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F6ACF79-1BF6-4DAF-44F6-988D6A4ED153}"/>
              </a:ext>
            </a:extLst>
          </p:cNvPr>
          <p:cNvGrpSpPr/>
          <p:nvPr/>
        </p:nvGrpSpPr>
        <p:grpSpPr>
          <a:xfrm>
            <a:off x="6348250" y="4340881"/>
            <a:ext cx="2900858" cy="2017987"/>
            <a:chOff x="6348250" y="4340881"/>
            <a:chExt cx="2900858" cy="201798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A5DFECA-E4BF-A0AF-A525-D2F90854F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2313" t="33582" r="22313" b="32247"/>
            <a:stretch/>
          </p:blipFill>
          <p:spPr>
            <a:xfrm>
              <a:off x="6348250" y="4340881"/>
              <a:ext cx="2900858" cy="2017987"/>
            </a:xfrm>
            <a:prstGeom prst="rect">
              <a:avLst/>
            </a:prstGeom>
          </p:spPr>
        </p:pic>
        <p:pic>
          <p:nvPicPr>
            <p:cNvPr id="1026" name="Picture 2" descr="Sandwich ELISA (5. Strepdavidin binds to biotin) - Editable icon of An ELISA well showing streptavidin binding to biotin">
              <a:extLst>
                <a:ext uri="{FF2B5EF4-FFF2-40B4-BE49-F238E27FC236}">
                  <a16:creationId xmlns:a16="http://schemas.microsoft.com/office/drawing/2014/main" id="{8516EC51-79AF-9ECA-53D2-CEE306C926E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alphaModFix amt="3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718" t="38921" r="36558" b="52653"/>
            <a:stretch/>
          </p:blipFill>
          <p:spPr bwMode="auto">
            <a:xfrm>
              <a:off x="7638392" y="5101060"/>
              <a:ext cx="404648" cy="497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052E42B-CA55-999C-B704-0C76F81D6F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580" t="53622" r="43537" b="34212"/>
          <a:stretch/>
        </p:blipFill>
        <p:spPr>
          <a:xfrm>
            <a:off x="8297731" y="5598688"/>
            <a:ext cx="612377" cy="6518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947642-AB7D-356E-3D2B-30A9287265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580" t="53622" r="43537" b="34212"/>
          <a:stretch/>
        </p:blipFill>
        <p:spPr>
          <a:xfrm>
            <a:off x="3464473" y="5586616"/>
            <a:ext cx="612377" cy="65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D235-2CA0-8DD1-FC19-168DC308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Endogenous immunoglobulins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87A09-41A7-3A15-2253-A3C801990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Common (1:1000) cause of spurious (often large) errors</a:t>
            </a:r>
          </a:p>
          <a:p>
            <a:r>
              <a:rPr lang="en-US" dirty="0"/>
              <a:t>Heterophil (positive or negative, steroid or protein, enzyme, peptide)</a:t>
            </a:r>
          </a:p>
          <a:p>
            <a:r>
              <a:rPr lang="en-US" dirty="0"/>
              <a:t>Macro (positive, protein, enzyme or peptide)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593E8F-A95E-ECEC-9379-0A192B2F8A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08" t="18988" r="21311" b="18365"/>
          <a:stretch/>
        </p:blipFill>
        <p:spPr>
          <a:xfrm>
            <a:off x="7987862" y="230188"/>
            <a:ext cx="109208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71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D235-2CA0-8DD1-FC19-168DC308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Endogenous immunoglobulins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87A09-41A7-3A15-2253-A3C801990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Common (1:1000) cause of spurious (often large) errors</a:t>
            </a:r>
          </a:p>
          <a:p>
            <a:r>
              <a:rPr lang="en-US" dirty="0"/>
              <a:t>Heterophil (positive or negative, steroid or protein, enzyme, peptide)</a:t>
            </a:r>
          </a:p>
          <a:p>
            <a:pPr lvl="1"/>
            <a:r>
              <a:rPr lang="en-US" dirty="0" err="1"/>
              <a:t>Eg</a:t>
            </a:r>
            <a:r>
              <a:rPr lang="en-US" dirty="0"/>
              <a:t> Estrogen, PTH, insulin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5E69E7-70D1-8C6C-1A1D-9F55D32E6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9780" y="230188"/>
            <a:ext cx="1091279" cy="1322947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05A86A-DA39-8B0C-A6C7-18916032AC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13" t="33582" r="22313" b="32247"/>
          <a:stretch/>
        </p:blipFill>
        <p:spPr>
          <a:xfrm>
            <a:off x="6348250" y="4340881"/>
            <a:ext cx="2900858" cy="20179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9890CB-E3C8-CB2E-3906-4A5BD5ECFD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216" t="49913" r="49599" b="39575"/>
          <a:stretch/>
        </p:blipFill>
        <p:spPr>
          <a:xfrm rot="18482288">
            <a:off x="7574782" y="5591907"/>
            <a:ext cx="692671" cy="6208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E10B4F-087A-5061-67BF-00523766A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026235" y="5189732"/>
            <a:ext cx="677854" cy="82175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Picture 2" descr="Sandwich ELISA (5. Strepdavidin binds to biotin) - Editable icon of An ELISA well showing streptavidin binding to biotin">
            <a:extLst>
              <a:ext uri="{FF2B5EF4-FFF2-40B4-BE49-F238E27FC236}">
                <a16:creationId xmlns:a16="http://schemas.microsoft.com/office/drawing/2014/main" id="{10BDEA67-F4D3-0847-CC75-9099A62A9D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18" t="38921" r="36558" b="52653"/>
          <a:stretch/>
        </p:blipFill>
        <p:spPr bwMode="auto">
          <a:xfrm rot="18963826">
            <a:off x="7798679" y="5234371"/>
            <a:ext cx="404648" cy="49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2B494-9BF3-BA11-1222-DDBB0E4EF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0594" y="4340917"/>
            <a:ext cx="2901948" cy="20179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B9EDEC-2F0B-638A-D0FB-9A014F1E87B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580" t="53622" r="43537" b="34212"/>
          <a:stretch/>
        </p:blipFill>
        <p:spPr>
          <a:xfrm>
            <a:off x="5013808" y="5576371"/>
            <a:ext cx="612377" cy="6518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EE75D79-5455-50A6-F9F9-2A73FB11F73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580" t="53622" r="43537" b="34212"/>
          <a:stretch/>
        </p:blipFill>
        <p:spPr>
          <a:xfrm>
            <a:off x="8360520" y="5600610"/>
            <a:ext cx="612377" cy="65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77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D235-2CA0-8DD1-FC19-168DC308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Endogenous immunoglobulins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87A09-41A7-3A15-2253-A3C801990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Common (1:1000) cause of spurious (often large) errors</a:t>
            </a:r>
          </a:p>
          <a:p>
            <a:r>
              <a:rPr lang="en-US" dirty="0"/>
              <a:t>Macro (positive, protein, enzyme or peptide)</a:t>
            </a:r>
          </a:p>
          <a:p>
            <a:pPr lvl="1"/>
            <a:r>
              <a:rPr lang="en-US" dirty="0"/>
              <a:t>Macroprolactin, </a:t>
            </a:r>
            <a:r>
              <a:rPr lang="en-US" dirty="0" err="1"/>
              <a:t>MacroTSH</a:t>
            </a:r>
            <a:r>
              <a:rPr lang="en-US" dirty="0"/>
              <a:t>, </a:t>
            </a:r>
            <a:r>
              <a:rPr lang="en-US" dirty="0" err="1"/>
              <a:t>MacroCPK</a:t>
            </a:r>
            <a:endParaRPr lang="en-US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D3ABA6-C2EE-8663-6676-A63997303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564" y="4001294"/>
            <a:ext cx="2901948" cy="20179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3D75E4-242D-E9A7-CB67-66528F011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640" y="4001293"/>
            <a:ext cx="2901948" cy="20179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1B387F-9507-A4FA-0CBB-B9FCF51F5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968" y="230188"/>
            <a:ext cx="1091279" cy="132294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D3D695-C8CD-7575-A5FB-5A88BC299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825750" y="4584035"/>
            <a:ext cx="540231" cy="65491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532FD7-63DA-4327-91F4-C777B9C23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39475">
            <a:off x="7365420" y="4549085"/>
            <a:ext cx="584235" cy="708263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242BCA-1750-D7DE-EF40-21E37BBE65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580" t="53622" r="43537" b="34212"/>
          <a:stretch/>
        </p:blipFill>
        <p:spPr>
          <a:xfrm>
            <a:off x="4131464" y="5238953"/>
            <a:ext cx="612377" cy="651887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86F06B1-1967-9F1C-9A94-269D12DBBCE0}"/>
              </a:ext>
            </a:extLst>
          </p:cNvPr>
          <p:cNvSpPr/>
          <p:nvPr/>
        </p:nvSpPr>
        <p:spPr>
          <a:xfrm>
            <a:off x="6277432" y="5207047"/>
            <a:ext cx="189186" cy="189186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7C5A590-326E-AA6C-AD64-74EE1A5B638A}"/>
              </a:ext>
            </a:extLst>
          </p:cNvPr>
          <p:cNvSpPr/>
          <p:nvPr/>
        </p:nvSpPr>
        <p:spPr>
          <a:xfrm>
            <a:off x="2853581" y="5238953"/>
            <a:ext cx="189186" cy="189186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EE47EB8-99FF-BE31-6763-30A03D2E6D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42" t="37053" r="39873" b="21640"/>
          <a:stretch/>
        </p:blipFill>
        <p:spPr>
          <a:xfrm rot="4689814">
            <a:off x="7690128" y="5287911"/>
            <a:ext cx="612937" cy="5794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C99903-5FB5-20A3-E803-41AD2C28B8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580" t="53622" r="43537" b="34212"/>
          <a:stretch/>
        </p:blipFill>
        <p:spPr>
          <a:xfrm>
            <a:off x="7160945" y="5268674"/>
            <a:ext cx="612377" cy="651887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330E7FCF-A60B-3332-675B-30BDE730CC94}"/>
              </a:ext>
            </a:extLst>
          </p:cNvPr>
          <p:cNvSpPr/>
          <p:nvPr/>
        </p:nvSpPr>
        <p:spPr>
          <a:xfrm rot="17956504">
            <a:off x="7761382" y="5144360"/>
            <a:ext cx="189186" cy="189186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5048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D235-2CA0-8DD1-FC19-168DC308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immunoassay interferences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87A09-41A7-3A15-2253-A3C801990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Endogenous immunoglobulins</a:t>
            </a:r>
          </a:p>
          <a:p>
            <a:r>
              <a:rPr lang="en-US" dirty="0"/>
              <a:t>Heterophil</a:t>
            </a:r>
          </a:p>
          <a:p>
            <a:r>
              <a:rPr lang="en-US" dirty="0"/>
              <a:t>Macro </a:t>
            </a:r>
          </a:p>
          <a:p>
            <a:pPr marL="0" indent="0">
              <a:buNone/>
            </a:pPr>
            <a:r>
              <a:rPr lang="en-US" sz="1100" dirty="0"/>
              <a:t>__________________________________________________________________________________________________________________________________________________________________</a:t>
            </a:r>
          </a:p>
          <a:p>
            <a:pPr marL="0" indent="0">
              <a:buNone/>
            </a:pPr>
            <a:r>
              <a:rPr lang="en-US" sz="3200" dirty="0"/>
              <a:t>Other common errors </a:t>
            </a:r>
          </a:p>
          <a:p>
            <a:r>
              <a:rPr lang="en-US" dirty="0"/>
              <a:t>Cross Reactivity</a:t>
            </a:r>
          </a:p>
          <a:p>
            <a:pPr lvl="1"/>
            <a:r>
              <a:rPr lang="en-US" dirty="0"/>
              <a:t>Cortisol</a:t>
            </a:r>
          </a:p>
          <a:p>
            <a:pPr lvl="1"/>
            <a:r>
              <a:rPr lang="en-US" dirty="0"/>
              <a:t>Prednisone (60%)</a:t>
            </a:r>
          </a:p>
          <a:p>
            <a:pPr lvl="1"/>
            <a:r>
              <a:rPr lang="en-US" dirty="0"/>
              <a:t>Dexamethasone (0%)</a:t>
            </a:r>
            <a:endParaRPr lang="en-CA" dirty="0"/>
          </a:p>
        </p:txBody>
      </p:sp>
      <p:pic>
        <p:nvPicPr>
          <p:cNvPr id="2050" name="Picture 2" descr="Cortisol - Wikipedia">
            <a:extLst>
              <a:ext uri="{FF2B5EF4-FFF2-40B4-BE49-F238E27FC236}">
                <a16:creationId xmlns:a16="http://schemas.microsoft.com/office/drawing/2014/main" id="{FE014A74-41CF-0AC7-E04E-88C12870D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924" y="4001294"/>
            <a:ext cx="238125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rednisone - Wikipedia">
            <a:extLst>
              <a:ext uri="{FF2B5EF4-FFF2-40B4-BE49-F238E27FC236}">
                <a16:creationId xmlns:a16="http://schemas.microsoft.com/office/drawing/2014/main" id="{0F59E0DD-B9D1-528F-4A09-395B75AB2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447" y="4184568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examethasone - Wikipedia">
            <a:extLst>
              <a:ext uri="{FF2B5EF4-FFF2-40B4-BE49-F238E27FC236}">
                <a16:creationId xmlns:a16="http://schemas.microsoft.com/office/drawing/2014/main" id="{D983ECF5-49B4-BCAD-D824-1AA891974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748" y="4240433"/>
            <a:ext cx="24003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38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1623-6AA3-7C94-B72E-6F853A39B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avoid immunoassay interferences</a:t>
            </a:r>
            <a:endParaRPr lang="en-CA" dirty="0"/>
          </a:p>
        </p:txBody>
      </p:sp>
      <p:pic>
        <p:nvPicPr>
          <p:cNvPr id="5122" name="Picture 2" descr="Mass spectrometry plot graph 2 - Editable icon of Mass spectrometry plot graph 2">
            <a:extLst>
              <a:ext uri="{FF2B5EF4-FFF2-40B4-BE49-F238E27FC236}">
                <a16:creationId xmlns:a16="http://schemas.microsoft.com/office/drawing/2014/main" id="{8BA8C59F-0A8F-5C14-F97A-A57B9394E9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0" t="30734" r="17900" b="32069"/>
          <a:stretch/>
        </p:blipFill>
        <p:spPr bwMode="auto">
          <a:xfrm>
            <a:off x="7168053" y="2942895"/>
            <a:ext cx="3195145" cy="219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C-MS/MS Machine (QTRAP 4500) - Editable icon of a QTRAP 4500 liquid chromatography-mass spectrometry (LC-MS)/MS machine with ionization compartment and detector">
            <a:extLst>
              <a:ext uri="{FF2B5EF4-FFF2-40B4-BE49-F238E27FC236}">
                <a16:creationId xmlns:a16="http://schemas.microsoft.com/office/drawing/2014/main" id="{646E557A-68A6-B71D-D113-BD902F3D3B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2" t="27531" r="17900" b="28153"/>
          <a:stretch/>
        </p:blipFill>
        <p:spPr bwMode="auto">
          <a:xfrm>
            <a:off x="2354316" y="2514598"/>
            <a:ext cx="3331779" cy="261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E787B6-41CD-7129-51E7-13E2225BD7E7}"/>
              </a:ext>
            </a:extLst>
          </p:cNvPr>
          <p:cNvSpPr txBox="1"/>
          <p:nvPr/>
        </p:nvSpPr>
        <p:spPr>
          <a:xfrm>
            <a:off x="1860330" y="5412828"/>
            <a:ext cx="8870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Eg</a:t>
            </a:r>
            <a:r>
              <a:rPr lang="en-US" dirty="0"/>
              <a:t> Aldosterone, Cortisol, Testosterone, 17OH progesterone, Androstenedione, thyroglobulin</a:t>
            </a:r>
            <a:endParaRPr lang="en-CA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85BD32-FD71-225E-1F14-2769F3542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814" y="1558485"/>
            <a:ext cx="10515600" cy="5076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dirty="0"/>
              <a:t>Mass Spectrometry</a:t>
            </a: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53856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54A4-A901-57B3-0CC8-6171CB64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test artefacts – pre-analytic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03EB8-84E3-4AE9-64C0-48452DC13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In hospital - acute phase</a:t>
            </a:r>
          </a:p>
          <a:p>
            <a:pPr lvl="1"/>
            <a:r>
              <a:rPr lang="en-US" dirty="0"/>
              <a:t>ACTH, Cortisol axis</a:t>
            </a:r>
          </a:p>
          <a:p>
            <a:pPr lvl="1"/>
            <a:r>
              <a:rPr lang="en-US" dirty="0"/>
              <a:t>Non-thyroidal illness syndrome</a:t>
            </a:r>
          </a:p>
          <a:p>
            <a:pPr lvl="1"/>
            <a:r>
              <a:rPr lang="en-CA" dirty="0"/>
              <a:t>Aldosterone / Renin</a:t>
            </a:r>
          </a:p>
          <a:p>
            <a:r>
              <a:rPr lang="en-CA" b="1" dirty="0"/>
              <a:t>Medication effect</a:t>
            </a:r>
          </a:p>
          <a:p>
            <a:pPr lvl="1"/>
            <a:r>
              <a:rPr lang="en-CA" dirty="0"/>
              <a:t>Dexamethasone suppression test and Aldosterone / Renin ratio</a:t>
            </a:r>
          </a:p>
          <a:p>
            <a:r>
              <a:rPr lang="en-CA" b="1" dirty="0"/>
              <a:t>Pregnancy</a:t>
            </a:r>
          </a:p>
          <a:p>
            <a:pPr lvl="1"/>
            <a:r>
              <a:rPr lang="en-CA" dirty="0"/>
              <a:t>Pregnancy physiological changes affect expected values</a:t>
            </a:r>
          </a:p>
          <a:p>
            <a:pPr lvl="2"/>
            <a:r>
              <a:rPr lang="en-CA" dirty="0"/>
              <a:t>TSH</a:t>
            </a:r>
          </a:p>
          <a:p>
            <a:pPr lvl="2"/>
            <a:r>
              <a:rPr lang="en-CA" dirty="0"/>
              <a:t>Renin and aldosterone</a:t>
            </a:r>
          </a:p>
          <a:p>
            <a:pPr lvl="2"/>
            <a:r>
              <a:rPr lang="en-CA" dirty="0"/>
              <a:t>Fasting glucose</a:t>
            </a:r>
          </a:p>
          <a:p>
            <a:pPr lvl="2"/>
            <a:r>
              <a:rPr lang="en-CA" dirty="0"/>
              <a:t>Total Calcium </a:t>
            </a:r>
            <a:r>
              <a:rPr lang="en-CA" dirty="0" err="1"/>
              <a:t>etc</a:t>
            </a:r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93670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54A4-A901-57B3-0CC8-6171CB64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test artefacts – post analytic (genetics)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03EB8-84E3-4AE9-64C0-48452DC13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Thyroid</a:t>
            </a:r>
          </a:p>
          <a:p>
            <a:pPr lvl="1"/>
            <a:r>
              <a:rPr lang="en-US" dirty="0"/>
              <a:t>Familial resistance to thyroid hormone</a:t>
            </a:r>
          </a:p>
          <a:p>
            <a:r>
              <a:rPr lang="en-CA" dirty="0"/>
              <a:t>Calcium</a:t>
            </a:r>
          </a:p>
          <a:p>
            <a:pPr lvl="1"/>
            <a:r>
              <a:rPr lang="en-CA" dirty="0"/>
              <a:t>Familial Hypocalciuric Hypercalcemia</a:t>
            </a:r>
          </a:p>
          <a:p>
            <a:r>
              <a:rPr lang="en-CA" dirty="0"/>
              <a:t>Aldosterone</a:t>
            </a:r>
          </a:p>
          <a:p>
            <a:pPr lvl="1"/>
            <a:r>
              <a:rPr lang="en-CA" dirty="0" err="1"/>
              <a:t>Pseudohypoaldosteronism</a:t>
            </a:r>
            <a:endParaRPr lang="en-CA" dirty="0"/>
          </a:p>
          <a:p>
            <a:pPr lvl="1"/>
            <a:r>
              <a:rPr lang="en-CA" dirty="0"/>
              <a:t>Syndrome of mineralocorticoid excess</a:t>
            </a:r>
          </a:p>
          <a:p>
            <a:r>
              <a:rPr lang="en-CA" dirty="0"/>
              <a:t>Cortisol</a:t>
            </a:r>
          </a:p>
          <a:p>
            <a:pPr lvl="1"/>
            <a:r>
              <a:rPr lang="en-CA" dirty="0"/>
              <a:t>Resistance to cortisol hormones</a:t>
            </a:r>
          </a:p>
          <a:p>
            <a:r>
              <a:rPr lang="en-CA" dirty="0"/>
              <a:t>Testosterone</a:t>
            </a:r>
          </a:p>
          <a:p>
            <a:pPr lvl="1"/>
            <a:r>
              <a:rPr lang="en-CA" dirty="0"/>
              <a:t>Androgen insensitivity</a:t>
            </a:r>
          </a:p>
          <a:p>
            <a:r>
              <a:rPr lang="en-CA" dirty="0"/>
              <a:t>Many esoteric</a:t>
            </a:r>
          </a:p>
          <a:p>
            <a:pPr lvl="1"/>
            <a:r>
              <a:rPr lang="en-CA" dirty="0"/>
              <a:t>Familial HCG syndrome</a:t>
            </a:r>
          </a:p>
          <a:p>
            <a:pPr lvl="1"/>
            <a:endParaRPr lang="en-CA" dirty="0"/>
          </a:p>
          <a:p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75036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D235-2CA0-8DD1-FC19-168DC308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Unexpected test results: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B5E909-507F-1621-4A5D-EFB37C674755}"/>
              </a:ext>
            </a:extLst>
          </p:cNvPr>
          <p:cNvSpPr txBox="1"/>
          <p:nvPr/>
        </p:nvSpPr>
        <p:spPr>
          <a:xfrm>
            <a:off x="3202935" y="2246751"/>
            <a:ext cx="4804724" cy="347787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Contact the lab when results are unexpected and signal a major change in Dx/Rx</a:t>
            </a:r>
            <a:endParaRPr lang="en-CA" sz="4400" b="1" dirty="0"/>
          </a:p>
        </p:txBody>
      </p:sp>
    </p:spTree>
    <p:extLst>
      <p:ext uri="{BB962C8B-B14F-4D97-AF65-F5344CB8AC3E}">
        <p14:creationId xmlns:p14="http://schemas.microsoft.com/office/powerpoint/2010/main" val="4148163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D23E-490D-BA66-2ECC-3625FD73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0D37F-5FAA-9016-7B97-009045AC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atin typeface="Aptos" panose="020B0004020202020204" pitchFamily="34" charset="0"/>
                <a:ea typeface="Calibri" panose="020F0502020204030204" pitchFamily="34" charset="0"/>
              </a:rPr>
              <a:t>Lab test artefacts in Endocrinology</a:t>
            </a: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Lab testing in: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Hypertension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Cushing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b="1" dirty="0">
                <a:latin typeface="Calibri" panose="020F0502020204030204" pitchFamily="34" charset="0"/>
                <a:ea typeface="Calibri" panose="020F0502020204030204" pitchFamily="34" charset="0"/>
              </a:rPr>
              <a:t>Primary aldosteronism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Adrenal Insufficiency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Polydipsia Polyuria Syndrome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latin typeface="Aptos" panose="020B0004020202020204" pitchFamily="34" charset="0"/>
                <a:ea typeface="Calibri" panose="020F0502020204030204" pitchFamily="34" charset="0"/>
              </a:rPr>
              <a:t>Hypercalcemia / Hypocalcemia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Graves disease</a:t>
            </a:r>
          </a:p>
        </p:txBody>
      </p:sp>
    </p:spTree>
    <p:extLst>
      <p:ext uri="{BB962C8B-B14F-4D97-AF65-F5344CB8AC3E}">
        <p14:creationId xmlns:p14="http://schemas.microsoft.com/office/powerpoint/2010/main" val="4230689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DAD9-E162-911A-62FE-8EAC445712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Endocrine Hypertension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D3028-3D81-5C56-6BC4-19D0C99F43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Cushing syndrome</a:t>
            </a:r>
          </a:p>
          <a:p>
            <a:r>
              <a:rPr lang="en-US" b="1" dirty="0"/>
              <a:t>Primary aldosteronism</a:t>
            </a:r>
          </a:p>
          <a:p>
            <a:r>
              <a:rPr lang="en-US" dirty="0"/>
              <a:t>Pheochromocytoma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2634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4830418" y="2862466"/>
            <a:ext cx="2236304" cy="18983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Laboratory Investigations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7F613-9936-FEDB-F006-B263F9715AA9}"/>
              </a:ext>
            </a:extLst>
          </p:cNvPr>
          <p:cNvSpPr txBox="1"/>
          <p:nvPr/>
        </p:nvSpPr>
        <p:spPr>
          <a:xfrm>
            <a:off x="1600200" y="1798979"/>
            <a:ext cx="1808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Dexamethasone suppression test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881335-6008-3EF5-C854-6A68D46ABBCE}"/>
              </a:ext>
            </a:extLst>
          </p:cNvPr>
          <p:cNvSpPr txBox="1"/>
          <p:nvPr/>
        </p:nvSpPr>
        <p:spPr>
          <a:xfrm>
            <a:off x="8481392" y="1644776"/>
            <a:ext cx="1808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Midnight</a:t>
            </a:r>
          </a:p>
          <a:p>
            <a:r>
              <a:rPr lang="en-US" dirty="0"/>
              <a:t>Salivary Cortisol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29DF64-10CE-02EE-36EF-A85E99C4710A}"/>
              </a:ext>
            </a:extLst>
          </p:cNvPr>
          <p:cNvSpPr txBox="1"/>
          <p:nvPr/>
        </p:nvSpPr>
        <p:spPr>
          <a:xfrm>
            <a:off x="8580784" y="5252683"/>
            <a:ext cx="1808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24h urine free cortisol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955D5F-B7A2-087C-2294-8E770DC44B12}"/>
              </a:ext>
            </a:extLst>
          </p:cNvPr>
          <p:cNvSpPr txBox="1"/>
          <p:nvPr/>
        </p:nvSpPr>
        <p:spPr>
          <a:xfrm>
            <a:off x="1600200" y="5252683"/>
            <a:ext cx="1808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ACTH dependent?</a:t>
            </a:r>
            <a:endParaRPr lang="en-CA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Cushing syndrome</a:t>
            </a:r>
            <a:endParaRPr lang="en-CA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C6AD816-AC28-7F5C-2959-6BC8A63E003A}"/>
              </a:ext>
            </a:extLst>
          </p:cNvPr>
          <p:cNvCxnSpPr>
            <a:cxnSpLocks/>
            <a:stCxn id="4" idx="1"/>
            <a:endCxn id="6" idx="3"/>
          </p:cNvCxnSpPr>
          <p:nvPr/>
        </p:nvCxnSpPr>
        <p:spPr>
          <a:xfrm flipH="1" flipV="1">
            <a:off x="3409122" y="2122145"/>
            <a:ext cx="1748795" cy="1018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B7131FE-F7C4-C651-E7B0-FD13394EA1F0}"/>
              </a:ext>
            </a:extLst>
          </p:cNvPr>
          <p:cNvCxnSpPr>
            <a:cxnSpLocks/>
            <a:stCxn id="4" idx="7"/>
            <a:endCxn id="7" idx="1"/>
          </p:cNvCxnSpPr>
          <p:nvPr/>
        </p:nvCxnSpPr>
        <p:spPr>
          <a:xfrm flipV="1">
            <a:off x="6739223" y="1967942"/>
            <a:ext cx="1742169" cy="1172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F168553-0BB4-2DFA-E2E0-E151EBF16C15}"/>
              </a:ext>
            </a:extLst>
          </p:cNvPr>
          <p:cNvCxnSpPr>
            <a:cxnSpLocks/>
            <a:stCxn id="4" idx="5"/>
            <a:endCxn id="8" idx="1"/>
          </p:cNvCxnSpPr>
          <p:nvPr/>
        </p:nvCxnSpPr>
        <p:spPr>
          <a:xfrm>
            <a:off x="6739223" y="4482830"/>
            <a:ext cx="1841561" cy="1093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0F6DB3D-6680-5CC5-AA16-B224CEB50A00}"/>
              </a:ext>
            </a:extLst>
          </p:cNvPr>
          <p:cNvCxnSpPr>
            <a:cxnSpLocks/>
            <a:stCxn id="4" idx="3"/>
            <a:endCxn id="10" idx="3"/>
          </p:cNvCxnSpPr>
          <p:nvPr/>
        </p:nvCxnSpPr>
        <p:spPr>
          <a:xfrm flipH="1">
            <a:off x="3409122" y="4482830"/>
            <a:ext cx="1748795" cy="1093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241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800" dirty="0"/>
              <a:t>Cushing’s</a:t>
            </a:r>
            <a:endParaRPr lang="en-CA" sz="28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1 mg Dexamethasone suppression test</a:t>
            </a:r>
            <a:endParaRPr lang="en-CA" sz="3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B4C538-3793-A694-98C5-5AB66982515D}"/>
              </a:ext>
            </a:extLst>
          </p:cNvPr>
          <p:cNvSpPr txBox="1"/>
          <p:nvPr/>
        </p:nvSpPr>
        <p:spPr>
          <a:xfrm>
            <a:off x="4366776" y="1975501"/>
            <a:ext cx="194192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Sensitive rule out</a:t>
            </a:r>
            <a:endParaRPr lang="en-C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3EE11B-127A-B04A-2A21-D5B65593B4D7}"/>
              </a:ext>
            </a:extLst>
          </p:cNvPr>
          <p:cNvSpPr txBox="1"/>
          <p:nvPr/>
        </p:nvSpPr>
        <p:spPr>
          <a:xfrm>
            <a:off x="8261618" y="1960619"/>
            <a:ext cx="230799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Cortisol &lt; 50 nmol/L</a:t>
            </a:r>
            <a:endParaRPr lang="en-CA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AE6759-288C-B566-4A01-2067E6832541}"/>
              </a:ext>
            </a:extLst>
          </p:cNvPr>
          <p:cNvCxnSpPr>
            <a:stCxn id="29" idx="3"/>
            <a:endCxn id="30" idx="1"/>
          </p:cNvCxnSpPr>
          <p:nvPr/>
        </p:nvCxnSpPr>
        <p:spPr>
          <a:xfrm flipV="1">
            <a:off x="6308698" y="2145285"/>
            <a:ext cx="1952920" cy="14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A90BE91-1F2F-2027-D8A5-35A3C103D109}"/>
              </a:ext>
            </a:extLst>
          </p:cNvPr>
          <p:cNvSpPr txBox="1"/>
          <p:nvPr/>
        </p:nvSpPr>
        <p:spPr>
          <a:xfrm>
            <a:off x="6298653" y="1771260"/>
            <a:ext cx="2126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Mass spectrometry</a:t>
            </a:r>
            <a:endParaRPr lang="en-CA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0B02FA-E926-B9F8-08F7-DC06850F4A1D}"/>
              </a:ext>
            </a:extLst>
          </p:cNvPr>
          <p:cNvSpPr txBox="1"/>
          <p:nvPr/>
        </p:nvSpPr>
        <p:spPr>
          <a:xfrm>
            <a:off x="4373061" y="2654976"/>
            <a:ext cx="194192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Specific rule in</a:t>
            </a:r>
            <a:endParaRPr lang="en-CA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D43F065-B995-5503-DCA0-4E19F937D162}"/>
              </a:ext>
            </a:extLst>
          </p:cNvPr>
          <p:cNvSpPr txBox="1"/>
          <p:nvPr/>
        </p:nvSpPr>
        <p:spPr>
          <a:xfrm>
            <a:off x="8267903" y="2640094"/>
            <a:ext cx="230799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Cortisol &gt; 140 nmol/L</a:t>
            </a:r>
            <a:endParaRPr lang="en-CA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7A3691D-4854-FEF3-35E7-917E71F5DC3F}"/>
              </a:ext>
            </a:extLst>
          </p:cNvPr>
          <p:cNvCxnSpPr>
            <a:stCxn id="33" idx="3"/>
            <a:endCxn id="34" idx="1"/>
          </p:cNvCxnSpPr>
          <p:nvPr/>
        </p:nvCxnSpPr>
        <p:spPr>
          <a:xfrm flipV="1">
            <a:off x="6314983" y="2824760"/>
            <a:ext cx="1952920" cy="14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9FA83E4-340E-3FC2-91CD-782143E7118A}"/>
              </a:ext>
            </a:extLst>
          </p:cNvPr>
          <p:cNvSpPr txBox="1"/>
          <p:nvPr/>
        </p:nvSpPr>
        <p:spPr>
          <a:xfrm>
            <a:off x="6298653" y="2458304"/>
            <a:ext cx="2081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Mass spectrometry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704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800" dirty="0"/>
              <a:t>Cushing’s</a:t>
            </a:r>
            <a:endParaRPr lang="en-CA" sz="28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1 mg Dexamethasone suppression test</a:t>
            </a:r>
            <a:endParaRPr lang="en-CA" sz="3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B4C538-3793-A694-98C5-5AB66982515D}"/>
              </a:ext>
            </a:extLst>
          </p:cNvPr>
          <p:cNvSpPr txBox="1"/>
          <p:nvPr/>
        </p:nvSpPr>
        <p:spPr>
          <a:xfrm>
            <a:off x="4366776" y="1975501"/>
            <a:ext cx="194192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Sensitive rule out</a:t>
            </a:r>
            <a:endParaRPr lang="en-C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3EE11B-127A-B04A-2A21-D5B65593B4D7}"/>
              </a:ext>
            </a:extLst>
          </p:cNvPr>
          <p:cNvSpPr txBox="1"/>
          <p:nvPr/>
        </p:nvSpPr>
        <p:spPr>
          <a:xfrm>
            <a:off x="8261618" y="1960619"/>
            <a:ext cx="230799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Cortisol &lt; 50 nmol/L</a:t>
            </a:r>
            <a:endParaRPr lang="en-CA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AE6759-288C-B566-4A01-2067E6832541}"/>
              </a:ext>
            </a:extLst>
          </p:cNvPr>
          <p:cNvCxnSpPr>
            <a:stCxn id="29" idx="3"/>
            <a:endCxn id="30" idx="1"/>
          </p:cNvCxnSpPr>
          <p:nvPr/>
        </p:nvCxnSpPr>
        <p:spPr>
          <a:xfrm flipV="1">
            <a:off x="6308698" y="2145285"/>
            <a:ext cx="1952920" cy="14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A90BE91-1F2F-2027-D8A5-35A3C103D109}"/>
              </a:ext>
            </a:extLst>
          </p:cNvPr>
          <p:cNvSpPr txBox="1"/>
          <p:nvPr/>
        </p:nvSpPr>
        <p:spPr>
          <a:xfrm>
            <a:off x="6298653" y="1771260"/>
            <a:ext cx="2126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Mass spectrometry</a:t>
            </a:r>
            <a:endParaRPr lang="en-CA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0B02FA-E926-B9F8-08F7-DC06850F4A1D}"/>
              </a:ext>
            </a:extLst>
          </p:cNvPr>
          <p:cNvSpPr txBox="1"/>
          <p:nvPr/>
        </p:nvSpPr>
        <p:spPr>
          <a:xfrm>
            <a:off x="4373061" y="2654976"/>
            <a:ext cx="194192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Specific rule in</a:t>
            </a:r>
            <a:endParaRPr lang="en-CA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D43F065-B995-5503-DCA0-4E19F937D162}"/>
              </a:ext>
            </a:extLst>
          </p:cNvPr>
          <p:cNvSpPr txBox="1"/>
          <p:nvPr/>
        </p:nvSpPr>
        <p:spPr>
          <a:xfrm>
            <a:off x="8267903" y="2640094"/>
            <a:ext cx="230799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Cortisol &gt; 140 nmol/L</a:t>
            </a:r>
            <a:endParaRPr lang="en-CA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7A3691D-4854-FEF3-35E7-917E71F5DC3F}"/>
              </a:ext>
            </a:extLst>
          </p:cNvPr>
          <p:cNvCxnSpPr>
            <a:stCxn id="33" idx="3"/>
            <a:endCxn id="34" idx="1"/>
          </p:cNvCxnSpPr>
          <p:nvPr/>
        </p:nvCxnSpPr>
        <p:spPr>
          <a:xfrm flipV="1">
            <a:off x="6314983" y="2824760"/>
            <a:ext cx="1952920" cy="14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9FA83E4-340E-3FC2-91CD-782143E7118A}"/>
              </a:ext>
            </a:extLst>
          </p:cNvPr>
          <p:cNvSpPr txBox="1"/>
          <p:nvPr/>
        </p:nvSpPr>
        <p:spPr>
          <a:xfrm>
            <a:off x="6298653" y="2458304"/>
            <a:ext cx="2081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Mass spectrometry</a:t>
            </a:r>
            <a:endParaRPr lang="en-C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3A4CF3-BB37-B513-3F40-7AA861D08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776" y="3428999"/>
            <a:ext cx="6220985" cy="25885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7DAADA-52E3-E2C5-1A38-BBBE5D4E30F0}"/>
              </a:ext>
            </a:extLst>
          </p:cNvPr>
          <p:cNvSpPr txBox="1"/>
          <p:nvPr/>
        </p:nvSpPr>
        <p:spPr>
          <a:xfrm>
            <a:off x="1222513" y="6204314"/>
            <a:ext cx="10551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Atkins JS, Hawley JM, Owen LJ, Clayton J, Scargill J, Keevil BG. Serum cortisol assay performance following the 1 mg overnight dexamethasone suppression test. Ann Clin </a:t>
            </a:r>
            <a:r>
              <a:rPr lang="en-CA" sz="1400" b="0" i="0" dirty="0" err="1">
                <a:solidFill>
                  <a:srgbClr val="212121"/>
                </a:solidFill>
                <a:effectLst/>
                <a:latin typeface="BlinkMacSystemFont"/>
              </a:rPr>
              <a:t>Biochem</a:t>
            </a:r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. 2023 Nov;60(6):386-395. </a:t>
            </a:r>
            <a:r>
              <a:rPr lang="en-CA" sz="1400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: 10.1177/00045632231179560. </a:t>
            </a:r>
            <a:r>
              <a:rPr lang="en-CA" sz="1400" b="0" i="0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 2023 Jun 30. PMID: 37208338.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844446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800" dirty="0"/>
              <a:t>Cushing’s</a:t>
            </a:r>
            <a:endParaRPr lang="en-CA" sz="28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1 mg Dexamethasone suppression test</a:t>
            </a:r>
            <a:endParaRPr lang="en-CA" sz="3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3A4CF3-BB37-B513-3F40-7AA861D08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273" y="1465090"/>
            <a:ext cx="6220985" cy="2588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B1D825-D1C4-A617-D724-E27731E1A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216" y="4245615"/>
            <a:ext cx="3309869" cy="2353534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CF8CA0-CDB5-1B95-FFED-7B176750D8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457" t="9651" r="37100" b="21363"/>
          <a:stretch/>
        </p:blipFill>
        <p:spPr>
          <a:xfrm>
            <a:off x="6783978" y="4053689"/>
            <a:ext cx="3544387" cy="248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65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800" dirty="0"/>
              <a:t>Cushing’s</a:t>
            </a:r>
            <a:endParaRPr lang="en-CA" sz="28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Midnight Salivary Cortisol</a:t>
            </a:r>
            <a:endParaRPr lang="en-CA" sz="3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B4C538-3793-A694-98C5-5AB66982515D}"/>
              </a:ext>
            </a:extLst>
          </p:cNvPr>
          <p:cNvSpPr txBox="1"/>
          <p:nvPr/>
        </p:nvSpPr>
        <p:spPr>
          <a:xfrm>
            <a:off x="4224734" y="2389569"/>
            <a:ext cx="194192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Normal value*</a:t>
            </a:r>
            <a:endParaRPr lang="en-C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3EE11B-127A-B04A-2A21-D5B65593B4D7}"/>
              </a:ext>
            </a:extLst>
          </p:cNvPr>
          <p:cNvSpPr txBox="1"/>
          <p:nvPr/>
        </p:nvSpPr>
        <p:spPr>
          <a:xfrm>
            <a:off x="8119576" y="2374687"/>
            <a:ext cx="230799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Cortisol &lt; 2.8 nmol/L</a:t>
            </a:r>
            <a:endParaRPr lang="en-CA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AE6759-288C-B566-4A01-2067E6832541}"/>
              </a:ext>
            </a:extLst>
          </p:cNvPr>
          <p:cNvCxnSpPr>
            <a:stCxn id="29" idx="3"/>
            <a:endCxn id="30" idx="1"/>
          </p:cNvCxnSpPr>
          <p:nvPr/>
        </p:nvCxnSpPr>
        <p:spPr>
          <a:xfrm flipV="1">
            <a:off x="6166656" y="2559353"/>
            <a:ext cx="1952920" cy="14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A90BE91-1F2F-2027-D8A5-35A3C103D109}"/>
              </a:ext>
            </a:extLst>
          </p:cNvPr>
          <p:cNvSpPr txBox="1"/>
          <p:nvPr/>
        </p:nvSpPr>
        <p:spPr>
          <a:xfrm>
            <a:off x="6166656" y="2197034"/>
            <a:ext cx="1860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Vancouver </a:t>
            </a:r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8C4914-BE52-C2D3-47D6-6EC8DB239DFC}"/>
              </a:ext>
            </a:extLst>
          </p:cNvPr>
          <p:cNvSpPr txBox="1"/>
          <p:nvPr/>
        </p:nvSpPr>
        <p:spPr>
          <a:xfrm>
            <a:off x="6166656" y="2512809"/>
            <a:ext cx="1860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General Hospital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991F2E-E34E-1E25-F7A7-920702D683F7}"/>
              </a:ext>
            </a:extLst>
          </p:cNvPr>
          <p:cNvSpPr txBox="1"/>
          <p:nvPr/>
        </p:nvSpPr>
        <p:spPr>
          <a:xfrm>
            <a:off x="4145280" y="3585733"/>
            <a:ext cx="7559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Mass spectrometric method reference interval for 23:00 – 24:00 sample collection for an individual with a typical circadian rhythm.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Abnormal value is a sensitive and specific indicators for Cushing syndrome.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129307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800" dirty="0"/>
              <a:t>Cushing’s</a:t>
            </a:r>
            <a:endParaRPr lang="en-CA" sz="28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24 hour urine free* cortisol</a:t>
            </a:r>
            <a:endParaRPr lang="en-CA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991F2E-E34E-1E25-F7A7-920702D683F7}"/>
              </a:ext>
            </a:extLst>
          </p:cNvPr>
          <p:cNvSpPr txBox="1"/>
          <p:nvPr/>
        </p:nvSpPr>
        <p:spPr>
          <a:xfrm>
            <a:off x="5023722" y="5140362"/>
            <a:ext cx="66859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Free =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Non-CBG, non-albumin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Non-conjugated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 metabolite interference if performed by mass spectrometry (All labs in BC)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6134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800" dirty="0"/>
              <a:t>Cushing’s</a:t>
            </a:r>
            <a:endParaRPr lang="en-CA" sz="28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24 hour urine free* cortisol</a:t>
            </a:r>
            <a:endParaRPr lang="en-CA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991F2E-E34E-1E25-F7A7-920702D683F7}"/>
              </a:ext>
            </a:extLst>
          </p:cNvPr>
          <p:cNvSpPr txBox="1"/>
          <p:nvPr/>
        </p:nvSpPr>
        <p:spPr>
          <a:xfrm>
            <a:off x="5023722" y="5102338"/>
            <a:ext cx="66859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Free =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Non-CBG, non-albumin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Non-conjugated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 metabolite interference if performed by mass spectrometry (All labs in BC)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945DE-ED4C-F717-347C-D667A8032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541" y="1560967"/>
            <a:ext cx="4980373" cy="35413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4F5D74-B5EF-D266-0E0F-709825C94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110" y="1488553"/>
            <a:ext cx="1876687" cy="143847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FA79020-863A-F6C3-D11F-48D886626184}"/>
              </a:ext>
            </a:extLst>
          </p:cNvPr>
          <p:cNvSpPr/>
          <p:nvPr/>
        </p:nvSpPr>
        <p:spPr>
          <a:xfrm>
            <a:off x="6173004" y="2624480"/>
            <a:ext cx="874643" cy="69077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1E9F7EB4-8857-50CB-6825-0EC9DC3FC6B1}"/>
              </a:ext>
            </a:extLst>
          </p:cNvPr>
          <p:cNvCxnSpPr>
            <a:cxnSpLocks/>
          </p:cNvCxnSpPr>
          <p:nvPr/>
        </p:nvCxnSpPr>
        <p:spPr>
          <a:xfrm flipV="1">
            <a:off x="7047647" y="1946041"/>
            <a:ext cx="3979931" cy="1093144"/>
          </a:xfrm>
          <a:prstGeom prst="curvedConnector3">
            <a:avLst>
              <a:gd name="adj1" fmla="val 10710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494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4830418" y="2862466"/>
            <a:ext cx="2236304" cy="18983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Laboratory Investigations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7F613-9936-FEDB-F006-B263F9715AA9}"/>
              </a:ext>
            </a:extLst>
          </p:cNvPr>
          <p:cNvSpPr txBox="1"/>
          <p:nvPr/>
        </p:nvSpPr>
        <p:spPr>
          <a:xfrm>
            <a:off x="1077157" y="1838628"/>
            <a:ext cx="23319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Aldosterone to </a:t>
            </a:r>
          </a:p>
          <a:p>
            <a:r>
              <a:rPr lang="en-US" dirty="0"/>
              <a:t>Renin Ratio (ARR):</a:t>
            </a:r>
          </a:p>
          <a:p>
            <a:pPr marL="285750" indent="-285750">
              <a:buFontTx/>
              <a:buChar char="-"/>
            </a:pPr>
            <a:r>
              <a:rPr lang="en-US" dirty="0"/>
              <a:t>Is renin suppressed?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881335-6008-3EF5-C854-6A68D46ABBCE}"/>
              </a:ext>
            </a:extLst>
          </p:cNvPr>
          <p:cNvSpPr txBox="1"/>
          <p:nvPr/>
        </p:nvSpPr>
        <p:spPr>
          <a:xfrm>
            <a:off x="8481391" y="1644776"/>
            <a:ext cx="2633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Aldosterone suppression test:</a:t>
            </a:r>
          </a:p>
          <a:p>
            <a:pPr marL="285750" indent="-285750">
              <a:buFontTx/>
              <a:buChar char="-"/>
            </a:pPr>
            <a:r>
              <a:rPr lang="en-US" dirty="0"/>
              <a:t>Saline suppression test</a:t>
            </a:r>
            <a:endParaRPr lang="en-CA" dirty="0"/>
          </a:p>
          <a:p>
            <a:pPr marL="742950" lvl="1" indent="-285750">
              <a:buFontTx/>
              <a:buChar char="-"/>
            </a:pPr>
            <a:r>
              <a:rPr lang="en-CA" dirty="0"/>
              <a:t>necessary?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29DF64-10CE-02EE-36EF-A85E99C4710A}"/>
              </a:ext>
            </a:extLst>
          </p:cNvPr>
          <p:cNvSpPr txBox="1"/>
          <p:nvPr/>
        </p:nvSpPr>
        <p:spPr>
          <a:xfrm>
            <a:off x="8580782" y="5252683"/>
            <a:ext cx="33152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Aldosterone suppression test:</a:t>
            </a:r>
          </a:p>
          <a:p>
            <a:pPr marL="285750" indent="-285750">
              <a:buFontTx/>
              <a:buChar char="-"/>
            </a:pPr>
            <a:r>
              <a:rPr lang="en-US" dirty="0"/>
              <a:t>Oral Salt suppression test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? Necessary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955D5F-B7A2-087C-2294-8E770DC44B12}"/>
              </a:ext>
            </a:extLst>
          </p:cNvPr>
          <p:cNvSpPr txBox="1"/>
          <p:nvPr/>
        </p:nvSpPr>
        <p:spPr>
          <a:xfrm>
            <a:off x="1466516" y="5044197"/>
            <a:ext cx="18415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Adrenal Venous Sampling</a:t>
            </a:r>
          </a:p>
          <a:p>
            <a:r>
              <a:rPr lang="en-US" dirty="0"/>
              <a:t>- If surgical therapy contemplated</a:t>
            </a:r>
            <a:endParaRPr lang="en-CA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Primary aldosteronism</a:t>
            </a:r>
            <a:endParaRPr lang="en-CA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C6AD816-AC28-7F5C-2959-6BC8A63E003A}"/>
              </a:ext>
            </a:extLst>
          </p:cNvPr>
          <p:cNvCxnSpPr>
            <a:cxnSpLocks/>
            <a:stCxn id="4" idx="1"/>
            <a:endCxn id="6" idx="3"/>
          </p:cNvCxnSpPr>
          <p:nvPr/>
        </p:nvCxnSpPr>
        <p:spPr>
          <a:xfrm flipH="1" flipV="1">
            <a:off x="3409122" y="2438793"/>
            <a:ext cx="1748795" cy="701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B7131FE-F7C4-C651-E7B0-FD13394EA1F0}"/>
              </a:ext>
            </a:extLst>
          </p:cNvPr>
          <p:cNvCxnSpPr>
            <a:cxnSpLocks/>
            <a:stCxn id="4" idx="7"/>
            <a:endCxn id="7" idx="1"/>
          </p:cNvCxnSpPr>
          <p:nvPr/>
        </p:nvCxnSpPr>
        <p:spPr>
          <a:xfrm flipV="1">
            <a:off x="6739223" y="2244941"/>
            <a:ext cx="1742168" cy="8955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F168553-0BB4-2DFA-E2E0-E151EBF16C15}"/>
              </a:ext>
            </a:extLst>
          </p:cNvPr>
          <p:cNvCxnSpPr>
            <a:cxnSpLocks/>
            <a:stCxn id="4" idx="5"/>
            <a:endCxn id="8" idx="1"/>
          </p:cNvCxnSpPr>
          <p:nvPr/>
        </p:nvCxnSpPr>
        <p:spPr>
          <a:xfrm>
            <a:off x="6739223" y="4482830"/>
            <a:ext cx="1841559" cy="1231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0F6DB3D-6680-5CC5-AA16-B224CEB50A00}"/>
              </a:ext>
            </a:extLst>
          </p:cNvPr>
          <p:cNvCxnSpPr>
            <a:cxnSpLocks/>
            <a:stCxn id="4" idx="3"/>
            <a:endCxn id="10" idx="3"/>
          </p:cNvCxnSpPr>
          <p:nvPr/>
        </p:nvCxnSpPr>
        <p:spPr>
          <a:xfrm flipH="1">
            <a:off x="3308075" y="4482830"/>
            <a:ext cx="1849842" cy="1300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223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Primary Aldosteronism</a:t>
            </a:r>
            <a:endParaRPr lang="en-CA" sz="24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Renin activity vs Renin mass</a:t>
            </a:r>
            <a:endParaRPr lang="en-CA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30704E-D002-B870-4897-4C89856156BF}"/>
              </a:ext>
            </a:extLst>
          </p:cNvPr>
          <p:cNvSpPr txBox="1"/>
          <p:nvPr/>
        </p:nvSpPr>
        <p:spPr>
          <a:xfrm>
            <a:off x="3861786" y="2105483"/>
            <a:ext cx="264222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Suppressed renin activity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ED51E1-F096-B035-BADA-B2D5ED20CF72}"/>
              </a:ext>
            </a:extLst>
          </p:cNvPr>
          <p:cNvSpPr txBox="1"/>
          <p:nvPr/>
        </p:nvSpPr>
        <p:spPr>
          <a:xfrm>
            <a:off x="8705511" y="2090601"/>
            <a:ext cx="279995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&lt;&lt; 0.20 ng/L/s</a:t>
            </a:r>
            <a:endParaRPr lang="en-CA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460C256-99E8-8D9F-ADF1-D9C5DA7BB856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 flipV="1">
            <a:off x="6504007" y="2275267"/>
            <a:ext cx="2201504" cy="14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E095CFA-1762-C1B5-866A-BA4A855038A6}"/>
              </a:ext>
            </a:extLst>
          </p:cNvPr>
          <p:cNvSpPr txBox="1"/>
          <p:nvPr/>
        </p:nvSpPr>
        <p:spPr>
          <a:xfrm>
            <a:off x="6504007" y="1940697"/>
            <a:ext cx="1860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SPH Mass Spec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1B1A0E-C1B2-5761-CF5F-9C77C1B155CA}"/>
              </a:ext>
            </a:extLst>
          </p:cNvPr>
          <p:cNvSpPr txBox="1"/>
          <p:nvPr/>
        </p:nvSpPr>
        <p:spPr>
          <a:xfrm>
            <a:off x="6482436" y="3185529"/>
            <a:ext cx="2335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Lifelabs</a:t>
            </a:r>
            <a:r>
              <a:rPr lang="en-US" dirty="0"/>
              <a:t> immunoassay*</a:t>
            </a:r>
            <a:endParaRPr lang="en-C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9C587B-2616-575B-E341-CDB1A0D5ED4D}"/>
              </a:ext>
            </a:extLst>
          </p:cNvPr>
          <p:cNvSpPr txBox="1"/>
          <p:nvPr/>
        </p:nvSpPr>
        <p:spPr>
          <a:xfrm>
            <a:off x="3861786" y="3350315"/>
            <a:ext cx="264222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Suppressed renin mass</a:t>
            </a:r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54E7EE-9FEF-42A7-47BB-C3E0BDD59C34}"/>
              </a:ext>
            </a:extLst>
          </p:cNvPr>
          <p:cNvSpPr txBox="1"/>
          <p:nvPr/>
        </p:nvSpPr>
        <p:spPr>
          <a:xfrm>
            <a:off x="8705511" y="3335433"/>
            <a:ext cx="279995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&lt; 5 ng/L</a:t>
            </a:r>
            <a:endParaRPr lang="en-CA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C7B415A-F718-9ACF-C5FE-2E136840EC2B}"/>
              </a:ext>
            </a:extLst>
          </p:cNvPr>
          <p:cNvCxnSpPr>
            <a:cxnSpLocks/>
            <a:stCxn id="16" idx="3"/>
            <a:endCxn id="18" idx="1"/>
          </p:cNvCxnSpPr>
          <p:nvPr/>
        </p:nvCxnSpPr>
        <p:spPr>
          <a:xfrm flipV="1">
            <a:off x="6504007" y="3520099"/>
            <a:ext cx="2201504" cy="14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B9256DE-EBF7-B55E-D8AC-A991E4B04589}"/>
              </a:ext>
            </a:extLst>
          </p:cNvPr>
          <p:cNvSpPr txBox="1"/>
          <p:nvPr/>
        </p:nvSpPr>
        <p:spPr>
          <a:xfrm>
            <a:off x="6504006" y="2260385"/>
            <a:ext cx="2335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3h incubation Angiotensin-I </a:t>
            </a:r>
            <a:r>
              <a:rPr lang="en-US" dirty="0" err="1"/>
              <a:t>gener’n</a:t>
            </a:r>
            <a:r>
              <a:rPr lang="en-US" dirty="0"/>
              <a:t>*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264305-E5AB-72EC-117B-61C728C513B4}"/>
              </a:ext>
            </a:extLst>
          </p:cNvPr>
          <p:cNvSpPr txBox="1"/>
          <p:nvPr/>
        </p:nvSpPr>
        <p:spPr>
          <a:xfrm>
            <a:off x="8705511" y="2474335"/>
            <a:ext cx="279995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Typical &lt; 0.05 ng/L/s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9964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Primary Aldosteronism</a:t>
            </a:r>
            <a:endParaRPr lang="en-CA" sz="24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When to calculate:</a:t>
            </a:r>
            <a:br>
              <a:rPr lang="en-US" sz="3600" dirty="0"/>
            </a:br>
            <a:r>
              <a:rPr lang="en-US" sz="3600" dirty="0"/>
              <a:t>Aldosterone to renin ratio (ARR)?</a:t>
            </a:r>
            <a:endParaRPr lang="en-CA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D14F9-3C69-1961-E030-D6F39AA442F9}"/>
              </a:ext>
            </a:extLst>
          </p:cNvPr>
          <p:cNvSpPr txBox="1"/>
          <p:nvPr/>
        </p:nvSpPr>
        <p:spPr>
          <a:xfrm>
            <a:off x="4648672" y="1859339"/>
            <a:ext cx="55041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High suspicion:</a:t>
            </a:r>
          </a:p>
          <a:p>
            <a:pPr marL="285750" indent="-285750">
              <a:buFontTx/>
              <a:buChar char="-"/>
            </a:pPr>
            <a:r>
              <a:rPr lang="en-US" dirty="0"/>
              <a:t>Hypokalemic hypertension that persists in spite of medication. Do not stop medication.</a:t>
            </a:r>
          </a:p>
          <a:p>
            <a:pPr marL="285750" indent="-285750">
              <a:buFontTx/>
              <a:buChar char="-"/>
            </a:pPr>
            <a:r>
              <a:rPr lang="en-US" dirty="0"/>
              <a:t>Do not test concurrently with dexamethasone suppression test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b="1" dirty="0"/>
              <a:t>Low suspicion:</a:t>
            </a:r>
          </a:p>
          <a:p>
            <a:pPr marL="285750" indent="-285750">
              <a:buFontTx/>
              <a:buChar char="-"/>
            </a:pPr>
            <a:r>
              <a:rPr lang="en-US" dirty="0"/>
              <a:t>Discontinue medications that predispose to false negatives</a:t>
            </a:r>
          </a:p>
          <a:p>
            <a:pPr marL="742950" lvl="1" indent="-285750">
              <a:buFontTx/>
              <a:buChar char="-"/>
            </a:pPr>
            <a:r>
              <a:rPr lang="en-CA" dirty="0"/>
              <a:t>Mineralocorticoid receptor blocking agents</a:t>
            </a:r>
          </a:p>
          <a:p>
            <a:pPr marL="742950" lvl="1" indent="-285750">
              <a:buFontTx/>
              <a:buChar char="-"/>
            </a:pPr>
            <a:r>
              <a:rPr lang="en-CA" dirty="0"/>
              <a:t>ACE I, ARB</a:t>
            </a:r>
          </a:p>
        </p:txBody>
      </p:sp>
    </p:spTree>
    <p:extLst>
      <p:ext uri="{BB962C8B-B14F-4D97-AF65-F5344CB8AC3E}">
        <p14:creationId xmlns:p14="http://schemas.microsoft.com/office/powerpoint/2010/main" val="3696710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Primary Aldosteronism</a:t>
            </a:r>
            <a:endParaRPr lang="en-CA" sz="24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How to calculate:</a:t>
            </a:r>
            <a:br>
              <a:rPr lang="en-US" sz="3600" dirty="0"/>
            </a:br>
            <a:r>
              <a:rPr lang="en-US" sz="3600" dirty="0"/>
              <a:t>Aldosterone to renin ratio (ARR)?</a:t>
            </a:r>
            <a:endParaRPr lang="en-CA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D14F9-3C69-1961-E030-D6F39AA442F9}"/>
              </a:ext>
            </a:extLst>
          </p:cNvPr>
          <p:cNvSpPr txBox="1"/>
          <p:nvPr/>
        </p:nvSpPr>
        <p:spPr>
          <a:xfrm>
            <a:off x="4202816" y="1941609"/>
            <a:ext cx="647712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Pre-analytic: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Morning collection:</a:t>
            </a:r>
          </a:p>
          <a:p>
            <a:pPr marL="1200150" lvl="2" indent="-285750">
              <a:buFontTx/>
              <a:buChar char="-"/>
            </a:pPr>
            <a:r>
              <a:rPr lang="en-US" dirty="0"/>
              <a:t>Before 10 am after 1 h ambulation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Preferably on an unrestricted salt diet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Random (sitting for 15 minutes)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No Dexamethasone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b="1" dirty="0"/>
              <a:t>Analytic: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Lifelabs</a:t>
            </a:r>
            <a:r>
              <a:rPr lang="en-US" dirty="0"/>
              <a:t>: </a:t>
            </a:r>
            <a:r>
              <a:rPr lang="en-US" dirty="0" err="1"/>
              <a:t>Diasorin</a:t>
            </a:r>
            <a:r>
              <a:rPr lang="en-US" dirty="0"/>
              <a:t> Liaison LX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Renin mass and aldosterone immunoassay</a:t>
            </a:r>
          </a:p>
          <a:p>
            <a:pPr marL="285750" indent="-285750">
              <a:buFontTx/>
              <a:buChar char="-"/>
            </a:pPr>
            <a:r>
              <a:rPr lang="en-US" dirty="0"/>
              <a:t>SPH: Mass spectrometry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Renin activity via Ang-1 generation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Aldosterone 	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Cortisol (not reported, guides interpretation, no drug interference aside from prednisolone)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61868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 descr="reninator-3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228" y="452416"/>
            <a:ext cx="6145097" cy="6576837"/>
          </a:xfrm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7405609" y="1384602"/>
            <a:ext cx="2553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Renal Artery Stenosis</a:t>
            </a:r>
          </a:p>
          <a:p>
            <a:r>
              <a:rPr lang="en-US" sz="1600" dirty="0"/>
              <a:t>Renal Parenchymal</a:t>
            </a:r>
          </a:p>
          <a:p>
            <a:r>
              <a:rPr lang="en-US" sz="1600" dirty="0" err="1"/>
              <a:t>Reninoma</a:t>
            </a:r>
            <a:endParaRPr lang="en-US" sz="1600" dirty="0"/>
          </a:p>
          <a:p>
            <a:r>
              <a:rPr lang="en-US" sz="1600" dirty="0"/>
              <a:t>Bartter/</a:t>
            </a:r>
            <a:r>
              <a:rPr lang="en-US" sz="1600" dirty="0" err="1"/>
              <a:t>Gitelman</a:t>
            </a:r>
            <a:endParaRPr lang="en-US" sz="1600" dirty="0"/>
          </a:p>
          <a:p>
            <a:r>
              <a:rPr lang="en-US" sz="1600" dirty="0" err="1"/>
              <a:t>Laxitive</a:t>
            </a:r>
            <a:r>
              <a:rPr lang="en-US" sz="1600" dirty="0"/>
              <a:t>/Diuretic Abuse</a:t>
            </a:r>
          </a:p>
          <a:p>
            <a:r>
              <a:rPr lang="en-US" sz="1600" dirty="0"/>
              <a:t>Aldosterone Blockers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82479" y="5517406"/>
            <a:ext cx="3825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Addison’s/Post-op </a:t>
            </a:r>
            <a:r>
              <a:rPr lang="en-US" dirty="0" err="1"/>
              <a:t>Adrenalectomy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506982" y="3296385"/>
            <a:ext cx="21790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Medication Effects</a:t>
            </a:r>
          </a:p>
          <a:p>
            <a:r>
              <a:rPr lang="en-US" dirty="0"/>
              <a:t>ACE/ARB</a:t>
            </a:r>
          </a:p>
          <a:p>
            <a:r>
              <a:rPr lang="en-US" dirty="0"/>
              <a:t>CCB</a:t>
            </a:r>
          </a:p>
          <a:p>
            <a:r>
              <a:rPr lang="en-US" dirty="0"/>
              <a:t>Diuresis</a:t>
            </a:r>
          </a:p>
          <a:p>
            <a:r>
              <a:rPr lang="en-US" dirty="0"/>
              <a:t>Vasodilators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52712" y="5205422"/>
            <a:ext cx="224061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Prolonged Recumbence</a:t>
            </a:r>
          </a:p>
          <a:p>
            <a:r>
              <a:rPr lang="en-US" sz="1600" dirty="0"/>
              <a:t>IV Fluid</a:t>
            </a:r>
          </a:p>
          <a:p>
            <a:r>
              <a:rPr lang="en-US" sz="1600" dirty="0"/>
              <a:t>Mineralocorticoid HTN (non-Aldo)</a:t>
            </a:r>
          </a:p>
          <a:p>
            <a:r>
              <a:rPr lang="en-US" sz="1600" dirty="0"/>
              <a:t>Diabetic Nephropathy</a:t>
            </a:r>
          </a:p>
          <a:p>
            <a:r>
              <a:rPr lang="en-US" sz="1600" dirty="0"/>
              <a:t>NSAID Exposure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35667" y="4866045"/>
            <a:ext cx="1056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5" name="Bent Arrow 14"/>
          <p:cNvSpPr/>
          <p:nvPr/>
        </p:nvSpPr>
        <p:spPr>
          <a:xfrm rot="16200000" flipV="1">
            <a:off x="5242114" y="5687699"/>
            <a:ext cx="553997" cy="837583"/>
          </a:xfrm>
          <a:prstGeom prst="bentArrow">
            <a:avLst>
              <a:gd name="adj1" fmla="val 24663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34578" y="3140669"/>
            <a:ext cx="1484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Probably</a:t>
            </a:r>
          </a:p>
          <a:p>
            <a:r>
              <a:rPr lang="en-US" dirty="0"/>
              <a:t>Normal</a:t>
            </a:r>
          </a:p>
          <a:p>
            <a:r>
              <a:rPr lang="en-US" dirty="0"/>
              <a:t>Context</a:t>
            </a:r>
          </a:p>
          <a:p>
            <a:r>
              <a:rPr lang="en-US" dirty="0"/>
              <a:t>Dependent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58121" y="4550273"/>
            <a:ext cx="19606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 w </a:t>
            </a:r>
            <a:r>
              <a:rPr lang="en-US" dirty="0" err="1"/>
              <a:t>hypoK</a:t>
            </a:r>
            <a:endParaRPr lang="en-US" dirty="0"/>
          </a:p>
          <a:p>
            <a:r>
              <a:rPr lang="en-US" sz="1200" dirty="0"/>
              <a:t>(among other things)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4779459" y="4632959"/>
            <a:ext cx="716089" cy="246817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758546" y="6304002"/>
            <a:ext cx="18182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Treated Addison’s</a:t>
            </a:r>
          </a:p>
          <a:p>
            <a:r>
              <a:rPr lang="en-US" sz="1200" dirty="0"/>
              <a:t>(among other things)</a:t>
            </a:r>
          </a:p>
        </p:txBody>
      </p:sp>
      <p:sp>
        <p:nvSpPr>
          <p:cNvPr id="32" name="Up Arrow 31"/>
          <p:cNvSpPr/>
          <p:nvPr/>
        </p:nvSpPr>
        <p:spPr>
          <a:xfrm>
            <a:off x="6388252" y="5926670"/>
            <a:ext cx="237100" cy="440267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3D5C6FD-A548-53DF-54D1-3679D9BD4D64}"/>
              </a:ext>
            </a:extLst>
          </p:cNvPr>
          <p:cNvSpPr/>
          <p:nvPr/>
        </p:nvSpPr>
        <p:spPr>
          <a:xfrm>
            <a:off x="406627" y="172028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Primary Aldosteronism</a:t>
            </a:r>
            <a:endParaRPr lang="en-CA" sz="2400" dirty="0"/>
          </a:p>
        </p:txBody>
      </p:sp>
      <p:sp>
        <p:nvSpPr>
          <p:cNvPr id="3" name="Title 10">
            <a:extLst>
              <a:ext uri="{FF2B5EF4-FFF2-40B4-BE49-F238E27FC236}">
                <a16:creationId xmlns:a16="http://schemas.microsoft.com/office/drawing/2014/main" id="{A70EDE25-3FF1-DD25-E92E-E361C8000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979" y="9128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Interpretation:</a:t>
            </a:r>
            <a:br>
              <a:rPr lang="en-US" sz="3600" dirty="0"/>
            </a:br>
            <a:r>
              <a:rPr lang="en-US" sz="3600" dirty="0"/>
              <a:t>Aldosterone to renin ratio (ARR)?</a:t>
            </a:r>
            <a:endParaRPr lang="en-CA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5643661" y="2597176"/>
            <a:ext cx="5884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PA </a:t>
            </a:r>
          </a:p>
          <a:p>
            <a:r>
              <a:rPr lang="en-US" sz="2000" dirty="0"/>
              <a:t>+</a:t>
            </a:r>
          </a:p>
          <a:p>
            <a:pPr lvl="1" algn="just"/>
            <a:endParaRPr lang="en-US" sz="16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AED91DD-BB6C-293C-0EA3-2A5A35BE8CCD}"/>
              </a:ext>
            </a:extLst>
          </p:cNvPr>
          <p:cNvGrpSpPr/>
          <p:nvPr/>
        </p:nvGrpSpPr>
        <p:grpSpPr>
          <a:xfrm>
            <a:off x="6040094" y="1341364"/>
            <a:ext cx="932634" cy="3139984"/>
            <a:chOff x="6040094" y="1341364"/>
            <a:chExt cx="932634" cy="3139984"/>
          </a:xfrm>
          <a:gradFill flip="none" rotWithShape="1">
            <a:gsLst>
              <a:gs pos="90000">
                <a:srgbClr val="F2BB97"/>
              </a:gs>
              <a:gs pos="100000">
                <a:srgbClr val="FF0000"/>
              </a:gs>
              <a:gs pos="0">
                <a:srgbClr val="BD1380"/>
              </a:gs>
              <a:gs pos="100000">
                <a:srgbClr val="FF0000"/>
              </a:gs>
            </a:gsLst>
            <a:lin ang="10800000" scaled="1"/>
            <a:tileRect/>
          </a:gra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A43CFB6-A086-B055-D419-576163CD69F5}"/>
                </a:ext>
              </a:extLst>
            </p:cNvPr>
            <p:cNvSpPr/>
            <p:nvPr/>
          </p:nvSpPr>
          <p:spPr>
            <a:xfrm>
              <a:off x="6040094" y="1341364"/>
              <a:ext cx="932634" cy="22986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35DD902-0A90-27E7-45FD-774D34BAC269}"/>
                </a:ext>
              </a:extLst>
            </p:cNvPr>
            <p:cNvSpPr/>
            <p:nvPr/>
          </p:nvSpPr>
          <p:spPr>
            <a:xfrm>
              <a:off x="6040094" y="3640015"/>
              <a:ext cx="457421" cy="8413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AAC8AC77-0A0C-B175-65A3-105ACE7729F4}"/>
                </a:ext>
              </a:extLst>
            </p:cNvPr>
            <p:cNvSpPr/>
            <p:nvPr/>
          </p:nvSpPr>
          <p:spPr>
            <a:xfrm rot="5400000">
              <a:off x="6604615" y="3529856"/>
              <a:ext cx="237100" cy="45742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F96EFA2-C845-3AF1-6406-832AB0354916}"/>
              </a:ext>
            </a:extLst>
          </p:cNvPr>
          <p:cNvSpPr txBox="1"/>
          <p:nvPr/>
        </p:nvSpPr>
        <p:spPr>
          <a:xfrm>
            <a:off x="6186675" y="2613009"/>
            <a:ext cx="5884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PA</a:t>
            </a:r>
          </a:p>
          <a:p>
            <a:r>
              <a:rPr lang="en-US" sz="2000" dirty="0"/>
              <a:t>+/-</a:t>
            </a:r>
          </a:p>
          <a:p>
            <a:pPr lvl="1" algn="just"/>
            <a:endParaRPr lang="en-US" sz="1600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002020D-8FB5-9F89-DF2C-C28170AE591C}"/>
              </a:ext>
            </a:extLst>
          </p:cNvPr>
          <p:cNvSpPr/>
          <p:nvPr/>
        </p:nvSpPr>
        <p:spPr>
          <a:xfrm rot="17850424">
            <a:off x="6120863" y="3862303"/>
            <a:ext cx="979354" cy="285903"/>
          </a:xfrm>
          <a:prstGeom prst="triangle">
            <a:avLst/>
          </a:prstGeom>
          <a:gradFill>
            <a:gsLst>
              <a:gs pos="44000">
                <a:schemeClr val="accent2"/>
              </a:gs>
              <a:gs pos="100000">
                <a:srgbClr val="92D050"/>
              </a:gs>
              <a:gs pos="0">
                <a:srgbClr val="FF000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927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3" grpId="0"/>
      <p:bldP spid="15" grpId="0" animBg="1"/>
      <p:bldP spid="24" grpId="0"/>
      <p:bldP spid="29" grpId="0"/>
      <p:bldP spid="30" grpId="0" animBg="1"/>
      <p:bldP spid="31" grpId="0"/>
      <p:bldP spid="32" grpId="0" animBg="1"/>
      <p:bldP spid="7" grpId="0"/>
      <p:bldP spid="19" grpId="0"/>
      <p:bldP spid="19" grpId="1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Primary Aldosteronism</a:t>
            </a:r>
            <a:endParaRPr lang="en-CA" sz="24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Interpretation:</a:t>
            </a:r>
            <a:br>
              <a:rPr lang="en-US" sz="3600" dirty="0"/>
            </a:br>
            <a:r>
              <a:rPr lang="en-US" sz="3600" dirty="0"/>
              <a:t>Aldosterone to renin ratio (ARR)?</a:t>
            </a:r>
            <a:endParaRPr lang="en-CA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E5C0A3-1FB7-49D3-B68B-65D2A5CAE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50" y="2703512"/>
            <a:ext cx="6807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470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Primary Aldosteronism</a:t>
            </a:r>
            <a:endParaRPr lang="en-CA" sz="24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Aldosterone suppression test:</a:t>
            </a:r>
            <a:br>
              <a:rPr lang="en-US" sz="3600" dirty="0"/>
            </a:br>
            <a:r>
              <a:rPr lang="en-US" sz="3600" dirty="0"/>
              <a:t>- Seated Saline suppression test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D14F9-3C69-1961-E030-D6F39AA442F9}"/>
              </a:ext>
            </a:extLst>
          </p:cNvPr>
          <p:cNvSpPr txBox="1"/>
          <p:nvPr/>
        </p:nvSpPr>
        <p:spPr>
          <a:xfrm>
            <a:off x="4194108" y="2380313"/>
            <a:ext cx="71515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Pre-analytic: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No MRA medications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Seated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Potassium replete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Tolerant of 2L of NS over 4 hours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Collection: Baseline and 4 hours post Renin/Aldosterone/Cortisol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b="1" dirty="0"/>
              <a:t>Analytic:</a:t>
            </a:r>
          </a:p>
          <a:p>
            <a:pPr marL="285750" indent="-285750">
              <a:buFontTx/>
              <a:buChar char="-"/>
            </a:pPr>
            <a:r>
              <a:rPr lang="en-US" dirty="0"/>
              <a:t>SPH: Mass spectrometry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Renin activity (Ang-1 generation), Aldosterone, Cortisol</a:t>
            </a:r>
          </a:p>
          <a:p>
            <a:pPr marL="742950" lvl="1" indent="-285750">
              <a:buFontTx/>
              <a:buChar char="-"/>
            </a:pPr>
            <a:endParaRPr lang="en-US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81102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Primary Aldosteronism</a:t>
            </a:r>
            <a:endParaRPr lang="en-CA" sz="24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Aldosterone suppression test:</a:t>
            </a:r>
            <a:br>
              <a:rPr lang="en-US" sz="3600" dirty="0"/>
            </a:br>
            <a:r>
              <a:rPr lang="en-US" sz="3600" dirty="0"/>
              <a:t>- Seated Saline suppression test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D14F9-3C69-1961-E030-D6F39AA442F9}"/>
              </a:ext>
            </a:extLst>
          </p:cNvPr>
          <p:cNvSpPr txBox="1"/>
          <p:nvPr/>
        </p:nvSpPr>
        <p:spPr>
          <a:xfrm>
            <a:off x="4833793" y="2155457"/>
            <a:ext cx="5392789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Did Renin suppress &lt; 0.05 ng/L/s (or &lt; 0.20 ng/L/s)?</a:t>
            </a:r>
          </a:p>
          <a:p>
            <a:r>
              <a:rPr lang="en-US" dirty="0"/>
              <a:t>	And</a:t>
            </a:r>
          </a:p>
          <a:p>
            <a:pPr marL="285750" indent="-285750">
              <a:buFontTx/>
              <a:buChar char="-"/>
            </a:pPr>
            <a:r>
              <a:rPr lang="en-US" dirty="0"/>
              <a:t>Did Cortisol decrease?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94535D-461B-8669-D53B-B8BE8D09E958}"/>
              </a:ext>
            </a:extLst>
          </p:cNvPr>
          <p:cNvSpPr txBox="1"/>
          <p:nvPr/>
        </p:nvSpPr>
        <p:spPr>
          <a:xfrm>
            <a:off x="5203182" y="4441578"/>
            <a:ext cx="46540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Did Aldosterone suppress?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&lt; 73 </a:t>
            </a:r>
            <a:r>
              <a:rPr lang="en-US" dirty="0" err="1"/>
              <a:t>pmol</a:t>
            </a:r>
            <a:r>
              <a:rPr lang="en-US" dirty="0"/>
              <a:t>/L	sensitive rule out*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&gt; 162 </a:t>
            </a:r>
            <a:r>
              <a:rPr lang="en-US" dirty="0" err="1"/>
              <a:t>pmol</a:t>
            </a:r>
            <a:r>
              <a:rPr lang="en-US" dirty="0"/>
              <a:t>/L	specific rule in*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A37CB7-2A2E-5711-B72E-3B5E01F3E4EA}"/>
              </a:ext>
            </a:extLst>
          </p:cNvPr>
          <p:cNvSpPr txBox="1"/>
          <p:nvPr/>
        </p:nvSpPr>
        <p:spPr>
          <a:xfrm>
            <a:off x="3954411" y="1744367"/>
            <a:ext cx="7151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Interpretation: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65E6CA-6CAF-4176-6E03-67772B93D4B9}"/>
              </a:ext>
            </a:extLst>
          </p:cNvPr>
          <p:cNvSpPr txBox="1"/>
          <p:nvPr/>
        </p:nvSpPr>
        <p:spPr>
          <a:xfrm>
            <a:off x="4068263" y="3518248"/>
            <a:ext cx="138576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numCol="1" rtlCol="0">
            <a:spAutoFit/>
          </a:bodyPr>
          <a:lstStyle/>
          <a:p>
            <a:pPr algn="ctr"/>
            <a:r>
              <a:rPr lang="en-US" dirty="0"/>
              <a:t>Invalid Test</a:t>
            </a:r>
            <a:endParaRPr lang="en-CA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26142D7-36AD-B126-DDA0-0EB11E1BA622}"/>
              </a:ext>
            </a:extLst>
          </p:cNvPr>
          <p:cNvCxnSpPr>
            <a:cxnSpLocks/>
            <a:stCxn id="9" idx="2"/>
            <a:endCxn id="5" idx="0"/>
          </p:cNvCxnSpPr>
          <p:nvPr/>
        </p:nvCxnSpPr>
        <p:spPr>
          <a:xfrm flipH="1">
            <a:off x="4761144" y="3078787"/>
            <a:ext cx="2769044" cy="439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303076B-159C-ECEE-CF1E-CDDD73817078}"/>
              </a:ext>
            </a:extLst>
          </p:cNvPr>
          <p:cNvCxnSpPr>
            <a:cxnSpLocks/>
            <a:stCxn id="9" idx="2"/>
            <a:endCxn id="2" idx="0"/>
          </p:cNvCxnSpPr>
          <p:nvPr/>
        </p:nvCxnSpPr>
        <p:spPr>
          <a:xfrm>
            <a:off x="7530188" y="3078787"/>
            <a:ext cx="0" cy="1362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E1A49CC-EF68-859E-A137-53E0F361C92B}"/>
              </a:ext>
            </a:extLst>
          </p:cNvPr>
          <p:cNvSpPr txBox="1"/>
          <p:nvPr/>
        </p:nvSpPr>
        <p:spPr>
          <a:xfrm>
            <a:off x="5929382" y="3244334"/>
            <a:ext cx="58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  <a:endParaRPr lang="en-CA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DE900C-0ED8-F89E-9010-34CDAD85F35B}"/>
              </a:ext>
            </a:extLst>
          </p:cNvPr>
          <p:cNvSpPr txBox="1"/>
          <p:nvPr/>
        </p:nvSpPr>
        <p:spPr>
          <a:xfrm>
            <a:off x="7032603" y="3594548"/>
            <a:ext cx="58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4A65D6-81CA-E04B-0EFF-F97597E5CD7E}"/>
              </a:ext>
            </a:extLst>
          </p:cNvPr>
          <p:cNvSpPr txBox="1"/>
          <p:nvPr/>
        </p:nvSpPr>
        <p:spPr>
          <a:xfrm>
            <a:off x="4068263" y="6096592"/>
            <a:ext cx="81947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</a:t>
            </a:r>
            <a:r>
              <a:rPr lang="en-CA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Stowasser</a:t>
            </a:r>
            <a:r>
              <a:rPr lang="en-CA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Ahmed AH, Cowley D, </a:t>
            </a:r>
            <a:r>
              <a:rPr lang="en-CA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Wolley</a:t>
            </a:r>
            <a:r>
              <a:rPr lang="en-CA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Guo Z, </a:t>
            </a:r>
            <a:r>
              <a:rPr lang="en-CA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McWhinney</a:t>
            </a:r>
            <a:r>
              <a:rPr lang="en-CA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BC, </a:t>
            </a:r>
            <a:r>
              <a:rPr lang="en-CA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Ungerer</a:t>
            </a:r>
            <a:r>
              <a:rPr lang="en-CA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JP, Gordon RD. Comparison of seated with recumbent saline suppression testing for the diagnosis of primary aldosteronism. The Journal of Clinical Endocrinology &amp; Metabolism. 2018 Sep 18;103(11):4113-24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06712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Primary Aldosteronism</a:t>
            </a:r>
            <a:endParaRPr lang="en-CA" sz="24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Aldosterone suppression test:</a:t>
            </a:r>
            <a:br>
              <a:rPr lang="en-US" sz="3600" dirty="0"/>
            </a:br>
            <a:r>
              <a:rPr lang="en-US" sz="3600" dirty="0"/>
              <a:t>- Oral Salt suppression test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D14F9-3C69-1961-E030-D6F39AA442F9}"/>
              </a:ext>
            </a:extLst>
          </p:cNvPr>
          <p:cNvSpPr txBox="1"/>
          <p:nvPr/>
        </p:nvSpPr>
        <p:spPr>
          <a:xfrm>
            <a:off x="3954411" y="2318169"/>
            <a:ext cx="71515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Pre-analytic: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Replete K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No MRA medications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High salt diet plus oral salt tablets prn for 3 days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Collect urine 24h starting on the third day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b="1" dirty="0"/>
              <a:t>Analytic: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St Paul’s Hospital</a:t>
            </a:r>
          </a:p>
          <a:p>
            <a:pPr marL="1200150" lvl="2" indent="-285750">
              <a:buFontTx/>
              <a:buChar char="-"/>
            </a:pPr>
            <a:r>
              <a:rPr lang="en-US" dirty="0"/>
              <a:t>Urine aldosterone by mass spectrometry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813591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Primary Aldosteronism</a:t>
            </a:r>
            <a:endParaRPr lang="en-CA" sz="24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Aldosterone suppression test:</a:t>
            </a:r>
            <a:br>
              <a:rPr lang="en-US" sz="3600" dirty="0"/>
            </a:br>
            <a:r>
              <a:rPr lang="en-US" sz="3600" dirty="0"/>
              <a:t>- Oral Salt suppression test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D14F9-3C69-1961-E030-D6F39AA442F9}"/>
              </a:ext>
            </a:extLst>
          </p:cNvPr>
          <p:cNvSpPr txBox="1"/>
          <p:nvPr/>
        </p:nvSpPr>
        <p:spPr>
          <a:xfrm>
            <a:off x="3778919" y="2265601"/>
            <a:ext cx="8237590" cy="2031325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Interpretive: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If 24h urine Na &gt; 200 </a:t>
            </a:r>
            <a:r>
              <a:rPr lang="en-US" dirty="0" err="1"/>
              <a:t>mEq</a:t>
            </a:r>
            <a:r>
              <a:rPr lang="en-US" dirty="0"/>
              <a:t>, then</a:t>
            </a:r>
          </a:p>
          <a:p>
            <a:pPr lvl="1"/>
            <a:endParaRPr lang="en-US" dirty="0"/>
          </a:p>
          <a:p>
            <a:pPr marL="742950" lvl="1" indent="-285750">
              <a:buFontTx/>
              <a:buChar char="-"/>
            </a:pPr>
            <a:r>
              <a:rPr lang="en-US" dirty="0"/>
              <a:t>Urine aldosterone &lt;= 32 </a:t>
            </a:r>
            <a:r>
              <a:rPr lang="en-US" dirty="0" err="1"/>
              <a:t>pmol</a:t>
            </a:r>
            <a:r>
              <a:rPr lang="en-US" dirty="0"/>
              <a:t>/L =&gt; Rules out primary aldosteronism</a:t>
            </a:r>
          </a:p>
          <a:p>
            <a:pPr lvl="1"/>
            <a:endParaRPr lang="en-US" dirty="0"/>
          </a:p>
          <a:p>
            <a:pPr marL="742950" lvl="1" indent="-285750">
              <a:buFontTx/>
              <a:buChar char="-"/>
            </a:pPr>
            <a:r>
              <a:rPr lang="en-US" dirty="0"/>
              <a:t>Urine aldosterone &gt; 32 </a:t>
            </a:r>
            <a:r>
              <a:rPr lang="en-US" dirty="0" err="1"/>
              <a:t>pmol</a:t>
            </a:r>
            <a:r>
              <a:rPr lang="en-US" dirty="0"/>
              <a:t>/L   =&gt; Confirms pathologic hyperaldosteronism*</a:t>
            </a:r>
          </a:p>
          <a:p>
            <a:pPr lvl="1"/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ED808C-FDBE-3626-6258-0584BCE01CA9}"/>
              </a:ext>
            </a:extLst>
          </p:cNvPr>
          <p:cNvSpPr txBox="1"/>
          <p:nvPr/>
        </p:nvSpPr>
        <p:spPr>
          <a:xfrm>
            <a:off x="3778919" y="6281258"/>
            <a:ext cx="8237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*Pathologic condition may be primary or secondary aldosteronism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513466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Primary Aldosteronism</a:t>
            </a:r>
            <a:endParaRPr lang="en-CA" sz="24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Adrenal Venous Sampling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D14F9-3C69-1961-E030-D6F39AA442F9}"/>
              </a:ext>
            </a:extLst>
          </p:cNvPr>
          <p:cNvSpPr txBox="1"/>
          <p:nvPr/>
        </p:nvSpPr>
        <p:spPr>
          <a:xfrm>
            <a:off x="3964880" y="1625276"/>
            <a:ext cx="8015918" cy="4524315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Pre-analytic: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Proceed to adrenal venous sampling directly when:</a:t>
            </a:r>
          </a:p>
          <a:p>
            <a:pPr marL="742950" lvl="1" indent="-285750">
              <a:buFontTx/>
              <a:buChar char="-"/>
            </a:pPr>
            <a:endParaRPr lang="en-US" dirty="0"/>
          </a:p>
          <a:p>
            <a:pPr marL="1200150" lvl="2" indent="-285750">
              <a:buFontTx/>
              <a:buChar char="-"/>
            </a:pPr>
            <a:r>
              <a:rPr lang="en-US" dirty="0"/>
              <a:t>Clinical syndrome of primary aldosteronism plus</a:t>
            </a:r>
          </a:p>
          <a:p>
            <a:pPr marL="1657350" lvl="3" indent="-285750">
              <a:buFontTx/>
              <a:buChar char="-"/>
            </a:pPr>
            <a:r>
              <a:rPr lang="en-US" dirty="0"/>
              <a:t>Aldosterone &gt; 550 </a:t>
            </a:r>
            <a:r>
              <a:rPr lang="en-US" dirty="0" err="1"/>
              <a:t>pmol</a:t>
            </a:r>
            <a:r>
              <a:rPr lang="en-US" dirty="0"/>
              <a:t>/L and Renin activity &lt; limit of detection</a:t>
            </a:r>
          </a:p>
          <a:p>
            <a:pPr lvl="3"/>
            <a:endParaRPr lang="en-US" dirty="0"/>
          </a:p>
          <a:p>
            <a:pPr lvl="3"/>
            <a:r>
              <a:rPr lang="en-US" dirty="0"/>
              <a:t>OR</a:t>
            </a:r>
          </a:p>
          <a:p>
            <a:pPr lvl="3"/>
            <a:endParaRPr lang="en-US" dirty="0"/>
          </a:p>
          <a:p>
            <a:pPr marL="1657350" lvl="3" indent="-285750">
              <a:buFontTx/>
              <a:buChar char="-"/>
            </a:pPr>
            <a:r>
              <a:rPr lang="en-US" dirty="0"/>
              <a:t>Hypokalemia and hypertension prior to MRA therapy</a:t>
            </a:r>
          </a:p>
          <a:p>
            <a:pPr marL="2114550" lvl="4" indent="-285750">
              <a:buFontTx/>
              <a:buChar char="-"/>
            </a:pPr>
            <a:r>
              <a:rPr lang="en-US" dirty="0"/>
              <a:t>plus adrenal adenoma</a:t>
            </a:r>
          </a:p>
          <a:p>
            <a:pPr marL="2114550" lvl="4" indent="-285750">
              <a:buFontTx/>
              <a:buChar char="-"/>
            </a:pPr>
            <a:endParaRPr lang="en-US" dirty="0"/>
          </a:p>
          <a:p>
            <a:pPr marL="742950" lvl="1" indent="-285750">
              <a:buFontTx/>
              <a:buChar char="-"/>
            </a:pPr>
            <a:r>
              <a:rPr lang="en-US" dirty="0"/>
              <a:t>Stop MRA medication far enough in advance of procedure to allow renin activity suppression prior to procedure</a:t>
            </a:r>
          </a:p>
          <a:p>
            <a:pPr marL="742950" lvl="1" indent="-285750">
              <a:buFontTx/>
              <a:buChar char="-"/>
            </a:pPr>
            <a:endParaRPr lang="en-US" dirty="0"/>
          </a:p>
          <a:p>
            <a:pPr marL="1200150" lvl="2" indent="-285750">
              <a:buFontTx/>
              <a:buChar char="-"/>
            </a:pPr>
            <a:r>
              <a:rPr lang="en-US" dirty="0"/>
              <a:t>Prolonged complete block of aldosterone activity can prevent recognition of aldosterone secretion lateralization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07160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BD1E557F-F7DB-9982-2E97-F63FB431D4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4388" y="319088"/>
            <a:ext cx="8953500" cy="1143000"/>
          </a:xfrm>
        </p:spPr>
        <p:txBody>
          <a:bodyPr/>
          <a:lstStyle/>
          <a:p>
            <a:r>
              <a:rPr lang="en-CA" altLang="en-US" dirty="0"/>
              <a:t>AVS: Pre-analytic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131FE620-4BBD-CC99-20F4-F2659B2FF0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6138" y="1341438"/>
            <a:ext cx="7200900" cy="5111750"/>
          </a:xfrm>
        </p:spPr>
        <p:txBody>
          <a:bodyPr anchor="ctr"/>
          <a:lstStyle/>
          <a:p>
            <a:pPr>
              <a:spcBef>
                <a:spcPts val="600"/>
              </a:spcBef>
            </a:pPr>
            <a:r>
              <a:rPr lang="en-US" altLang="en-US" sz="2400" dirty="0"/>
              <a:t>Simultaneous or sequential sampling of baseline and post-ACTH (250 µg) for aldosterone and cortisol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Peripheral IVC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Right adrenal vein</a:t>
            </a:r>
          </a:p>
          <a:p>
            <a:pPr lvl="2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Success rate 64%</a:t>
            </a:r>
          </a:p>
          <a:p>
            <a:pPr lvl="2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Easy to miss; short, acute with various angle</a:t>
            </a:r>
          </a:p>
          <a:p>
            <a:pPr lvl="2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Drains into IVC (90%) or hepatic accessory vein (10%)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Left adrenal vein</a:t>
            </a:r>
          </a:p>
          <a:p>
            <a:pPr lvl="2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Success rate &gt;98%</a:t>
            </a:r>
          </a:p>
        </p:txBody>
      </p:sp>
      <p:sp>
        <p:nvSpPr>
          <p:cNvPr id="31749" name="TextBox 1">
            <a:extLst>
              <a:ext uri="{FF2B5EF4-FFF2-40B4-BE49-F238E27FC236}">
                <a16:creationId xmlns:a16="http://schemas.microsoft.com/office/drawing/2014/main" id="{5DE29FA4-41F9-7890-0B3B-D14A8545D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110347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r>
              <a:rPr lang="en-US" altLang="en-US" sz="1200"/>
              <a:t>Figure from Monticone et al. (2015) Lancet Diabetes &amp; Endocrinology 3(4):296-303. Rossi et al. (2014) Hypertension. Expert Consensus Statement 63:151-160.</a:t>
            </a:r>
            <a:endParaRPr lang="en-CA" altLang="en-US" sz="1200"/>
          </a:p>
        </p:txBody>
      </p:sp>
      <p:pic>
        <p:nvPicPr>
          <p:cNvPr id="31750" name="Picture 8" descr="Adrenal vein sampling in primary aldosteronism: towards a standardised  protocol - The Lancet Diabetes &amp; Endocrinology">
            <a:extLst>
              <a:ext uri="{FF2B5EF4-FFF2-40B4-BE49-F238E27FC236}">
                <a16:creationId xmlns:a16="http://schemas.microsoft.com/office/drawing/2014/main" id="{8C8F88D6-9D22-B249-BB67-3C4A36373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268413"/>
            <a:ext cx="3852862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BD1E557F-F7DB-9982-2E97-F63FB431D4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4388" y="319088"/>
            <a:ext cx="8953500" cy="1143000"/>
          </a:xfrm>
        </p:spPr>
        <p:txBody>
          <a:bodyPr/>
          <a:lstStyle/>
          <a:p>
            <a:r>
              <a:rPr lang="en-CA" altLang="en-US" dirty="0"/>
              <a:t>AVS: Pre-analytic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131FE620-4BBD-CC99-20F4-F2659B2FF0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6138" y="1341438"/>
            <a:ext cx="7200900" cy="5111750"/>
          </a:xfrm>
        </p:spPr>
        <p:txBody>
          <a:bodyPr anchor="ctr"/>
          <a:lstStyle/>
          <a:p>
            <a:pPr>
              <a:spcBef>
                <a:spcPts val="600"/>
              </a:spcBef>
            </a:pPr>
            <a:r>
              <a:rPr lang="en-US" altLang="en-US" sz="2400" dirty="0"/>
              <a:t>Simultaneous or sequential sampling of baseline and post-ACTH (250 µg) for aldosterone and cortisol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Peripheral IVC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Right adrenal vein</a:t>
            </a:r>
          </a:p>
          <a:p>
            <a:pPr lvl="2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Success rate 64%</a:t>
            </a:r>
          </a:p>
          <a:p>
            <a:pPr lvl="2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Easy to miss; short, acute with various angle</a:t>
            </a:r>
          </a:p>
          <a:p>
            <a:pPr lvl="2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Drains into IVC (90%) or hepatic accessory vein (10%)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Left adrenal vein</a:t>
            </a:r>
          </a:p>
          <a:p>
            <a:pPr lvl="2">
              <a:spcBef>
                <a:spcPts val="600"/>
              </a:spcBef>
            </a:pPr>
            <a:r>
              <a:rPr lang="en-US" altLang="en-US" sz="2400" dirty="0">
                <a:ea typeface="ヒラギノ角ゴ Pro W3" charset="-128"/>
              </a:rPr>
              <a:t>Success rate &gt;98%</a:t>
            </a:r>
          </a:p>
        </p:txBody>
      </p:sp>
      <p:sp>
        <p:nvSpPr>
          <p:cNvPr id="31749" name="TextBox 1">
            <a:extLst>
              <a:ext uri="{FF2B5EF4-FFF2-40B4-BE49-F238E27FC236}">
                <a16:creationId xmlns:a16="http://schemas.microsoft.com/office/drawing/2014/main" id="{5DE29FA4-41F9-7890-0B3B-D14A8545D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110347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D3370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r>
              <a:rPr lang="en-US" altLang="en-US" sz="1200"/>
              <a:t>Figure from Monticone et al. (2015) Lancet Diabetes &amp; Endocrinology 3(4):296-303. Rossi et al. (2014) Hypertension. Expert Consensus Statement 63:151-160.</a:t>
            </a:r>
            <a:endParaRPr lang="en-CA" altLang="en-US" sz="1200"/>
          </a:p>
        </p:txBody>
      </p:sp>
      <p:pic>
        <p:nvPicPr>
          <p:cNvPr id="31750" name="Picture 8" descr="Adrenal vein sampling in primary aldosteronism: towards a standardised  protocol - The Lancet Diabetes &amp; Endocrinology">
            <a:extLst>
              <a:ext uri="{FF2B5EF4-FFF2-40B4-BE49-F238E27FC236}">
                <a16:creationId xmlns:a16="http://schemas.microsoft.com/office/drawing/2014/main" id="{8C8F88D6-9D22-B249-BB67-3C4A36373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268413"/>
            <a:ext cx="3852862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D82A3F-A015-F9DD-9B63-EA924901AE16}"/>
              </a:ext>
            </a:extLst>
          </p:cNvPr>
          <p:cNvSpPr/>
          <p:nvPr/>
        </p:nvSpPr>
        <p:spPr>
          <a:xfrm>
            <a:off x="4267518" y="4289395"/>
            <a:ext cx="7589520" cy="14840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FF9203-EE81-8CBB-918B-4B39F3A03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518" y="4275902"/>
            <a:ext cx="7688646" cy="14975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A7EE50-B2EE-A499-2A90-78CD5E63D9E5}"/>
              </a:ext>
            </a:extLst>
          </p:cNvPr>
          <p:cNvSpPr txBox="1"/>
          <p:nvPr/>
        </p:nvSpPr>
        <p:spPr>
          <a:xfrm>
            <a:off x="5715000" y="5861304"/>
            <a:ext cx="396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r>
              <a:rPr lang="en-CA" dirty="0" err="1"/>
              <a:t>ata</a:t>
            </a:r>
            <a:r>
              <a:rPr lang="en-CA" dirty="0"/>
              <a:t> from the past 12 months in BC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998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D23E-490D-BA66-2ECC-3625FD73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0D37F-5FAA-9016-7B97-009045AC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atin typeface="Aptos" panose="020B0004020202020204" pitchFamily="34" charset="0"/>
                <a:ea typeface="Calibri" panose="020F0502020204030204" pitchFamily="34" charset="0"/>
              </a:rPr>
              <a:t>Lab test artefacts in Endocrinology</a:t>
            </a: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Lab testing in: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Hypertension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Cushing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</a:rPr>
              <a:t>Primary aldosteronism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Adrenal Insufficiency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Polydipsia Polyuria Syndrome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latin typeface="Aptos" panose="020B0004020202020204" pitchFamily="34" charset="0"/>
                <a:ea typeface="Calibri" panose="020F0502020204030204" pitchFamily="34" charset="0"/>
              </a:rPr>
              <a:t>Hypercalcemia / Hypocalcemia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Graves disease</a:t>
            </a:r>
          </a:p>
        </p:txBody>
      </p:sp>
    </p:spTree>
    <p:extLst>
      <p:ext uri="{BB962C8B-B14F-4D97-AF65-F5344CB8AC3E}">
        <p14:creationId xmlns:p14="http://schemas.microsoft.com/office/powerpoint/2010/main" val="2209656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4830418" y="2862466"/>
            <a:ext cx="2236304" cy="18983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Laboratory Investigations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7F613-9936-FEDB-F006-B263F9715AA9}"/>
              </a:ext>
            </a:extLst>
          </p:cNvPr>
          <p:cNvSpPr txBox="1"/>
          <p:nvPr/>
        </p:nvSpPr>
        <p:spPr>
          <a:xfrm>
            <a:off x="1600200" y="1798979"/>
            <a:ext cx="1808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Morning cortisol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29DF64-10CE-02EE-36EF-A85E99C4710A}"/>
              </a:ext>
            </a:extLst>
          </p:cNvPr>
          <p:cNvSpPr txBox="1"/>
          <p:nvPr/>
        </p:nvSpPr>
        <p:spPr>
          <a:xfrm>
            <a:off x="8782878" y="1862791"/>
            <a:ext cx="1808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ACTH stimulation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955D5F-B7A2-087C-2294-8E770DC44B12}"/>
              </a:ext>
            </a:extLst>
          </p:cNvPr>
          <p:cNvSpPr txBox="1"/>
          <p:nvPr/>
        </p:nvSpPr>
        <p:spPr>
          <a:xfrm>
            <a:off x="5192041" y="5932618"/>
            <a:ext cx="1606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Hypolgycemic</a:t>
            </a:r>
            <a:r>
              <a:rPr lang="en-US" dirty="0"/>
              <a:t> stimulation</a:t>
            </a:r>
            <a:endParaRPr lang="en-CA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Adrenal insufficiency</a:t>
            </a:r>
            <a:endParaRPr lang="en-CA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C6AD816-AC28-7F5C-2959-6BC8A63E003A}"/>
              </a:ext>
            </a:extLst>
          </p:cNvPr>
          <p:cNvCxnSpPr>
            <a:cxnSpLocks/>
            <a:stCxn id="4" idx="1"/>
            <a:endCxn id="6" idx="3"/>
          </p:cNvCxnSpPr>
          <p:nvPr/>
        </p:nvCxnSpPr>
        <p:spPr>
          <a:xfrm flipH="1" flipV="1">
            <a:off x="3409122" y="1983645"/>
            <a:ext cx="1748795" cy="1156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F168553-0BB4-2DFA-E2E0-E151EBF16C15}"/>
              </a:ext>
            </a:extLst>
          </p:cNvPr>
          <p:cNvCxnSpPr>
            <a:cxnSpLocks/>
          </p:cNvCxnSpPr>
          <p:nvPr/>
        </p:nvCxnSpPr>
        <p:spPr>
          <a:xfrm flipV="1">
            <a:off x="6902973" y="2047457"/>
            <a:ext cx="1748795" cy="1238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0F6DB3D-6680-5CC5-AA16-B224CEB50A00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>
            <a:off x="5948570" y="4760840"/>
            <a:ext cx="46885" cy="1171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0591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800" dirty="0"/>
              <a:t>Adrenal insufficiency</a:t>
            </a:r>
            <a:endParaRPr lang="en-CA" sz="28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Morning and Post stimulation cortisol</a:t>
            </a:r>
            <a:endParaRPr lang="en-CA" sz="3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F264B9-E887-2C94-E8EC-35CA34ABF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817" y="2081097"/>
            <a:ext cx="7800430" cy="440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434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59967B5-6E76-EB93-3913-B6032C94A3AC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800" dirty="0"/>
              <a:t>Adrenal insufficiency</a:t>
            </a:r>
            <a:endParaRPr lang="en-CA" sz="28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389A5DF-02AF-D56A-A029-13D72FD5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Morning cortisol to predict:</a:t>
            </a:r>
            <a:br>
              <a:rPr lang="en-US" sz="3600" dirty="0"/>
            </a:br>
            <a:r>
              <a:rPr lang="en-US" sz="3600" dirty="0"/>
              <a:t>Post stimulation cortisol &gt; 420 nmol/L</a:t>
            </a:r>
            <a:endParaRPr lang="en-CA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64DFC9-29D4-7A9A-415D-92F258989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872" y="2098963"/>
            <a:ext cx="7674484" cy="415636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04D9BC-9773-BA38-E1DE-E2C3E10716E8}"/>
              </a:ext>
            </a:extLst>
          </p:cNvPr>
          <p:cNvCxnSpPr>
            <a:cxnSpLocks/>
          </p:cNvCxnSpPr>
          <p:nvPr/>
        </p:nvCxnSpPr>
        <p:spPr>
          <a:xfrm>
            <a:off x="5377544" y="2364374"/>
            <a:ext cx="0" cy="3535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58DF48-4521-C72D-C722-987FA22E6978}"/>
              </a:ext>
            </a:extLst>
          </p:cNvPr>
          <p:cNvCxnSpPr>
            <a:cxnSpLocks/>
          </p:cNvCxnSpPr>
          <p:nvPr/>
        </p:nvCxnSpPr>
        <p:spPr>
          <a:xfrm>
            <a:off x="5085800" y="2386139"/>
            <a:ext cx="0" cy="3535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E889EF1-AF12-7204-9B2D-C309977EB96C}"/>
              </a:ext>
            </a:extLst>
          </p:cNvPr>
          <p:cNvCxnSpPr>
            <a:cxnSpLocks/>
          </p:cNvCxnSpPr>
          <p:nvPr/>
        </p:nvCxnSpPr>
        <p:spPr>
          <a:xfrm>
            <a:off x="4698266" y="2373072"/>
            <a:ext cx="0" cy="3535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359A94-6487-0AF0-31C7-D36BBAF129A9}"/>
              </a:ext>
            </a:extLst>
          </p:cNvPr>
          <p:cNvCxnSpPr>
            <a:cxnSpLocks/>
          </p:cNvCxnSpPr>
          <p:nvPr/>
        </p:nvCxnSpPr>
        <p:spPr>
          <a:xfrm>
            <a:off x="4467486" y="2386132"/>
            <a:ext cx="0" cy="3535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DDCB38-22D1-5603-22D9-480FD47DE9CA}"/>
              </a:ext>
            </a:extLst>
          </p:cNvPr>
          <p:cNvCxnSpPr>
            <a:cxnSpLocks/>
          </p:cNvCxnSpPr>
          <p:nvPr/>
        </p:nvCxnSpPr>
        <p:spPr>
          <a:xfrm>
            <a:off x="3897078" y="2391888"/>
            <a:ext cx="0" cy="3535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81EB1D1-1E0C-A247-1A6E-232B09E89B8D}"/>
              </a:ext>
            </a:extLst>
          </p:cNvPr>
          <p:cNvCxnSpPr>
            <a:cxnSpLocks/>
          </p:cNvCxnSpPr>
          <p:nvPr/>
        </p:nvCxnSpPr>
        <p:spPr>
          <a:xfrm>
            <a:off x="4032060" y="2396238"/>
            <a:ext cx="0" cy="3535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67638F-6BCD-F067-A963-9E56D8B39186}"/>
              </a:ext>
            </a:extLst>
          </p:cNvPr>
          <p:cNvSpPr txBox="1"/>
          <p:nvPr/>
        </p:nvSpPr>
        <p:spPr>
          <a:xfrm>
            <a:off x="3709846" y="1854927"/>
            <a:ext cx="429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22  15   8  2.3 0.6  &lt;0.2</a:t>
            </a:r>
            <a:endParaRPr lang="en-CA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6F8F00C-D73E-CFE4-627E-9C2A72A597F7}"/>
              </a:ext>
            </a:extLst>
          </p:cNvPr>
          <p:cNvCxnSpPr>
            <a:cxnSpLocks/>
          </p:cNvCxnSpPr>
          <p:nvPr/>
        </p:nvCxnSpPr>
        <p:spPr>
          <a:xfrm>
            <a:off x="5982800" y="2351303"/>
            <a:ext cx="0" cy="3535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9AC4416-DEE9-B3C3-A49B-04CB261D625C}"/>
              </a:ext>
            </a:extLst>
          </p:cNvPr>
          <p:cNvSpPr txBox="1"/>
          <p:nvPr/>
        </p:nvSpPr>
        <p:spPr>
          <a:xfrm>
            <a:off x="6200520" y="1700607"/>
            <a:ext cx="4798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Approximate Likelihood ratio: </a:t>
            </a:r>
          </a:p>
          <a:p>
            <a:r>
              <a:rPr lang="en-US" dirty="0"/>
              <a:t>60 min cortisol &lt; 420 nmol/L</a:t>
            </a:r>
            <a:endParaRPr lang="en-C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FFF6B0-0425-EB28-9456-76884B3B0F6B}"/>
              </a:ext>
            </a:extLst>
          </p:cNvPr>
          <p:cNvSpPr txBox="1"/>
          <p:nvPr/>
        </p:nvSpPr>
        <p:spPr>
          <a:xfrm>
            <a:off x="451373" y="3268103"/>
            <a:ext cx="21347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Roche Cortisol:</a:t>
            </a:r>
          </a:p>
          <a:p>
            <a:endParaRPr lang="en-US" dirty="0"/>
          </a:p>
          <a:p>
            <a:r>
              <a:rPr lang="en-US" dirty="0"/>
              <a:t>Morning cortisol &gt; 354 nmol/L</a:t>
            </a:r>
          </a:p>
          <a:p>
            <a:r>
              <a:rPr lang="en-US" dirty="0"/>
              <a:t>rules out relatively low 60 minute cortisol </a:t>
            </a:r>
            <a:endParaRPr lang="en-CA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DDAA4C5-CB21-22B2-3E1B-6C3A0694A739}"/>
              </a:ext>
            </a:extLst>
          </p:cNvPr>
          <p:cNvCxnSpPr/>
          <p:nvPr/>
        </p:nvCxnSpPr>
        <p:spPr>
          <a:xfrm>
            <a:off x="3949332" y="2214015"/>
            <a:ext cx="0" cy="13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D000EDD-789E-EB41-8627-3257A36268D1}"/>
              </a:ext>
            </a:extLst>
          </p:cNvPr>
          <p:cNvCxnSpPr/>
          <p:nvPr/>
        </p:nvCxnSpPr>
        <p:spPr>
          <a:xfrm>
            <a:off x="4258489" y="2209655"/>
            <a:ext cx="0" cy="13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A9C2C0F-0A00-89ED-9BD7-2AF27F5CE77D}"/>
              </a:ext>
            </a:extLst>
          </p:cNvPr>
          <p:cNvCxnSpPr/>
          <p:nvPr/>
        </p:nvCxnSpPr>
        <p:spPr>
          <a:xfrm>
            <a:off x="4585065" y="2214007"/>
            <a:ext cx="0" cy="13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E326DA1-728C-E4AB-3734-B5D312F03DF7}"/>
              </a:ext>
            </a:extLst>
          </p:cNvPr>
          <p:cNvCxnSpPr/>
          <p:nvPr/>
        </p:nvCxnSpPr>
        <p:spPr>
          <a:xfrm>
            <a:off x="4876805" y="2218360"/>
            <a:ext cx="0" cy="13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60DD420-2FD7-1928-C6F3-FD13DFD850F3}"/>
              </a:ext>
            </a:extLst>
          </p:cNvPr>
          <p:cNvCxnSpPr/>
          <p:nvPr/>
        </p:nvCxnSpPr>
        <p:spPr>
          <a:xfrm>
            <a:off x="5216439" y="2209650"/>
            <a:ext cx="0" cy="13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2E70F2F-535F-E73E-AAEC-CDA6E01DF52B}"/>
              </a:ext>
            </a:extLst>
          </p:cNvPr>
          <p:cNvCxnSpPr/>
          <p:nvPr/>
        </p:nvCxnSpPr>
        <p:spPr>
          <a:xfrm>
            <a:off x="5708474" y="2222708"/>
            <a:ext cx="0" cy="13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4C97E926-B4FD-9BF9-A3A9-E76AC7399426}"/>
              </a:ext>
            </a:extLst>
          </p:cNvPr>
          <p:cNvSpPr/>
          <p:nvPr/>
        </p:nvSpPr>
        <p:spPr>
          <a:xfrm rot="10800000">
            <a:off x="5982800" y="1920667"/>
            <a:ext cx="235135" cy="258930"/>
          </a:xfrm>
          <a:prstGeom prst="rightArrow">
            <a:avLst>
              <a:gd name="adj1" fmla="val 964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CB7940-BCFB-4570-70F4-5CAC4CAEB3F5}"/>
              </a:ext>
            </a:extLst>
          </p:cNvPr>
          <p:cNvSpPr txBox="1"/>
          <p:nvPr/>
        </p:nvSpPr>
        <p:spPr>
          <a:xfrm>
            <a:off x="3614065" y="5979584"/>
            <a:ext cx="79600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0        100     200      300     400      500     600     700     800      900     1000</a:t>
            </a:r>
            <a:endParaRPr lang="en-CA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35B95C5-AC23-945D-4C48-9620D3795A13}"/>
              </a:ext>
            </a:extLst>
          </p:cNvPr>
          <p:cNvSpPr txBox="1"/>
          <p:nvPr/>
        </p:nvSpPr>
        <p:spPr>
          <a:xfrm>
            <a:off x="250540" y="5595237"/>
            <a:ext cx="2908546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dirty="0"/>
              <a:t>Kumar R, Carr P, </a:t>
            </a:r>
            <a:r>
              <a:rPr lang="en-CA" sz="1050" dirty="0" err="1"/>
              <a:t>Wassif</a:t>
            </a:r>
            <a:r>
              <a:rPr lang="en-CA" sz="1050" dirty="0"/>
              <a:t> W. Diagnostic performance of morning serum cortisol as an alternative to short </a:t>
            </a:r>
            <a:r>
              <a:rPr lang="en-CA" sz="1050" dirty="0" err="1"/>
              <a:t>synacthen</a:t>
            </a:r>
            <a:r>
              <a:rPr lang="en-CA" sz="1050" dirty="0"/>
              <a:t> test for the assessment of adrenal reserve; a retrospective study. Postgrad Med J. 2022 Feb;98(1156):113-118. </a:t>
            </a:r>
            <a:r>
              <a:rPr lang="en-CA" sz="1050" dirty="0" err="1"/>
              <a:t>doi</a:t>
            </a:r>
            <a:r>
              <a:rPr lang="en-CA" sz="1050" dirty="0"/>
              <a:t>: 10.1136/postgradmedj-2020-138514. </a:t>
            </a:r>
            <a:r>
              <a:rPr lang="en-CA" sz="1050" dirty="0" err="1"/>
              <a:t>Epub</a:t>
            </a:r>
            <a:r>
              <a:rPr lang="en-CA" sz="1050" dirty="0"/>
              <a:t> 2020 Oct 29. PMID: 33122342.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E88EA1-4748-0204-1DE5-C78CCB70F8FD}"/>
              </a:ext>
            </a:extLst>
          </p:cNvPr>
          <p:cNvSpPr txBox="1"/>
          <p:nvPr/>
        </p:nvSpPr>
        <p:spPr>
          <a:xfrm>
            <a:off x="3614065" y="6346457"/>
            <a:ext cx="79600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Morning Cortisol (nmol/L)</a:t>
            </a:r>
            <a:endParaRPr lang="en-CA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DB71AF8-212F-85C2-9C56-2DFA8899CA79}"/>
              </a:ext>
            </a:extLst>
          </p:cNvPr>
          <p:cNvSpPr txBox="1"/>
          <p:nvPr/>
        </p:nvSpPr>
        <p:spPr>
          <a:xfrm rot="16200000">
            <a:off x="1404406" y="3992478"/>
            <a:ext cx="34880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60 min post ACTH cortisol (nmol/L)</a:t>
            </a:r>
            <a:endParaRPr lang="en-CA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EB0B6B-1BB8-5A16-314E-60155D7E808E}"/>
              </a:ext>
            </a:extLst>
          </p:cNvPr>
          <p:cNvSpPr txBox="1"/>
          <p:nvPr/>
        </p:nvSpPr>
        <p:spPr>
          <a:xfrm rot="16200000">
            <a:off x="1493171" y="4689661"/>
            <a:ext cx="38886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420</a:t>
            </a:r>
            <a:endParaRPr lang="en-CA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6448983-C9F5-1D6B-C584-1C68AB8EC917}"/>
              </a:ext>
            </a:extLst>
          </p:cNvPr>
          <p:cNvCxnSpPr/>
          <p:nvPr/>
        </p:nvCxnSpPr>
        <p:spPr>
          <a:xfrm>
            <a:off x="3546622" y="4941455"/>
            <a:ext cx="16322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AC85BDBB-1316-3259-553C-B7F6C56C3990}"/>
              </a:ext>
            </a:extLst>
          </p:cNvPr>
          <p:cNvSpPr/>
          <p:nvPr/>
        </p:nvSpPr>
        <p:spPr>
          <a:xfrm>
            <a:off x="3400687" y="2346938"/>
            <a:ext cx="204648" cy="561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82031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D23E-490D-BA66-2ECC-3625FD73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0D37F-5FAA-9016-7B97-009045AC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atin typeface="Aptos" panose="020B0004020202020204" pitchFamily="34" charset="0"/>
                <a:ea typeface="Calibri" panose="020F0502020204030204" pitchFamily="34" charset="0"/>
              </a:rPr>
              <a:t>Lab test artefacts in Endocrinology</a:t>
            </a: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Lab testing in: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Hypertension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Cushing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</a:rPr>
              <a:t>Primary aldosteronism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Adrenal Insufficiency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Polydipsia Polyuria Syndrome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latin typeface="Aptos" panose="020B0004020202020204" pitchFamily="34" charset="0"/>
                <a:ea typeface="Calibri" panose="020F0502020204030204" pitchFamily="34" charset="0"/>
              </a:rPr>
              <a:t>Hypercalcemia / Hypocalcemia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Graves disease</a:t>
            </a:r>
          </a:p>
        </p:txBody>
      </p:sp>
    </p:spTree>
    <p:extLst>
      <p:ext uri="{BB962C8B-B14F-4D97-AF65-F5344CB8AC3E}">
        <p14:creationId xmlns:p14="http://schemas.microsoft.com/office/powerpoint/2010/main" val="27395587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DAD9-E162-911A-62FE-8EAC445712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Polydipsia Polyuria Syndrome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D3028-3D81-5C56-6BC4-19D0C99F43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Value of Copeptin testing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DA3F6A-92BD-F2AC-C01E-EE6F04AFB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224" y="4642647"/>
            <a:ext cx="6744641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72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0F822-EF75-DB14-7CA6-0069D49CE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Polydipsia Polyuria &amp; Copeptin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36C93-8385-1900-3A0C-2165C9460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Clinical syndrome:</a:t>
            </a:r>
          </a:p>
          <a:p>
            <a:pPr lvl="1"/>
            <a:r>
              <a:rPr lang="en-US" dirty="0"/>
              <a:t>Polydipsia / Polyuria </a:t>
            </a:r>
          </a:p>
          <a:p>
            <a:pPr lvl="1"/>
            <a:r>
              <a:rPr lang="en-US" dirty="0"/>
              <a:t>AVP Insufficiency or AVP Resistance</a:t>
            </a:r>
          </a:p>
          <a:p>
            <a:pPr lvl="2"/>
            <a:r>
              <a:rPr lang="en-US" dirty="0"/>
              <a:t>Hypovolemic hypernatremia/hyperosmolality</a:t>
            </a:r>
          </a:p>
          <a:p>
            <a:pPr lvl="3"/>
            <a:r>
              <a:rPr lang="en-US" dirty="0"/>
              <a:t> with restriction of water</a:t>
            </a:r>
          </a:p>
          <a:p>
            <a:endParaRPr lang="en-US" dirty="0"/>
          </a:p>
          <a:p>
            <a:r>
              <a:rPr lang="en-US" dirty="0"/>
              <a:t>Historical Gold standard test</a:t>
            </a:r>
          </a:p>
          <a:p>
            <a:pPr lvl="1"/>
            <a:r>
              <a:rPr lang="en-US" dirty="0"/>
              <a:t>Water deprivation test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New test</a:t>
            </a:r>
          </a:p>
          <a:p>
            <a:pPr lvl="1"/>
            <a:r>
              <a:rPr lang="en-US" dirty="0"/>
              <a:t>Copeptin interpreted </a:t>
            </a:r>
            <a:r>
              <a:rPr lang="en-US" dirty="0" err="1"/>
              <a:t>wrt</a:t>
            </a:r>
            <a:r>
              <a:rPr lang="en-US" dirty="0"/>
              <a:t> hypernatremia/hyperosmolality </a:t>
            </a:r>
          </a:p>
          <a:p>
            <a:endParaRPr lang="en-US" dirty="0"/>
          </a:p>
          <a:p>
            <a:pPr lvl="1"/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BBFA5-D387-8EA4-35C2-730CD67B4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596" y="763618"/>
            <a:ext cx="3668932" cy="5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78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0F822-EF75-DB14-7CA6-0069D49CE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Polydipsia Polyuria &amp; Copeptin</a:t>
            </a:r>
            <a:endParaRPr lang="en-CA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16F4B97-9967-822E-1D3D-CC2EEDFF0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471347"/>
              </p:ext>
            </p:extLst>
          </p:nvPr>
        </p:nvGraphicFramePr>
        <p:xfrm>
          <a:off x="951390" y="1332355"/>
          <a:ext cx="10289220" cy="5201710"/>
        </p:xfrm>
        <a:graphic>
          <a:graphicData uri="http://schemas.openxmlformats.org/drawingml/2006/table">
            <a:tbl>
              <a:tblPr/>
              <a:tblGrid>
                <a:gridCol w="1641455">
                  <a:extLst>
                    <a:ext uri="{9D8B030D-6E8A-4147-A177-3AD203B41FA5}">
                      <a16:colId xmlns:a16="http://schemas.microsoft.com/office/drawing/2014/main" val="2655019084"/>
                    </a:ext>
                  </a:extLst>
                </a:gridCol>
                <a:gridCol w="1189679">
                  <a:extLst>
                    <a:ext uri="{9D8B030D-6E8A-4147-A177-3AD203B41FA5}">
                      <a16:colId xmlns:a16="http://schemas.microsoft.com/office/drawing/2014/main" val="609056068"/>
                    </a:ext>
                  </a:extLst>
                </a:gridCol>
                <a:gridCol w="1520983">
                  <a:extLst>
                    <a:ext uri="{9D8B030D-6E8A-4147-A177-3AD203B41FA5}">
                      <a16:colId xmlns:a16="http://schemas.microsoft.com/office/drawing/2014/main" val="32498293"/>
                    </a:ext>
                  </a:extLst>
                </a:gridCol>
                <a:gridCol w="1611338">
                  <a:extLst>
                    <a:ext uri="{9D8B030D-6E8A-4147-A177-3AD203B41FA5}">
                      <a16:colId xmlns:a16="http://schemas.microsoft.com/office/drawing/2014/main" val="756153278"/>
                    </a:ext>
                  </a:extLst>
                </a:gridCol>
                <a:gridCol w="1581220">
                  <a:extLst>
                    <a:ext uri="{9D8B030D-6E8A-4147-A177-3AD203B41FA5}">
                      <a16:colId xmlns:a16="http://schemas.microsoft.com/office/drawing/2014/main" val="3017861442"/>
                    </a:ext>
                  </a:extLst>
                </a:gridCol>
                <a:gridCol w="2744545">
                  <a:extLst>
                    <a:ext uri="{9D8B030D-6E8A-4147-A177-3AD203B41FA5}">
                      <a16:colId xmlns:a16="http://schemas.microsoft.com/office/drawing/2014/main" val="2310949134"/>
                    </a:ext>
                  </a:extLst>
                </a:gridCol>
              </a:tblGrid>
              <a:tr h="517646"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Scenario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Serum 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Serum Osmolality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Urine osmolality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Serum copeptin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Follow-up                                                                   (if clinical symptoms persist)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968125"/>
                  </a:ext>
                </a:extLst>
              </a:tr>
              <a:tr h="669152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 water restriction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Elevated relative</a:t>
                      </a:r>
                    </a:p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 serum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 follow up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656055"/>
                  </a:ext>
                </a:extLst>
              </a:tr>
              <a:tr h="669152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 water restriction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Equivalent to serum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Wate restriction of greater or lesser duration based on severity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2173248"/>
                  </a:ext>
                </a:extLst>
              </a:tr>
              <a:tr h="669152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 water restriction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Equivalent to serum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Greater water restriction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722206"/>
                  </a:ext>
                </a:extLst>
              </a:tr>
              <a:tr h="669152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 water restriction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&gt;= 147 mmol/L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&gt; 295 mOsm/kg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&lt; 600 mOsm/kg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&lt;3.0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AVP deficiency syndrome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054171"/>
                  </a:ext>
                </a:extLst>
              </a:tr>
              <a:tr h="669152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 water restriction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&gt;= 147 mmol/L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&gt; 295 </a:t>
                      </a:r>
                      <a:r>
                        <a:rPr lang="en-CA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mOsm</a:t>
                      </a: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/kg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&lt; 600 </a:t>
                      </a:r>
                      <a:r>
                        <a:rPr lang="en-CA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mOsm</a:t>
                      </a: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/kg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&gt;21.4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AVP resistance syndrome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591591"/>
                  </a:ext>
                </a:extLst>
              </a:tr>
              <a:tr h="669152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 water restriction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&gt;= 147</a:t>
                      </a:r>
                    </a:p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mmol/L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&gt; 295 </a:t>
                      </a:r>
                      <a:r>
                        <a:rPr lang="en-CA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mOsm</a:t>
                      </a: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/kg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&lt; 600 </a:t>
                      </a:r>
                      <a:r>
                        <a:rPr lang="en-CA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mOsm</a:t>
                      </a: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/kg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3.0 – 21.4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</a:t>
                      </a:r>
                      <a:r>
                        <a:rPr lang="en-CA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ypertonic</a:t>
                      </a: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saline-stimulated copeptin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689355"/>
                  </a:ext>
                </a:extLst>
              </a:tr>
              <a:tr h="6691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Post op Day 1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Pituitary </a:t>
                      </a:r>
                      <a:r>
                        <a:rPr lang="en-US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Sx</a:t>
                      </a:r>
                      <a:endParaRPr lang="en-CA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Not specified</a:t>
                      </a:r>
                      <a:endParaRPr lang="en-CA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Not specified</a:t>
                      </a:r>
                      <a:endParaRPr lang="en-CA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Not specified</a:t>
                      </a:r>
                      <a:endParaRPr lang="en-CA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&lt;2.5 – Deficiency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&gt;3.4 - Sufficiency</a:t>
                      </a:r>
                      <a:endParaRPr lang="en-CA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Post surgical AVP deficiency</a:t>
                      </a:r>
                      <a:endParaRPr lang="en-CA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41846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8433DF7-51D4-FF25-DE93-1A917F6BD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596" y="763618"/>
            <a:ext cx="3668932" cy="5285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1BF17A-9260-8ADB-9F72-33BF4A714D51}"/>
              </a:ext>
            </a:extLst>
          </p:cNvPr>
          <p:cNvSpPr txBox="1"/>
          <p:nvPr/>
        </p:nvSpPr>
        <p:spPr>
          <a:xfrm>
            <a:off x="951390" y="6492875"/>
            <a:ext cx="965195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050" b="0" i="0" dirty="0">
                <a:solidFill>
                  <a:srgbClr val="212121"/>
                </a:solidFill>
                <a:effectLst/>
                <a:latin typeface="BlinkMacSystemFont"/>
              </a:rPr>
              <a:t>Choy KW, Wijeratne N, Chiang C, Don-Wauchope A. Copeptin as a surrogate marker for arginine vasopressin: analytical insights, current utility, and emerging applications. Crit Rev Clin Lab Sci. 2025 Jan;62(1):24-44. </a:t>
            </a:r>
            <a:r>
              <a:rPr lang="en-CA" sz="1050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CA" sz="1050" b="0" i="0" dirty="0">
                <a:solidFill>
                  <a:srgbClr val="212121"/>
                </a:solidFill>
                <a:effectLst/>
                <a:latin typeface="BlinkMacSystemFont"/>
              </a:rPr>
              <a:t>: 10.1080/10408363.2024.2383899. </a:t>
            </a:r>
            <a:r>
              <a:rPr lang="en-CA" sz="1050" b="0" i="0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en-CA" sz="1050" b="0" i="0" dirty="0">
                <a:solidFill>
                  <a:srgbClr val="212121"/>
                </a:solidFill>
                <a:effectLst/>
                <a:latin typeface="BlinkMacSystemFont"/>
              </a:rPr>
              <a:t> 2024 Jul 31. PMID: 39086073.</a:t>
            </a:r>
            <a:endParaRPr lang="en-CA" sz="1050" dirty="0"/>
          </a:p>
        </p:txBody>
      </p:sp>
    </p:spTree>
    <p:extLst>
      <p:ext uri="{BB962C8B-B14F-4D97-AF65-F5344CB8AC3E}">
        <p14:creationId xmlns:p14="http://schemas.microsoft.com/office/powerpoint/2010/main" val="1777058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D23E-490D-BA66-2ECC-3625FD73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0D37F-5FAA-9016-7B97-009045AC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atin typeface="Aptos" panose="020B0004020202020204" pitchFamily="34" charset="0"/>
                <a:ea typeface="Calibri" panose="020F0502020204030204" pitchFamily="34" charset="0"/>
              </a:rPr>
              <a:t>Lab test artefacts in Endocrinology</a:t>
            </a: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Lab testing in: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Hypertension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Cushing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</a:rPr>
              <a:t>Primary aldosteronism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Adrenal Insufficiency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Polydipsia Polyuria Syndrome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latin typeface="Aptos" panose="020B0004020202020204" pitchFamily="34" charset="0"/>
                <a:ea typeface="Calibri" panose="020F0502020204030204" pitchFamily="34" charset="0"/>
              </a:rPr>
              <a:t>Hypercalcemia / Hypocalcemia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Graves disease</a:t>
            </a:r>
          </a:p>
        </p:txBody>
      </p:sp>
    </p:spTree>
    <p:extLst>
      <p:ext uri="{BB962C8B-B14F-4D97-AF65-F5344CB8AC3E}">
        <p14:creationId xmlns:p14="http://schemas.microsoft.com/office/powerpoint/2010/main" val="13933810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DAD9-E162-911A-62FE-8EAC445712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Investigation of Calcium abnormalities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D3028-3D81-5C56-6BC4-19D0C99F43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Use of Albumin correction formulae?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56748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A6DB0CA-B090-4141-B5F8-9160E560E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8114" y="2907073"/>
            <a:ext cx="3822700" cy="2870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7077BA-8F82-914F-955C-02C4B16A367C}"/>
              </a:ext>
            </a:extLst>
          </p:cNvPr>
          <p:cNvSpPr txBox="1"/>
          <p:nvPr/>
        </p:nvSpPr>
        <p:spPr>
          <a:xfrm>
            <a:off x="5027745" y="1619329"/>
            <a:ext cx="66907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Corrected Calcium = (0.08 * (40- Pt's Albumin)) + Serum Ca</a:t>
            </a:r>
          </a:p>
          <a:p>
            <a:endParaRPr lang="en-CA" dirty="0"/>
          </a:p>
          <a:p>
            <a:r>
              <a:rPr lang="en-CA" dirty="0"/>
              <a:t>This formula assumes: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Normal pH and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No protein abnormalities besides low albumin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Assays used to measure calcium and albumin similar to derivation cohort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r>
              <a:rPr lang="en-CA" dirty="0"/>
              <a:t>In fact: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Multiple studies done to repeat original 1973 study have failed to find a linear way to relate total calcium and albumin to ionized calcium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Total Ca OK for screening, monitoring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iCa</a:t>
            </a:r>
            <a:r>
              <a:rPr lang="en-US" dirty="0"/>
              <a:t> prior to diagnosis, treatment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6D46BE-F99F-4C16-2F59-A8A41B35A500}"/>
              </a:ext>
            </a:extLst>
          </p:cNvPr>
          <p:cNvSpPr/>
          <p:nvPr/>
        </p:nvSpPr>
        <p:spPr>
          <a:xfrm>
            <a:off x="308113" y="149087"/>
            <a:ext cx="3150704" cy="24251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Laboratory</a:t>
            </a:r>
            <a:r>
              <a:rPr lang="en-US" sz="2800" dirty="0"/>
              <a:t> Investigations</a:t>
            </a:r>
          </a:p>
          <a:p>
            <a:pPr algn="ctr"/>
            <a:r>
              <a:rPr lang="en-US" sz="2400" dirty="0"/>
              <a:t>Calcium abnormalities</a:t>
            </a:r>
            <a:endParaRPr lang="en-CA" sz="2400" dirty="0"/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5C367A66-DF15-CA29-9B8E-0D208B465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61" y="392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Corrected Calcium</a:t>
            </a:r>
          </a:p>
        </p:txBody>
      </p:sp>
    </p:spTree>
    <p:extLst>
      <p:ext uri="{BB962C8B-B14F-4D97-AF65-F5344CB8AC3E}">
        <p14:creationId xmlns:p14="http://schemas.microsoft.com/office/powerpoint/2010/main" val="2483534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31218-17C0-A621-BD8B-7BF53B407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Calcium Correction Equations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594A72-E788-EB0C-3105-81EF51FDA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04" y="1690688"/>
            <a:ext cx="4896533" cy="4915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91E53C-A52E-60E4-6B65-2400017D9C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690"/>
          <a:stretch/>
        </p:blipFill>
        <p:spPr>
          <a:xfrm>
            <a:off x="4834125" y="1806407"/>
            <a:ext cx="6788687" cy="24196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6FD896-AF95-D444-654B-86FC166D9822}"/>
              </a:ext>
            </a:extLst>
          </p:cNvPr>
          <p:cNvSpPr txBox="1"/>
          <p:nvPr/>
        </p:nvSpPr>
        <p:spPr>
          <a:xfrm>
            <a:off x="5528384" y="4990857"/>
            <a:ext cx="609442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b="0" i="0" dirty="0" err="1">
                <a:solidFill>
                  <a:srgbClr val="212121"/>
                </a:solidFill>
                <a:effectLst/>
                <a:latin typeface="BlinkMacSystemFont"/>
              </a:rPr>
              <a:t>Jassam</a:t>
            </a:r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 N, Hayden K, Dearman R, </a:t>
            </a:r>
            <a:r>
              <a:rPr lang="en-CA" sz="1400" b="0" i="0" dirty="0" err="1">
                <a:solidFill>
                  <a:srgbClr val="212121"/>
                </a:solidFill>
                <a:effectLst/>
                <a:latin typeface="BlinkMacSystemFont"/>
              </a:rPr>
              <a:t>Allgar</a:t>
            </a:r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 V, Barth JH. Prospective study comparing the outcome of a population-specific adjusted calcium equation to ionized calcium. Ann Clin </a:t>
            </a:r>
            <a:r>
              <a:rPr lang="en-CA" sz="1400" b="0" i="0" dirty="0" err="1">
                <a:solidFill>
                  <a:srgbClr val="212121"/>
                </a:solidFill>
                <a:effectLst/>
                <a:latin typeface="BlinkMacSystemFont"/>
              </a:rPr>
              <a:t>Biochem</a:t>
            </a:r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. 2020 Jul;57(4):316-324. </a:t>
            </a:r>
            <a:r>
              <a:rPr lang="en-CA" sz="1400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: 10.1177/0004563220926542. </a:t>
            </a:r>
            <a:r>
              <a:rPr lang="en-CA" sz="1400" b="0" i="0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 2020 Jun 4. PMID: 32340478.</a:t>
            </a:r>
          </a:p>
          <a:p>
            <a:endParaRPr lang="en-CA" sz="1400" dirty="0">
              <a:solidFill>
                <a:srgbClr val="212121"/>
              </a:solidFill>
              <a:latin typeface="BlinkMacSystemFont"/>
            </a:endParaRPr>
          </a:p>
          <a:p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Simons J.</a:t>
            </a:r>
          </a:p>
          <a:p>
            <a:r>
              <a:rPr lang="en-CA" sz="1400" b="0" i="0" dirty="0">
                <a:solidFill>
                  <a:srgbClr val="212121"/>
                </a:solidFill>
                <a:effectLst/>
                <a:latin typeface="BlinkMacSystemFont"/>
              </a:rPr>
              <a:t>https://thischangedmypractice.com/myth-of-calcium-correction/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10057640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D23E-490D-BA66-2ECC-3625FD73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0D37F-5FAA-9016-7B97-009045AC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latin typeface="Aptos" panose="020B0004020202020204" pitchFamily="34" charset="0"/>
                <a:ea typeface="Calibri" panose="020F0502020204030204" pitchFamily="34" charset="0"/>
              </a:rPr>
              <a:t>Lab test artefacts in Endocrinology</a:t>
            </a: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Lab testing in: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Hypertension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Cushing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</a:rPr>
              <a:t>Primary aldosteronism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Adrenal Insufficiency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Polydipsia Polyuria Syndrome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latin typeface="Aptos" panose="020B0004020202020204" pitchFamily="34" charset="0"/>
                <a:ea typeface="Calibri" panose="020F0502020204030204" pitchFamily="34" charset="0"/>
              </a:rPr>
              <a:t>Hypercalcemia / Hypocalcemia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Graves disease</a:t>
            </a:r>
          </a:p>
        </p:txBody>
      </p:sp>
    </p:spTree>
    <p:extLst>
      <p:ext uri="{BB962C8B-B14F-4D97-AF65-F5344CB8AC3E}">
        <p14:creationId xmlns:p14="http://schemas.microsoft.com/office/powerpoint/2010/main" val="31363367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DAD9-E162-911A-62FE-8EAC445712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Grave’s Disease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D3028-3D81-5C56-6BC4-19D0C99F43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Value of </a:t>
            </a:r>
            <a:r>
              <a:rPr lang="en-US" dirty="0" err="1"/>
              <a:t>TSHRa</a:t>
            </a:r>
            <a:r>
              <a:rPr lang="en-US" dirty="0"/>
              <a:t> testing</a:t>
            </a:r>
          </a:p>
          <a:p>
            <a:r>
              <a:rPr lang="en-US" dirty="0"/>
              <a:t>Interpretation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89627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4F002-62BB-0DA7-618F-D51BE75C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order </a:t>
            </a:r>
            <a:r>
              <a:rPr lang="en-US" dirty="0" err="1"/>
              <a:t>TSHRa</a:t>
            </a:r>
            <a:r>
              <a:rPr lang="en-US" dirty="0"/>
              <a:t>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661C8-3FDF-9A6C-0F32-CEBAAD806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Hyperthyroidism with suppressed TSH +/- FT4 or FT3 elevation</a:t>
            </a:r>
          </a:p>
          <a:p>
            <a:r>
              <a:rPr lang="en-US" dirty="0"/>
              <a:t>Ophthalmologic findings of Graves ophthalmopathy</a:t>
            </a:r>
          </a:p>
          <a:p>
            <a:pPr lvl="1"/>
            <a:r>
              <a:rPr lang="en-US" dirty="0"/>
              <a:t>With or without clinical/ophthalmologic features of hyperthyroidism</a:t>
            </a:r>
          </a:p>
          <a:p>
            <a:r>
              <a:rPr lang="en-US" dirty="0"/>
              <a:t>Maternal history of Grave’s disease</a:t>
            </a:r>
          </a:p>
          <a:p>
            <a:pPr lvl="1"/>
            <a:r>
              <a:rPr lang="en-US" dirty="0"/>
              <a:t>Test the mother in third trimester</a:t>
            </a:r>
          </a:p>
          <a:p>
            <a:pPr lvl="1"/>
            <a:r>
              <a:rPr lang="en-US" dirty="0"/>
              <a:t>Test the newborn at birth if antibody </a:t>
            </a:r>
            <a:r>
              <a:rPr lang="en-US" dirty="0" err="1"/>
              <a:t>titre</a:t>
            </a:r>
            <a:r>
              <a:rPr lang="en-US" dirty="0"/>
              <a:t> positive in the  mother</a:t>
            </a:r>
          </a:p>
        </p:txBody>
      </p:sp>
    </p:spTree>
    <p:extLst>
      <p:ext uri="{BB962C8B-B14F-4D97-AF65-F5344CB8AC3E}">
        <p14:creationId xmlns:p14="http://schemas.microsoft.com/office/powerpoint/2010/main" val="23895287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4F002-62BB-0DA7-618F-D51BE75C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Interpretation of </a:t>
            </a:r>
            <a:r>
              <a:rPr lang="en-US" dirty="0" err="1"/>
              <a:t>TSHRa</a:t>
            </a:r>
            <a:r>
              <a:rPr lang="en-US" dirty="0"/>
              <a:t>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661C8-3FDF-9A6C-0F32-CEBAAD806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&gt;1.7 – Specific rule in for Grave’s disease</a:t>
            </a:r>
          </a:p>
          <a:p>
            <a:r>
              <a:rPr lang="en-US" dirty="0"/>
              <a:t>&lt;0.7 – Sensitive rule for Grave’s disease</a:t>
            </a:r>
          </a:p>
          <a:p>
            <a:r>
              <a:rPr lang="en-US" dirty="0"/>
              <a:t>0.7 – 1.7</a:t>
            </a:r>
          </a:p>
          <a:p>
            <a:pPr lvl="1"/>
            <a:r>
              <a:rPr lang="en-US" dirty="0"/>
              <a:t>Indeterminate</a:t>
            </a:r>
          </a:p>
          <a:p>
            <a:pPr lvl="1"/>
            <a:r>
              <a:rPr lang="en-US" dirty="0"/>
              <a:t>Consistent with autoimmune thyroid disease including Grave’s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685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CA489-7A91-10A4-3E8B-BB2EFD33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TSHRa</a:t>
            </a:r>
            <a:r>
              <a:rPr lang="en-US" dirty="0"/>
              <a:t> test – is it activating or blocking?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66D17-1173-0D92-FB37-B826517AA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Unable to determine with the SPH Roche method in BC</a:t>
            </a:r>
          </a:p>
          <a:p>
            <a:r>
              <a:rPr lang="en-US" dirty="0"/>
              <a:t>Require cAMP stimulation test in a cell based assay exposed to patient serum</a:t>
            </a:r>
          </a:p>
          <a:p>
            <a:pPr lvl="1"/>
            <a:r>
              <a:rPr lang="en-US" dirty="0"/>
              <a:t>Not routinely required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81314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4844</TotalTime>
  <Words>2757</Words>
  <Application>Microsoft Office PowerPoint</Application>
  <PresentationFormat>Widescreen</PresentationFormat>
  <Paragraphs>541</Paragraphs>
  <Slides>52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Aptos</vt:lpstr>
      <vt:lpstr>Aptos Narrow</vt:lpstr>
      <vt:lpstr>Arial</vt:lpstr>
      <vt:lpstr>BlinkMacSystemFont</vt:lpstr>
      <vt:lpstr>Calibri</vt:lpstr>
      <vt:lpstr>Calibri Light</vt:lpstr>
      <vt:lpstr>Symbol</vt:lpstr>
      <vt:lpstr>Wingdings</vt:lpstr>
      <vt:lpstr>ヒラギノ角ゴ Pro W3</vt:lpstr>
      <vt:lpstr>Office Theme</vt:lpstr>
      <vt:lpstr>Biochemical investigation of  Endocrine Disorders in BC  Mar 14, 2025</vt:lpstr>
      <vt:lpstr>Disclosures</vt:lpstr>
      <vt:lpstr>Topics:</vt:lpstr>
      <vt:lpstr>Topics:</vt:lpstr>
      <vt:lpstr>Lab Artefacts in Endocrinology</vt:lpstr>
      <vt:lpstr>Endogenous immunoglobulins </vt:lpstr>
      <vt:lpstr>Endogenous immunoglobulins </vt:lpstr>
      <vt:lpstr>Endogenous immunoglobulins </vt:lpstr>
      <vt:lpstr>Other immunoassay interferences </vt:lpstr>
      <vt:lpstr>How to avoid immunoassay interferences</vt:lpstr>
      <vt:lpstr>Other test artefacts – pre-analytic</vt:lpstr>
      <vt:lpstr>Other test artefacts – post analytic (genetics)</vt:lpstr>
      <vt:lpstr>Unexpected test results:</vt:lpstr>
      <vt:lpstr>Topics:</vt:lpstr>
      <vt:lpstr>Endocrine Hypertension</vt:lpstr>
      <vt:lpstr>Cushing syndrome</vt:lpstr>
      <vt:lpstr>1 mg Dexamethasone suppression test</vt:lpstr>
      <vt:lpstr>1 mg Dexamethasone suppression test</vt:lpstr>
      <vt:lpstr>1 mg Dexamethasone suppression test</vt:lpstr>
      <vt:lpstr>Midnight Salivary Cortisol</vt:lpstr>
      <vt:lpstr>24 hour urine free* cortisol</vt:lpstr>
      <vt:lpstr>24 hour urine free* cortisol</vt:lpstr>
      <vt:lpstr>Primary aldosteronism</vt:lpstr>
      <vt:lpstr>Renin activity vs Renin mass</vt:lpstr>
      <vt:lpstr>When to calculate: Aldosterone to renin ratio (ARR)?</vt:lpstr>
      <vt:lpstr>How to calculate: Aldosterone to renin ratio (ARR)?</vt:lpstr>
      <vt:lpstr>Interpretation: Aldosterone to renin ratio (ARR)?</vt:lpstr>
      <vt:lpstr>Interpretation: Aldosterone to renin ratio (ARR)?</vt:lpstr>
      <vt:lpstr>Aldosterone suppression test: - Seated Saline suppression test</vt:lpstr>
      <vt:lpstr>Aldosterone suppression test: - Seated Saline suppression test</vt:lpstr>
      <vt:lpstr>Aldosterone suppression test: - Oral Salt suppression test</vt:lpstr>
      <vt:lpstr>Aldosterone suppression test: - Oral Salt suppression test</vt:lpstr>
      <vt:lpstr>Adrenal Venous Sampling</vt:lpstr>
      <vt:lpstr>AVS: Pre-analytic</vt:lpstr>
      <vt:lpstr>AVS: Pre-analytic</vt:lpstr>
      <vt:lpstr>Topics:</vt:lpstr>
      <vt:lpstr>Adrenal insufficiency</vt:lpstr>
      <vt:lpstr>Morning and Post stimulation cortisol</vt:lpstr>
      <vt:lpstr>Morning cortisol to predict: Post stimulation cortisol &gt; 420 nmol/L</vt:lpstr>
      <vt:lpstr>Topics:</vt:lpstr>
      <vt:lpstr>Polydipsia Polyuria Syndrome</vt:lpstr>
      <vt:lpstr>Polydipsia Polyuria &amp; Copeptin</vt:lpstr>
      <vt:lpstr>Polydipsia Polyuria &amp; Copeptin</vt:lpstr>
      <vt:lpstr>Topics:</vt:lpstr>
      <vt:lpstr>Investigation of Calcium abnormalities</vt:lpstr>
      <vt:lpstr>Corrected Calcium</vt:lpstr>
      <vt:lpstr>Limitations of Calcium Correction Equations</vt:lpstr>
      <vt:lpstr>Topics:</vt:lpstr>
      <vt:lpstr>Grave’s Disease</vt:lpstr>
      <vt:lpstr>When to order TSHRa?</vt:lpstr>
      <vt:lpstr>Interpretation of TSHRa?</vt:lpstr>
      <vt:lpstr>TSHRa test – is it activating or blocking?</vt:lpstr>
    </vt:vector>
  </TitlesOfParts>
  <Company>BC Healthcare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Endocrine Grand Rounds Nov 1, 2024</dc:title>
  <dc:creator>Mattman, Andre [PH]</dc:creator>
  <cp:lastModifiedBy>Mattman, Andre [PH]</cp:lastModifiedBy>
  <cp:revision>100</cp:revision>
  <dcterms:created xsi:type="dcterms:W3CDTF">2024-09-27T23:32:49Z</dcterms:created>
  <dcterms:modified xsi:type="dcterms:W3CDTF">2025-03-14T20:47:45Z</dcterms:modified>
</cp:coreProperties>
</file>